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 id="2147483685" r:id="rId5"/>
    <p:sldMasterId id="2147483698" r:id="rId6"/>
    <p:sldMasterId id="2147483711" r:id="rId7"/>
    <p:sldMasterId id="2147483724" r:id="rId8"/>
    <p:sldMasterId id="2147483737" r:id="rId9"/>
    <p:sldMasterId id="2147483750" r:id="rId10"/>
    <p:sldMasterId id="2147483765" r:id="rId11"/>
    <p:sldMasterId id="2147483777" r:id="rId12"/>
  </p:sldMasterIdLst>
  <p:notesMasterIdLst>
    <p:notesMasterId r:id="rId39"/>
  </p:notesMasterIdLst>
  <p:sldIdLst>
    <p:sldId id="773" r:id="rId13"/>
    <p:sldId id="1010" r:id="rId14"/>
    <p:sldId id="987" r:id="rId15"/>
    <p:sldId id="999" r:id="rId16"/>
    <p:sldId id="990" r:id="rId17"/>
    <p:sldId id="991" r:id="rId18"/>
    <p:sldId id="993" r:id="rId19"/>
    <p:sldId id="1153" r:id="rId20"/>
    <p:sldId id="1156" r:id="rId21"/>
    <p:sldId id="1155" r:id="rId22"/>
    <p:sldId id="1154" r:id="rId23"/>
    <p:sldId id="1158" r:id="rId24"/>
    <p:sldId id="1157" r:id="rId25"/>
    <p:sldId id="1159" r:id="rId26"/>
    <p:sldId id="1161" r:id="rId27"/>
    <p:sldId id="1163" r:id="rId28"/>
    <p:sldId id="992" r:id="rId29"/>
    <p:sldId id="1182" r:id="rId30"/>
    <p:sldId id="1181" r:id="rId31"/>
    <p:sldId id="1183" r:id="rId32"/>
    <p:sldId id="1184" r:id="rId33"/>
    <p:sldId id="994" r:id="rId34"/>
    <p:sldId id="995" r:id="rId35"/>
    <p:sldId id="1008" r:id="rId36"/>
    <p:sldId id="1007" r:id="rId37"/>
    <p:sldId id="1011" r:id="rId38"/>
    <p:sldId id="1023" r:id="rId40"/>
    <p:sldId id="1022" r:id="rId41"/>
    <p:sldId id="1021" r:id="rId42"/>
    <p:sldId id="1020" r:id="rId43"/>
    <p:sldId id="1019" r:id="rId44"/>
    <p:sldId id="1018" r:id="rId45"/>
    <p:sldId id="1017" r:id="rId46"/>
    <p:sldId id="1016" r:id="rId47"/>
    <p:sldId id="1014" r:id="rId48"/>
    <p:sldId id="1164" r:id="rId49"/>
    <p:sldId id="1013" r:id="rId50"/>
    <p:sldId id="1012" r:id="rId51"/>
    <p:sldId id="1041" r:id="rId52"/>
    <p:sldId id="1040" r:id="rId53"/>
    <p:sldId id="1170" r:id="rId54"/>
    <p:sldId id="1169" r:id="rId55"/>
    <p:sldId id="1167" r:id="rId56"/>
    <p:sldId id="1166" r:id="rId57"/>
    <p:sldId id="1172" r:id="rId58"/>
    <p:sldId id="1171" r:id="rId59"/>
    <p:sldId id="1174" r:id="rId60"/>
    <p:sldId id="1173" r:id="rId61"/>
    <p:sldId id="1176" r:id="rId62"/>
    <p:sldId id="1175" r:id="rId63"/>
    <p:sldId id="1178" r:id="rId64"/>
    <p:sldId id="1177" r:id="rId65"/>
    <p:sldId id="1043" r:id="rId66"/>
    <p:sldId id="1039" r:id="rId67"/>
    <p:sldId id="1061" r:id="rId68"/>
    <p:sldId id="1038" r:id="rId69"/>
    <p:sldId id="1151" r:id="rId70"/>
    <p:sldId id="1044" r:id="rId71"/>
    <p:sldId id="1048" r:id="rId72"/>
    <p:sldId id="1049" r:id="rId73"/>
    <p:sldId id="1146" r:id="rId74"/>
    <p:sldId id="1148" r:id="rId75"/>
    <p:sldId id="1150" r:id="rId76"/>
    <p:sldId id="1047" r:id="rId77"/>
    <p:sldId id="1046" r:id="rId78"/>
    <p:sldId id="1045" r:id="rId79"/>
    <p:sldId id="1036" r:id="rId80"/>
    <p:sldId id="1035" r:id="rId81"/>
    <p:sldId id="1050" r:id="rId82"/>
    <p:sldId id="1053" r:id="rId83"/>
    <p:sldId id="1054" r:id="rId84"/>
    <p:sldId id="1052" r:id="rId85"/>
    <p:sldId id="1059" r:id="rId86"/>
    <p:sldId id="1058" r:id="rId87"/>
    <p:sldId id="1057" r:id="rId88"/>
    <p:sldId id="1056" r:id="rId89"/>
    <p:sldId id="1055" r:id="rId90"/>
    <p:sldId id="1051" r:id="rId91"/>
    <p:sldId id="996" r:id="rId92"/>
    <p:sldId id="1064" r:id="rId93"/>
    <p:sldId id="1077" r:id="rId94"/>
    <p:sldId id="1078" r:id="rId95"/>
    <p:sldId id="1080" r:id="rId96"/>
    <p:sldId id="1081" r:id="rId97"/>
    <p:sldId id="1070" r:id="rId98"/>
    <p:sldId id="1069" r:id="rId99"/>
    <p:sldId id="1068" r:id="rId100"/>
    <p:sldId id="1067" r:id="rId101"/>
    <p:sldId id="1085" r:id="rId102"/>
    <p:sldId id="1084" r:id="rId103"/>
    <p:sldId id="1083" r:id="rId104"/>
    <p:sldId id="1082" r:id="rId105"/>
    <p:sldId id="1065" r:id="rId106"/>
    <p:sldId id="1073" r:id="rId107"/>
    <p:sldId id="1063" r:id="rId108"/>
    <p:sldId id="1062" r:id="rId109"/>
    <p:sldId id="1074" r:id="rId110"/>
    <p:sldId id="1075" r:id="rId111"/>
    <p:sldId id="1076" r:id="rId112"/>
    <p:sldId id="1086" r:id="rId113"/>
    <p:sldId id="1087" r:id="rId114"/>
    <p:sldId id="1096" r:id="rId115"/>
    <p:sldId id="1097" r:id="rId116"/>
    <p:sldId id="1095" r:id="rId117"/>
    <p:sldId id="1107" r:id="rId118"/>
    <p:sldId id="1093" r:id="rId119"/>
    <p:sldId id="1098" r:id="rId120"/>
    <p:sldId id="1099" r:id="rId121"/>
    <p:sldId id="1100" r:id="rId122"/>
    <p:sldId id="1101" r:id="rId123"/>
    <p:sldId id="1102" r:id="rId124"/>
    <p:sldId id="1103" r:id="rId125"/>
    <p:sldId id="1104" r:id="rId126"/>
    <p:sldId id="1089" r:id="rId127"/>
    <p:sldId id="1128" r:id="rId128"/>
    <p:sldId id="1129" r:id="rId129"/>
    <p:sldId id="1130" r:id="rId130"/>
    <p:sldId id="1115" r:id="rId131"/>
    <p:sldId id="1127" r:id="rId132"/>
    <p:sldId id="1126" r:id="rId133"/>
    <p:sldId id="1125" r:id="rId134"/>
    <p:sldId id="1124" r:id="rId135"/>
    <p:sldId id="1116" r:id="rId136"/>
    <p:sldId id="1117" r:id="rId137"/>
    <p:sldId id="1123" r:id="rId138"/>
    <p:sldId id="1122" r:id="rId139"/>
    <p:sldId id="1121" r:id="rId140"/>
    <p:sldId id="1120" r:id="rId141"/>
    <p:sldId id="1119" r:id="rId142"/>
    <p:sldId id="998" r:id="rId143"/>
    <p:sldId id="1137" r:id="rId144"/>
    <p:sldId id="1136" r:id="rId145"/>
    <p:sldId id="1135" r:id="rId146"/>
    <p:sldId id="1134" r:id="rId147"/>
    <p:sldId id="1133" r:id="rId148"/>
    <p:sldId id="1132" r:id="rId149"/>
    <p:sldId id="1141" r:id="rId150"/>
    <p:sldId id="1140" r:id="rId151"/>
    <p:sldId id="1139" r:id="rId152"/>
    <p:sldId id="1144" r:id="rId153"/>
    <p:sldId id="1143" r:id="rId154"/>
    <p:sldId id="1142" r:id="rId155"/>
    <p:sldId id="1138" r:id="rId156"/>
    <p:sldId id="1131" r:id="rId157"/>
    <p:sldId id="970" r:id="rId158"/>
  </p:sldIdLst>
  <p:sldSz cx="9144000" cy="6858000" type="screen4x3"/>
  <p:notesSz cx="6858000" cy="9144000"/>
  <p:custDataLst>
    <p:tags r:id="rId1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486"/>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86.xml"/><Relationship Id="rId98" Type="http://schemas.openxmlformats.org/officeDocument/2006/relationships/slide" Target="slides/slide85.xml"/><Relationship Id="rId97" Type="http://schemas.openxmlformats.org/officeDocument/2006/relationships/slide" Target="slides/slide84.xml"/><Relationship Id="rId96" Type="http://schemas.openxmlformats.org/officeDocument/2006/relationships/slide" Target="slides/slide83.xml"/><Relationship Id="rId95" Type="http://schemas.openxmlformats.org/officeDocument/2006/relationships/slide" Target="slides/slide82.xml"/><Relationship Id="rId94" Type="http://schemas.openxmlformats.org/officeDocument/2006/relationships/slide" Target="slides/slide81.xml"/><Relationship Id="rId93" Type="http://schemas.openxmlformats.org/officeDocument/2006/relationships/slide" Target="slides/slide80.xml"/><Relationship Id="rId92" Type="http://schemas.openxmlformats.org/officeDocument/2006/relationships/slide" Target="slides/slide79.xml"/><Relationship Id="rId91" Type="http://schemas.openxmlformats.org/officeDocument/2006/relationships/slide" Target="slides/slide78.xml"/><Relationship Id="rId90" Type="http://schemas.openxmlformats.org/officeDocument/2006/relationships/slide" Target="slides/slide77.xml"/><Relationship Id="rId9" Type="http://schemas.openxmlformats.org/officeDocument/2006/relationships/slideMaster" Target="slideMasters/slideMaster8.xml"/><Relationship Id="rId89" Type="http://schemas.openxmlformats.org/officeDocument/2006/relationships/slide" Target="slides/slide76.xml"/><Relationship Id="rId88" Type="http://schemas.openxmlformats.org/officeDocument/2006/relationships/slide" Target="slides/slide75.xml"/><Relationship Id="rId87" Type="http://schemas.openxmlformats.org/officeDocument/2006/relationships/slide" Target="slides/slide74.xml"/><Relationship Id="rId86" Type="http://schemas.openxmlformats.org/officeDocument/2006/relationships/slide" Target="slides/slide73.xml"/><Relationship Id="rId85" Type="http://schemas.openxmlformats.org/officeDocument/2006/relationships/slide" Target="slides/slide72.xml"/><Relationship Id="rId84" Type="http://schemas.openxmlformats.org/officeDocument/2006/relationships/slide" Target="slides/slide71.xml"/><Relationship Id="rId83" Type="http://schemas.openxmlformats.org/officeDocument/2006/relationships/slide" Target="slides/slide70.xml"/><Relationship Id="rId82" Type="http://schemas.openxmlformats.org/officeDocument/2006/relationships/slide" Target="slides/slide69.xml"/><Relationship Id="rId81" Type="http://schemas.openxmlformats.org/officeDocument/2006/relationships/slide" Target="slides/slide68.xml"/><Relationship Id="rId80" Type="http://schemas.openxmlformats.org/officeDocument/2006/relationships/slide" Target="slides/slide67.xml"/><Relationship Id="rId8" Type="http://schemas.openxmlformats.org/officeDocument/2006/relationships/slideMaster" Target="slideMasters/slideMaster7.xml"/><Relationship Id="rId79" Type="http://schemas.openxmlformats.org/officeDocument/2006/relationships/slide" Target="slides/slide66.xml"/><Relationship Id="rId78" Type="http://schemas.openxmlformats.org/officeDocument/2006/relationships/slide" Target="slides/slide65.xml"/><Relationship Id="rId77" Type="http://schemas.openxmlformats.org/officeDocument/2006/relationships/slide" Target="slides/slide64.xml"/><Relationship Id="rId76" Type="http://schemas.openxmlformats.org/officeDocument/2006/relationships/slide" Target="slides/slide63.xml"/><Relationship Id="rId75" Type="http://schemas.openxmlformats.org/officeDocument/2006/relationships/slide" Target="slides/slide62.xml"/><Relationship Id="rId74" Type="http://schemas.openxmlformats.org/officeDocument/2006/relationships/slide" Target="slides/slide61.xml"/><Relationship Id="rId73" Type="http://schemas.openxmlformats.org/officeDocument/2006/relationships/slide" Target="slides/slide60.xml"/><Relationship Id="rId72" Type="http://schemas.openxmlformats.org/officeDocument/2006/relationships/slide" Target="slides/slide59.xml"/><Relationship Id="rId71" Type="http://schemas.openxmlformats.org/officeDocument/2006/relationships/slide" Target="slides/slide58.xml"/><Relationship Id="rId70" Type="http://schemas.openxmlformats.org/officeDocument/2006/relationships/slide" Target="slides/slide57.xml"/><Relationship Id="rId7" Type="http://schemas.openxmlformats.org/officeDocument/2006/relationships/slideMaster" Target="slideMasters/slideMaster6.xml"/><Relationship Id="rId69" Type="http://schemas.openxmlformats.org/officeDocument/2006/relationships/slide" Target="slides/slide56.xml"/><Relationship Id="rId68" Type="http://schemas.openxmlformats.org/officeDocument/2006/relationships/slide" Target="slides/slide55.xml"/><Relationship Id="rId67" Type="http://schemas.openxmlformats.org/officeDocument/2006/relationships/slide" Target="slides/slide54.xml"/><Relationship Id="rId66" Type="http://schemas.openxmlformats.org/officeDocument/2006/relationships/slide" Target="slides/slide53.xml"/><Relationship Id="rId65" Type="http://schemas.openxmlformats.org/officeDocument/2006/relationships/slide" Target="slides/slide52.xml"/><Relationship Id="rId64" Type="http://schemas.openxmlformats.org/officeDocument/2006/relationships/slide" Target="slides/slide51.xml"/><Relationship Id="rId63" Type="http://schemas.openxmlformats.org/officeDocument/2006/relationships/slide" Target="slides/slide50.xml"/><Relationship Id="rId62" Type="http://schemas.openxmlformats.org/officeDocument/2006/relationships/slide" Target="slides/slide49.xml"/><Relationship Id="rId61" Type="http://schemas.openxmlformats.org/officeDocument/2006/relationships/slide" Target="slides/slide48.xml"/><Relationship Id="rId60" Type="http://schemas.openxmlformats.org/officeDocument/2006/relationships/slide" Target="slides/slide47.xml"/><Relationship Id="rId6" Type="http://schemas.openxmlformats.org/officeDocument/2006/relationships/slideMaster" Target="slideMasters/slideMaster5.xml"/><Relationship Id="rId59" Type="http://schemas.openxmlformats.org/officeDocument/2006/relationships/slide" Target="slides/slide46.xml"/><Relationship Id="rId58" Type="http://schemas.openxmlformats.org/officeDocument/2006/relationships/slide" Target="slides/slide45.xml"/><Relationship Id="rId57" Type="http://schemas.openxmlformats.org/officeDocument/2006/relationships/slide" Target="slides/slide44.xml"/><Relationship Id="rId56" Type="http://schemas.openxmlformats.org/officeDocument/2006/relationships/slide" Target="slides/slide43.xml"/><Relationship Id="rId55" Type="http://schemas.openxmlformats.org/officeDocument/2006/relationships/slide" Target="slides/slide42.xml"/><Relationship Id="rId54" Type="http://schemas.openxmlformats.org/officeDocument/2006/relationships/slide" Target="slides/slide41.xml"/><Relationship Id="rId53" Type="http://schemas.openxmlformats.org/officeDocument/2006/relationships/slide" Target="slides/slide40.xml"/><Relationship Id="rId52" Type="http://schemas.openxmlformats.org/officeDocument/2006/relationships/slide" Target="slides/slide39.xml"/><Relationship Id="rId51" Type="http://schemas.openxmlformats.org/officeDocument/2006/relationships/slide" Target="slides/slide38.xml"/><Relationship Id="rId50" Type="http://schemas.openxmlformats.org/officeDocument/2006/relationships/slide" Target="slides/slide37.xml"/><Relationship Id="rId5" Type="http://schemas.openxmlformats.org/officeDocument/2006/relationships/slideMaster" Target="slideMasters/slideMaster4.xml"/><Relationship Id="rId49" Type="http://schemas.openxmlformats.org/officeDocument/2006/relationships/slide" Target="slides/slide36.xml"/><Relationship Id="rId48" Type="http://schemas.openxmlformats.org/officeDocument/2006/relationships/slide" Target="slides/slide35.xml"/><Relationship Id="rId47" Type="http://schemas.openxmlformats.org/officeDocument/2006/relationships/slide" Target="slides/slide34.xml"/><Relationship Id="rId46" Type="http://schemas.openxmlformats.org/officeDocument/2006/relationships/slide" Target="slides/slide33.xml"/><Relationship Id="rId45" Type="http://schemas.openxmlformats.org/officeDocument/2006/relationships/slide" Target="slides/slide32.xml"/><Relationship Id="rId44" Type="http://schemas.openxmlformats.org/officeDocument/2006/relationships/slide" Target="slides/slide31.xml"/><Relationship Id="rId43" Type="http://schemas.openxmlformats.org/officeDocument/2006/relationships/slide" Target="slides/slide30.xml"/><Relationship Id="rId42" Type="http://schemas.openxmlformats.org/officeDocument/2006/relationships/slide" Target="slides/slide29.xml"/><Relationship Id="rId41" Type="http://schemas.openxmlformats.org/officeDocument/2006/relationships/slide" Target="slides/slide28.xml"/><Relationship Id="rId40" Type="http://schemas.openxmlformats.org/officeDocument/2006/relationships/slide" Target="slides/slide27.xml"/><Relationship Id="rId4" Type="http://schemas.openxmlformats.org/officeDocument/2006/relationships/slideMaster" Target="slideMasters/slideMaster3.xml"/><Relationship Id="rId39" Type="http://schemas.openxmlformats.org/officeDocument/2006/relationships/notesMaster" Target="notesMasters/notesMaster1.xml"/><Relationship Id="rId38" Type="http://schemas.openxmlformats.org/officeDocument/2006/relationships/slide" Target="slides/slide26.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2" Type="http://schemas.openxmlformats.org/officeDocument/2006/relationships/tags" Target="tags/tag126.xml"/><Relationship Id="rId161" Type="http://schemas.openxmlformats.org/officeDocument/2006/relationships/tableStyles" Target="tableStyles.xml"/><Relationship Id="rId160" Type="http://schemas.openxmlformats.org/officeDocument/2006/relationships/viewProps" Target="viewProps.xml"/><Relationship Id="rId16" Type="http://schemas.openxmlformats.org/officeDocument/2006/relationships/slide" Target="slides/slide4.xml"/><Relationship Id="rId159" Type="http://schemas.openxmlformats.org/officeDocument/2006/relationships/presProps" Target="presProps.xml"/><Relationship Id="rId158" Type="http://schemas.openxmlformats.org/officeDocument/2006/relationships/slide" Target="slides/slide145.xml"/><Relationship Id="rId157" Type="http://schemas.openxmlformats.org/officeDocument/2006/relationships/slide" Target="slides/slide144.xml"/><Relationship Id="rId156" Type="http://schemas.openxmlformats.org/officeDocument/2006/relationships/slide" Target="slides/slide143.xml"/><Relationship Id="rId155" Type="http://schemas.openxmlformats.org/officeDocument/2006/relationships/slide" Target="slides/slide142.xml"/><Relationship Id="rId154" Type="http://schemas.openxmlformats.org/officeDocument/2006/relationships/slide" Target="slides/slide141.xml"/><Relationship Id="rId153" Type="http://schemas.openxmlformats.org/officeDocument/2006/relationships/slide" Target="slides/slide140.xml"/><Relationship Id="rId152" Type="http://schemas.openxmlformats.org/officeDocument/2006/relationships/slide" Target="slides/slide139.xml"/><Relationship Id="rId151" Type="http://schemas.openxmlformats.org/officeDocument/2006/relationships/slide" Target="slides/slide138.xml"/><Relationship Id="rId150" Type="http://schemas.openxmlformats.org/officeDocument/2006/relationships/slide" Target="slides/slide137.xml"/><Relationship Id="rId15" Type="http://schemas.openxmlformats.org/officeDocument/2006/relationships/slide" Target="slides/slide3.xml"/><Relationship Id="rId149" Type="http://schemas.openxmlformats.org/officeDocument/2006/relationships/slide" Target="slides/slide136.xml"/><Relationship Id="rId148" Type="http://schemas.openxmlformats.org/officeDocument/2006/relationships/slide" Target="slides/slide135.xml"/><Relationship Id="rId147" Type="http://schemas.openxmlformats.org/officeDocument/2006/relationships/slide" Target="slides/slide134.xml"/><Relationship Id="rId146" Type="http://schemas.openxmlformats.org/officeDocument/2006/relationships/slide" Target="slides/slide133.xml"/><Relationship Id="rId145" Type="http://schemas.openxmlformats.org/officeDocument/2006/relationships/slide" Target="slides/slide132.xml"/><Relationship Id="rId144" Type="http://schemas.openxmlformats.org/officeDocument/2006/relationships/slide" Target="slides/slide131.xml"/><Relationship Id="rId143" Type="http://schemas.openxmlformats.org/officeDocument/2006/relationships/slide" Target="slides/slide130.xml"/><Relationship Id="rId142" Type="http://schemas.openxmlformats.org/officeDocument/2006/relationships/slide" Target="slides/slide129.xml"/><Relationship Id="rId141" Type="http://schemas.openxmlformats.org/officeDocument/2006/relationships/slide" Target="slides/slide128.xml"/><Relationship Id="rId140" Type="http://schemas.openxmlformats.org/officeDocument/2006/relationships/slide" Target="slides/slide127.xml"/><Relationship Id="rId14" Type="http://schemas.openxmlformats.org/officeDocument/2006/relationships/slide" Target="slides/slide2.xml"/><Relationship Id="rId139" Type="http://schemas.openxmlformats.org/officeDocument/2006/relationships/slide" Target="slides/slide126.xml"/><Relationship Id="rId138" Type="http://schemas.openxmlformats.org/officeDocument/2006/relationships/slide" Target="slides/slide125.xml"/><Relationship Id="rId137" Type="http://schemas.openxmlformats.org/officeDocument/2006/relationships/slide" Target="slides/slide124.xml"/><Relationship Id="rId136" Type="http://schemas.openxmlformats.org/officeDocument/2006/relationships/slide" Target="slides/slide123.xml"/><Relationship Id="rId135" Type="http://schemas.openxmlformats.org/officeDocument/2006/relationships/slide" Target="slides/slide122.xml"/><Relationship Id="rId134" Type="http://schemas.openxmlformats.org/officeDocument/2006/relationships/slide" Target="slides/slide121.xml"/><Relationship Id="rId133" Type="http://schemas.openxmlformats.org/officeDocument/2006/relationships/slide" Target="slides/slide120.xml"/><Relationship Id="rId132" Type="http://schemas.openxmlformats.org/officeDocument/2006/relationships/slide" Target="slides/slide119.xml"/><Relationship Id="rId131" Type="http://schemas.openxmlformats.org/officeDocument/2006/relationships/slide" Target="slides/slide118.xml"/><Relationship Id="rId130" Type="http://schemas.openxmlformats.org/officeDocument/2006/relationships/slide" Target="slides/slide117.xml"/><Relationship Id="rId13" Type="http://schemas.openxmlformats.org/officeDocument/2006/relationships/slide" Target="slides/slide1.xml"/><Relationship Id="rId129" Type="http://schemas.openxmlformats.org/officeDocument/2006/relationships/slide" Target="slides/slide116.xml"/><Relationship Id="rId128" Type="http://schemas.openxmlformats.org/officeDocument/2006/relationships/slide" Target="slides/slide115.xml"/><Relationship Id="rId127" Type="http://schemas.openxmlformats.org/officeDocument/2006/relationships/slide" Target="slides/slide114.xml"/><Relationship Id="rId126" Type="http://schemas.openxmlformats.org/officeDocument/2006/relationships/slide" Target="slides/slide113.xml"/><Relationship Id="rId125" Type="http://schemas.openxmlformats.org/officeDocument/2006/relationships/slide" Target="slides/slide112.xml"/><Relationship Id="rId124" Type="http://schemas.openxmlformats.org/officeDocument/2006/relationships/slide" Target="slides/slide111.xml"/><Relationship Id="rId123" Type="http://schemas.openxmlformats.org/officeDocument/2006/relationships/slide" Target="slides/slide110.xml"/><Relationship Id="rId122" Type="http://schemas.openxmlformats.org/officeDocument/2006/relationships/slide" Target="slides/slide109.xml"/><Relationship Id="rId121" Type="http://schemas.openxmlformats.org/officeDocument/2006/relationships/slide" Target="slides/slide108.xml"/><Relationship Id="rId120" Type="http://schemas.openxmlformats.org/officeDocument/2006/relationships/slide" Target="slides/slide107.xml"/><Relationship Id="rId12" Type="http://schemas.openxmlformats.org/officeDocument/2006/relationships/slideMaster" Target="slideMasters/slideMaster11.xml"/><Relationship Id="rId119" Type="http://schemas.openxmlformats.org/officeDocument/2006/relationships/slide" Target="slides/slide106.xml"/><Relationship Id="rId118" Type="http://schemas.openxmlformats.org/officeDocument/2006/relationships/slide" Target="slides/slide105.xml"/><Relationship Id="rId117" Type="http://schemas.openxmlformats.org/officeDocument/2006/relationships/slide" Target="slides/slide104.xml"/><Relationship Id="rId116" Type="http://schemas.openxmlformats.org/officeDocument/2006/relationships/slide" Target="slides/slide103.xml"/><Relationship Id="rId115" Type="http://schemas.openxmlformats.org/officeDocument/2006/relationships/slide" Target="slides/slide102.xml"/><Relationship Id="rId114" Type="http://schemas.openxmlformats.org/officeDocument/2006/relationships/slide" Target="slides/slide101.xml"/><Relationship Id="rId113" Type="http://schemas.openxmlformats.org/officeDocument/2006/relationships/slide" Target="slides/slide100.xml"/><Relationship Id="rId112" Type="http://schemas.openxmlformats.org/officeDocument/2006/relationships/slide" Target="slides/slide99.xml"/><Relationship Id="rId111" Type="http://schemas.openxmlformats.org/officeDocument/2006/relationships/slide" Target="slides/slide98.xml"/><Relationship Id="rId110" Type="http://schemas.openxmlformats.org/officeDocument/2006/relationships/slide" Target="slides/slide97.xml"/><Relationship Id="rId11" Type="http://schemas.openxmlformats.org/officeDocument/2006/relationships/slideMaster" Target="slideMasters/slideMaster10.xml"/><Relationship Id="rId109" Type="http://schemas.openxmlformats.org/officeDocument/2006/relationships/slide" Target="slides/slide96.xml"/><Relationship Id="rId108" Type="http://schemas.openxmlformats.org/officeDocument/2006/relationships/slide" Target="slides/slide95.xml"/><Relationship Id="rId107" Type="http://schemas.openxmlformats.org/officeDocument/2006/relationships/slide" Target="slides/slide94.xml"/><Relationship Id="rId106" Type="http://schemas.openxmlformats.org/officeDocument/2006/relationships/slide" Target="slides/slide93.xml"/><Relationship Id="rId105" Type="http://schemas.openxmlformats.org/officeDocument/2006/relationships/slide" Target="slides/slide92.xml"/><Relationship Id="rId104" Type="http://schemas.openxmlformats.org/officeDocument/2006/relationships/slide" Target="slides/slide91.xml"/><Relationship Id="rId103" Type="http://schemas.openxmlformats.org/officeDocument/2006/relationships/slide" Target="slides/slide90.xml"/><Relationship Id="rId102" Type="http://schemas.openxmlformats.org/officeDocument/2006/relationships/slide" Target="slides/slide89.xml"/><Relationship Id="rId101" Type="http://schemas.openxmlformats.org/officeDocument/2006/relationships/slide" Target="slides/slide88.xml"/><Relationship Id="rId100" Type="http://schemas.openxmlformats.org/officeDocument/2006/relationships/slide" Target="slides/slide87.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B7173D-3946-493E-A4D4-134C4FA2531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6CD0EC-D05B-463E-BB0F-571D27D9231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6CD0EC-D05B-463E-BB0F-571D27D9231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C0C8F43A-FF16-45B4-84E4-E88DE296E916}"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5305481E-153F-4A55-AAFA-17568B8B972C}" type="datetimeFigureOut">
              <a:rPr lang="zh-CN" altLang="en-US" smtClean="0"/>
            </a:fld>
            <a:endParaRPr lang="zh-CN" altLang="en-US"/>
          </a:p>
        </p:txBody>
      </p:sp>
      <p:sp>
        <p:nvSpPr>
          <p:cNvPr id="19" name="页脚占位符 18"/>
          <p:cNvSpPr>
            <a:spLocks noGrp="1"/>
          </p:cNvSpPr>
          <p:nvPr>
            <p:ph type="ftr" sz="quarter" idx="11"/>
          </p:nvPr>
        </p:nvSpPr>
        <p:spPr/>
        <p:txBody>
          <a:bodyPr/>
          <a:lstStyle/>
          <a:p>
            <a:endParaRPr lang="zh-CN" altLang="en-US"/>
          </a:p>
        </p:txBody>
      </p:sp>
      <p:sp>
        <p:nvSpPr>
          <p:cNvPr id="27" name="灯片编号占位符 26"/>
          <p:cNvSpPr>
            <a:spLocks noGrp="1"/>
          </p:cNvSpPr>
          <p:nvPr>
            <p:ph type="sldNum" sz="quarter" idx="12"/>
          </p:nvPr>
        </p:nvSpPr>
        <p:spPr/>
        <p:txBody>
          <a:bodyPr/>
          <a:lstStyle/>
          <a:p>
            <a:fld id="{3CF8712A-1FFD-4C32-865F-688A77F6D432}"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5481E-153F-4A55-AAFA-17568B8B97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F8712A-1FFD-4C32-865F-688A77F6D432}" type="slidenum">
              <a:rPr lang="zh-CN" altLang="en-US" smtClean="0"/>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fld id="{FEC3BBE5-DB68-47C7-AE88-5DBA187D2630}" type="datetimeFigureOut">
              <a:rPr lang="zh-CN" altLang="en-US"/>
            </a:fld>
            <a:endParaRPr lang="zh-CN" altLang="en-US"/>
          </a:p>
        </p:txBody>
      </p:sp>
      <p:sp>
        <p:nvSpPr>
          <p:cNvPr id="4" name="页脚占位符 3"/>
          <p:cNvSpPr>
            <a:spLocks noGrp="1"/>
          </p:cNvSpPr>
          <p:nvPr>
            <p:ph type="ftr" sz="quarter" idx="11"/>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12"/>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fld id="{5590463A-8874-4710-87A5-112185CB8ADF}" type="slidenum">
              <a:rPr lang="zh-CN" altLang="en-US"/>
            </a:fld>
            <a:endParaRPr lang="zh-CN"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fld id="{635ECEAB-6A40-4E05-8039-A9CCFFA9C48D}" type="datetimeFigureOut">
              <a:rPr lang="zh-CN" altLang="en-US"/>
            </a:fld>
            <a:endParaRPr lang="zh-CN" altLang="en-US"/>
          </a:p>
        </p:txBody>
      </p:sp>
      <p:sp>
        <p:nvSpPr>
          <p:cNvPr id="3" name="页脚占位符 2"/>
          <p:cNvSpPr>
            <a:spLocks noGrp="1"/>
          </p:cNvSpPr>
          <p:nvPr>
            <p:ph type="ftr" sz="quarter" idx="11"/>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endParaRPr lang="zh-CN" altLang="en-US"/>
          </a:p>
        </p:txBody>
      </p:sp>
      <p:sp>
        <p:nvSpPr>
          <p:cNvPr id="4" name="灯片编号占位符 3"/>
          <p:cNvSpPr>
            <a:spLocks noGrp="1"/>
          </p:cNvSpPr>
          <p:nvPr>
            <p:ph type="sldNum" sz="quarter" idx="12"/>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fld id="{5AB32361-5053-4F45-A4FB-EABE07FFB209}" type="slidenum">
              <a:rPr lang="zh-CN" altLang="en-US"/>
            </a:fld>
            <a:endParaRPr lang="zh-CN"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zh-CN" altLang="en-US" smtClean="0"/>
              <a:t>单击此处编辑母版文本样式</a:t>
            </a:r>
            <a:endParaRPr lang="zh-CN" altLang="en-US" smtClean="0"/>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4"/>
          <p:cNvSpPr>
            <a:spLocks noGrp="1"/>
          </p:cNvSpPr>
          <p:nvPr>
            <p:ph type="dt" sz="half" idx="10"/>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fld id="{9585C156-390E-497F-B80E-740884FA4292}" type="datetimeFigureOut">
              <a:rPr lang="zh-CN" altLang="en-US"/>
            </a:fld>
            <a:endParaRPr lang="zh-CN" altLang="en-US"/>
          </a:p>
        </p:txBody>
      </p:sp>
      <p:sp>
        <p:nvSpPr>
          <p:cNvPr id="6" name="页脚占位符 5"/>
          <p:cNvSpPr>
            <a:spLocks noGrp="1"/>
          </p:cNvSpPr>
          <p:nvPr>
            <p:ph type="ftr" sz="quarter" idx="11"/>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fld id="{90906D07-3CD6-4845-B3E5-96C884B1F5F7}" type="slidenum">
              <a:rPr lang="zh-CN" altLang="en-US"/>
            </a:fld>
            <a:endParaRPr lang="zh-CN"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5" name="单圆角矩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直角三角形 5"/>
          <p:cNvSpPr/>
          <p:nvPr/>
        </p:nvSpPr>
        <p:spPr>
          <a:xfrm rot="420000" flipV="1">
            <a:off x="8004176" y="5359402"/>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任意多边形 6"/>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a typeface="宋体" panose="02010600030101010101" pitchFamily="2" charset="-122"/>
            </a:endParaRPr>
          </a:p>
        </p:txBody>
      </p:sp>
      <p:sp>
        <p:nvSpPr>
          <p:cNvPr id="8" name="任意多边形 7"/>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a typeface="宋体" panose="02010600030101010101" pitchFamily="2" charset="-122"/>
            </a:endParaRPr>
          </a:p>
        </p:txBody>
      </p:sp>
      <p:sp>
        <p:nvSpPr>
          <p:cNvPr id="2" name="标题 1"/>
          <p:cNvSpPr>
            <a:spLocks noGrp="1"/>
          </p:cNvSpPr>
          <p:nvPr>
            <p:ph type="title"/>
          </p:nvPr>
        </p:nvSpPr>
        <p:spPr>
          <a:xfrm>
            <a:off x="609600" y="1176998"/>
            <a:ext cx="2212848" cy="1582621"/>
          </a:xfrm>
        </p:spPr>
        <p:txBody>
          <a:bodyPr lIns="45720" rIns="45720" bIns="45720"/>
          <a:lstStyle>
            <a:lvl1pPr algn="l">
              <a:buNone/>
              <a:defRPr sz="2000" b="1">
                <a:solidFill>
                  <a:schemeClr val="tx2"/>
                </a:solidFill>
              </a:defRPr>
            </a:lvl1pPr>
          </a:lstStyle>
          <a:p>
            <a:r>
              <a:rPr lang="zh-CN" altLang="en-US" smtClean="0"/>
              <a:t>单击此处编辑母版标题样式</a:t>
            </a:r>
            <a:endParaRPr lang="en-US"/>
          </a:p>
        </p:txBody>
      </p:sp>
      <p:sp>
        <p:nvSpPr>
          <p:cNvPr id="4" name="文本占位符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zh-CN" altLang="en-US" smtClean="0"/>
              <a:t>单击此处编辑母版文本样式</a:t>
            </a:r>
            <a:endParaRPr lang="zh-CN" altLang="en-US" smtClean="0"/>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9" name="日期占位符 4"/>
          <p:cNvSpPr>
            <a:spLocks noGrp="1"/>
          </p:cNvSpPr>
          <p:nvPr>
            <p:ph type="dt" sz="half" idx="10"/>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fld id="{5BCD7445-9E62-4796-A031-7256DA722531}" type="datetimeFigureOut">
              <a:rPr lang="zh-CN" altLang="en-US"/>
            </a:fld>
            <a:endParaRPr lang="zh-CN" altLang="en-US"/>
          </a:p>
        </p:txBody>
      </p:sp>
      <p:sp>
        <p:nvSpPr>
          <p:cNvPr id="10" name="页脚占位符 5"/>
          <p:cNvSpPr>
            <a:spLocks noGrp="1"/>
          </p:cNvSpPr>
          <p:nvPr>
            <p:ph type="ftr" sz="quarter" idx="11"/>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endParaRPr lang="zh-CN" altLang="en-US"/>
          </a:p>
        </p:txBody>
      </p:sp>
      <p:sp>
        <p:nvSpPr>
          <p:cNvPr id="11" name="灯片编号占位符 6"/>
          <p:cNvSpPr>
            <a:spLocks noGrp="1"/>
          </p:cNvSpPr>
          <p:nvPr>
            <p:ph type="sldNum" sz="quarter" idx="12"/>
          </p:nvPr>
        </p:nvSpPr>
        <p:spPr>
          <a:xfrm>
            <a:off x="8077200" y="6356352"/>
            <a:ext cx="609600" cy="365125"/>
          </a:xfrm>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fld id="{239E6A1A-8B2F-4866-875E-C757690CCE3D}" type="slidenum">
              <a:rPr lang="zh-CN" altLang="en-US"/>
            </a:fld>
            <a:endParaRPr lang="zh-CN"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fld id="{EADFD5EE-74FF-4133-9A45-8CAC3769482B}" type="datetimeFigureOut">
              <a:rPr lang="zh-CN" altLang="en-US"/>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fld id="{007741F8-44D6-4DB6-87A5-C24EA921C5B6}" type="slidenum">
              <a:rPr lang="zh-CN" altLang="en-US"/>
            </a:fld>
            <a:endParaRPr lang="zh-CN"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2"/>
            <a:ext cx="2057400" cy="5211763"/>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914402"/>
            <a:ext cx="6019800" cy="52117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fld id="{A3B3EE8C-4F07-4E42-A3D0-6547C6524990}" type="datetimeFigureOut">
              <a:rPr lang="zh-CN" altLang="en-US"/>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fld id="{DB89A57C-F0A4-4875-B89F-DECD7184DF20}" type="slidenum">
              <a:rPr lang="zh-CN" altLang="en-US"/>
            </a:fld>
            <a:endParaRPr lang="zh-CN"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spd="med" advClick="0" advTm="0">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transition spd="med" advClick="0" advTm="0">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med" advClick="0" advTm="0">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914400"/>
            <a:ext cx="73494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3560400"/>
            <a:ext cx="73494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17" name="页脚占位符 16"/>
          <p:cNvSpPr>
            <a:spLocks noGrp="1"/>
          </p:cNvSpPr>
          <p:nvPr>
            <p:ph type="ftr" sz="quarter" idx="11"/>
            <p:custDataLst>
              <p:tags r:id="rId5"/>
            </p:custDataLst>
          </p:nvPr>
        </p:nvSpPr>
        <p:spPr/>
        <p:txBody>
          <a:bodyPr/>
          <a:lstStyle/>
          <a:p>
            <a:endParaRPr lang="zh-CN" altLang="en-US" dirty="0">
              <a:solidFill>
                <a:srgbClr val="000000">
                  <a:tint val="75000"/>
                </a:srgbClr>
              </a:solidFill>
            </a:endParaRPr>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2"/>
            <a:ext cx="20574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914402"/>
            <a:ext cx="6019800" cy="5211763"/>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5481E-153F-4A55-AAFA-17568B8B97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F8712A-1FFD-4C32-865F-688A77F6D432}" type="slidenum">
              <a:rPr lang="zh-CN" altLang="en-US" smtClean="0"/>
            </a:fld>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490400"/>
            <a:ext cx="82269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3848400"/>
            <a:ext cx="58266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4615200"/>
            <a:ext cx="58266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501200"/>
            <a:ext cx="38826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501200"/>
            <a:ext cx="38826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429200"/>
            <a:ext cx="40068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854000"/>
            <a:ext cx="40068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421729"/>
            <a:ext cx="40068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854000"/>
            <a:ext cx="40068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8" name="页脚占位符 7"/>
          <p:cNvSpPr>
            <a:spLocks noGrp="1"/>
          </p:cNvSpPr>
          <p:nvPr>
            <p:ph type="ftr" sz="quarter" idx="11"/>
            <p:custDataLst>
              <p:tags r:id="rId8"/>
            </p:custDataLst>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4"/>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3" name="页脚占位符 2"/>
          <p:cNvSpPr>
            <a:spLocks noGrp="1"/>
          </p:cNvSpPr>
          <p:nvPr>
            <p:ph type="ftr" sz="quarter" idx="11"/>
            <p:custDataLst>
              <p:tags r:id="rId3"/>
            </p:custDataLst>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555200"/>
            <a:ext cx="3924808"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555200"/>
            <a:ext cx="39204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solidFill>
                  <a:srgbClr val="000000">
                    <a:tint val="75000"/>
                  </a:srgbClr>
                </a:solidFill>
              </a:rPr>
            </a:fld>
            <a:endParaRPr lang="zh-CN" altLang="en-US" dirty="0">
              <a:solidFill>
                <a:srgbClr val="000000">
                  <a:tint val="75000"/>
                </a:srgbClr>
              </a:solidFill>
            </a:endParaRPr>
          </a:p>
        </p:txBody>
      </p:sp>
      <p:sp>
        <p:nvSpPr>
          <p:cNvPr id="6" name="页脚占位符 5"/>
          <p:cNvSpPr>
            <a:spLocks noGrp="1"/>
          </p:cNvSpPr>
          <p:nvPr>
            <p:ph type="ftr" sz="quarter" idx="11"/>
            <p:custDataLst>
              <p:tags r:id="rId5"/>
            </p:custDataLst>
          </p:nvPr>
        </p:nvSpPr>
        <p:spPr/>
        <p:txBody>
          <a:bodyPr/>
          <a:lstStyle/>
          <a:p>
            <a:endParaRPr lang="zh-CN" altLang="en-US" dirty="0">
              <a:solidFill>
                <a:srgbClr val="000000">
                  <a:tint val="75000"/>
                </a:srgbClr>
              </a:solidFill>
            </a:endParaRPr>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solidFill>
                  <a:srgbClr val="000000">
                    <a:tint val="75000"/>
                  </a:srgbClr>
                </a:solidFill>
              </a:rPr>
            </a:fld>
            <a:endParaRPr lang="zh-CN" altLang="en-US">
              <a:solidFill>
                <a:srgbClr val="000000">
                  <a:tint val="75000"/>
                </a:srgbClr>
              </a:solidFill>
            </a:endParaRPr>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914400"/>
            <a:ext cx="783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914400"/>
            <a:ext cx="68769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
        <p:nvSpPr>
          <p:cNvPr id="7" name="内容占位符 6"/>
          <p:cNvSpPr>
            <a:spLocks noGrp="1"/>
          </p:cNvSpPr>
          <p:nvPr>
            <p:ph sz="quarter" idx="13"/>
            <p:custDataLst>
              <p:tags r:id="rId5"/>
            </p:custDataLst>
          </p:nvPr>
        </p:nvSpPr>
        <p:spPr>
          <a:xfrm>
            <a:off x="456300" y="774000"/>
            <a:ext cx="82296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
        <p:nvSpPr>
          <p:cNvPr id="2" name="标题 1"/>
          <p:cNvSpPr>
            <a:spLocks noGrp="1"/>
          </p:cNvSpPr>
          <p:nvPr>
            <p:ph type="title" hasCustomPrompt="1"/>
            <p:custDataLst>
              <p:tags r:id="rId5"/>
            </p:custDataLst>
          </p:nvPr>
        </p:nvSpPr>
        <p:spPr>
          <a:xfrm>
            <a:off x="899100" y="2484000"/>
            <a:ext cx="73494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3560400"/>
            <a:ext cx="73494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未知"/>
          <p:cNvSpPr/>
          <p:nvPr/>
        </p:nvSpPr>
        <p:spPr bwMode="auto">
          <a:xfrm>
            <a:off x="1" y="0"/>
            <a:ext cx="9131300" cy="825500"/>
          </a:xfrm>
          <a:custGeom>
            <a:avLst/>
            <a:gdLst>
              <a:gd name="T0" fmla="*/ 0 w 5752"/>
              <a:gd name="T1" fmla="*/ 2147483647 h 520"/>
              <a:gd name="T2" fmla="*/ 0 w 5752"/>
              <a:gd name="T3" fmla="*/ 0 h 520"/>
              <a:gd name="T4" fmla="*/ 2147483647 w 5752"/>
              <a:gd name="T5" fmla="*/ 0 h 520"/>
              <a:gd name="T6" fmla="*/ 2147483647 w 5752"/>
              <a:gd name="T7" fmla="*/ 2147483647 h 520"/>
              <a:gd name="T8" fmla="*/ 2147483647 w 5752"/>
              <a:gd name="T9" fmla="*/ 2147483647 h 520"/>
              <a:gd name="T10" fmla="*/ 2147483647 w 5752"/>
              <a:gd name="T11" fmla="*/ 2147483647 h 520"/>
              <a:gd name="T12" fmla="*/ 2147483647 w 5752"/>
              <a:gd name="T13" fmla="*/ 2147483647 h 520"/>
              <a:gd name="T14" fmla="*/ 2147483647 w 5752"/>
              <a:gd name="T15" fmla="*/ 2147483647 h 520"/>
              <a:gd name="T16" fmla="*/ 0 w 5752"/>
              <a:gd name="T17" fmla="*/ 2147483647 h 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52" h="520">
                <a:moveTo>
                  <a:pt x="0" y="432"/>
                </a:moveTo>
                <a:lnTo>
                  <a:pt x="0" y="0"/>
                </a:lnTo>
                <a:lnTo>
                  <a:pt x="5752" y="0"/>
                </a:lnTo>
                <a:lnTo>
                  <a:pt x="5752" y="520"/>
                </a:lnTo>
                <a:lnTo>
                  <a:pt x="3960" y="520"/>
                </a:lnTo>
                <a:lnTo>
                  <a:pt x="3672" y="232"/>
                </a:lnTo>
                <a:lnTo>
                  <a:pt x="80" y="232"/>
                </a:lnTo>
                <a:lnTo>
                  <a:pt x="80" y="432"/>
                </a:lnTo>
                <a:lnTo>
                  <a:pt x="0" y="432"/>
                </a:lnTo>
                <a:close/>
              </a:path>
            </a:pathLst>
          </a:custGeom>
          <a:solidFill>
            <a:schemeClr val="folHlink"/>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mtClean="0">
              <a:solidFill>
                <a:srgbClr val="003300"/>
              </a:solidFill>
              <a:latin typeface="Garamond" panose="02020404030301010803" pitchFamily="18" charset="0"/>
              <a:ea typeface="宋体" panose="02010600030101010101" pitchFamily="2" charset="-122"/>
            </a:endParaRPr>
          </a:p>
        </p:txBody>
      </p:sp>
      <p:grpSp>
        <p:nvGrpSpPr>
          <p:cNvPr id="5" name="Group 8"/>
          <p:cNvGrpSpPr/>
          <p:nvPr/>
        </p:nvGrpSpPr>
        <p:grpSpPr bwMode="auto">
          <a:xfrm>
            <a:off x="9529" y="3165475"/>
            <a:ext cx="9136063" cy="2705100"/>
            <a:chOff x="0" y="0"/>
            <a:chExt cx="5755" cy="1704"/>
          </a:xfrm>
        </p:grpSpPr>
        <p:sp>
          <p:nvSpPr>
            <p:cNvPr id="6" name="Rectangle 9"/>
            <p:cNvSpPr>
              <a:spLocks noChangeArrowheads="1"/>
            </p:cNvSpPr>
            <p:nvPr/>
          </p:nvSpPr>
          <p:spPr bwMode="auto">
            <a:xfrm>
              <a:off x="0" y="0"/>
              <a:ext cx="5755" cy="1703"/>
            </a:xfrm>
            <a:prstGeom prst="rect">
              <a:avLst/>
            </a:prstGeom>
            <a:gradFill rotWithShape="1">
              <a:gsLst>
                <a:gs pos="0">
                  <a:schemeClr val="hlink"/>
                </a:gs>
                <a:gs pos="50000">
                  <a:schemeClr val="tx2"/>
                </a:gs>
                <a:gs pos="100000">
                  <a:schemeClr val="hlink"/>
                </a:gs>
              </a:gsLst>
              <a:lin ang="5400000" scaled="1"/>
            </a:gradFill>
            <a:ln w="9525">
              <a:noFill/>
              <a:miter lim="800000"/>
            </a:ln>
            <a:effectLst/>
          </p:spPr>
          <p:txBody>
            <a:bodyPr wrap="none" anchor="ctr"/>
            <a:lstStyle/>
            <a:p>
              <a:pPr algn="ctr" eaLnBrk="0" fontAlgn="base" hangingPunct="0">
                <a:spcBef>
                  <a:spcPct val="0"/>
                </a:spcBef>
                <a:spcAft>
                  <a:spcPct val="0"/>
                </a:spcAft>
                <a:defRPr/>
              </a:pPr>
              <a:endParaRPr lang="ko-KR" altLang="en-US">
                <a:solidFill>
                  <a:srgbClr val="003300"/>
                </a:solidFill>
                <a:latin typeface="Times New Roman" panose="02020603050405020304" pitchFamily="18" charset="0"/>
                <a:ea typeface="Gulim" pitchFamily="34" charset="-127"/>
              </a:endParaRPr>
            </a:p>
          </p:txBody>
        </p:sp>
        <p:grpSp>
          <p:nvGrpSpPr>
            <p:cNvPr id="7" name="Group 10"/>
            <p:cNvGrpSpPr/>
            <p:nvPr/>
          </p:nvGrpSpPr>
          <p:grpSpPr bwMode="auto">
            <a:xfrm>
              <a:off x="189" y="1"/>
              <a:ext cx="5305" cy="1703"/>
              <a:chOff x="0" y="0"/>
              <a:chExt cx="5305" cy="1703"/>
            </a:xfrm>
          </p:grpSpPr>
          <p:sp>
            <p:nvSpPr>
              <p:cNvPr id="8" name="Rectangle 11"/>
              <p:cNvSpPr>
                <a:spLocks noChangeArrowheads="1"/>
              </p:cNvSpPr>
              <p:nvPr/>
            </p:nvSpPr>
            <p:spPr bwMode="auto">
              <a:xfrm>
                <a:off x="0" y="0"/>
                <a:ext cx="57" cy="1703"/>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9" name="Rectangle 12"/>
              <p:cNvSpPr>
                <a:spLocks noChangeArrowheads="1"/>
              </p:cNvSpPr>
              <p:nvPr/>
            </p:nvSpPr>
            <p:spPr bwMode="auto">
              <a:xfrm>
                <a:off x="300" y="0"/>
                <a:ext cx="170" cy="1703"/>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 name="Rectangle 13"/>
              <p:cNvSpPr>
                <a:spLocks noChangeArrowheads="1"/>
              </p:cNvSpPr>
              <p:nvPr/>
            </p:nvSpPr>
            <p:spPr bwMode="auto">
              <a:xfrm>
                <a:off x="656" y="0"/>
                <a:ext cx="57" cy="1703"/>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1" name="Rectangle 14"/>
              <p:cNvSpPr>
                <a:spLocks noChangeArrowheads="1"/>
              </p:cNvSpPr>
              <p:nvPr/>
            </p:nvSpPr>
            <p:spPr bwMode="auto">
              <a:xfrm>
                <a:off x="956" y="0"/>
                <a:ext cx="170" cy="1703"/>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2" name="Rectangle 15"/>
              <p:cNvSpPr>
                <a:spLocks noChangeArrowheads="1"/>
              </p:cNvSpPr>
              <p:nvPr/>
            </p:nvSpPr>
            <p:spPr bwMode="auto">
              <a:xfrm>
                <a:off x="1312" y="0"/>
                <a:ext cx="57" cy="1703"/>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3" name="Rectangle 16"/>
              <p:cNvSpPr>
                <a:spLocks noChangeArrowheads="1"/>
              </p:cNvSpPr>
              <p:nvPr/>
            </p:nvSpPr>
            <p:spPr bwMode="auto">
              <a:xfrm>
                <a:off x="1612" y="0"/>
                <a:ext cx="170" cy="1703"/>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4" name="Rectangle 17"/>
              <p:cNvSpPr>
                <a:spLocks noChangeArrowheads="1"/>
              </p:cNvSpPr>
              <p:nvPr/>
            </p:nvSpPr>
            <p:spPr bwMode="auto">
              <a:xfrm>
                <a:off x="1968" y="0"/>
                <a:ext cx="57" cy="1703"/>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5" name="Rectangle 18"/>
              <p:cNvSpPr>
                <a:spLocks noChangeArrowheads="1"/>
              </p:cNvSpPr>
              <p:nvPr/>
            </p:nvSpPr>
            <p:spPr bwMode="auto">
              <a:xfrm>
                <a:off x="2268" y="0"/>
                <a:ext cx="170" cy="1703"/>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6" name="Rectangle 19"/>
              <p:cNvSpPr>
                <a:spLocks noChangeArrowheads="1"/>
              </p:cNvSpPr>
              <p:nvPr/>
            </p:nvSpPr>
            <p:spPr bwMode="auto">
              <a:xfrm>
                <a:off x="2624" y="0"/>
                <a:ext cx="57" cy="1703"/>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7" name="Rectangle 20"/>
              <p:cNvSpPr>
                <a:spLocks noChangeArrowheads="1"/>
              </p:cNvSpPr>
              <p:nvPr/>
            </p:nvSpPr>
            <p:spPr bwMode="auto">
              <a:xfrm>
                <a:off x="2924" y="0"/>
                <a:ext cx="170" cy="1703"/>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8" name="Rectangle 21"/>
              <p:cNvSpPr>
                <a:spLocks noChangeArrowheads="1"/>
              </p:cNvSpPr>
              <p:nvPr/>
            </p:nvSpPr>
            <p:spPr bwMode="auto">
              <a:xfrm>
                <a:off x="3280" y="0"/>
                <a:ext cx="57" cy="1703"/>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9" name="Rectangle 22"/>
              <p:cNvSpPr>
                <a:spLocks noChangeArrowheads="1"/>
              </p:cNvSpPr>
              <p:nvPr/>
            </p:nvSpPr>
            <p:spPr bwMode="auto">
              <a:xfrm>
                <a:off x="3580" y="0"/>
                <a:ext cx="170" cy="1703"/>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20" name="Rectangle 23"/>
              <p:cNvSpPr>
                <a:spLocks noChangeArrowheads="1"/>
              </p:cNvSpPr>
              <p:nvPr/>
            </p:nvSpPr>
            <p:spPr bwMode="auto">
              <a:xfrm>
                <a:off x="3936" y="0"/>
                <a:ext cx="57" cy="1703"/>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21" name="Rectangle 24"/>
              <p:cNvSpPr>
                <a:spLocks noChangeArrowheads="1"/>
              </p:cNvSpPr>
              <p:nvPr/>
            </p:nvSpPr>
            <p:spPr bwMode="auto">
              <a:xfrm>
                <a:off x="4236" y="0"/>
                <a:ext cx="170" cy="1703"/>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22" name="Rectangle 25"/>
              <p:cNvSpPr>
                <a:spLocks noChangeArrowheads="1"/>
              </p:cNvSpPr>
              <p:nvPr/>
            </p:nvSpPr>
            <p:spPr bwMode="auto">
              <a:xfrm>
                <a:off x="4592" y="0"/>
                <a:ext cx="57" cy="1703"/>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23" name="Rectangle 26"/>
              <p:cNvSpPr>
                <a:spLocks noChangeArrowheads="1"/>
              </p:cNvSpPr>
              <p:nvPr/>
            </p:nvSpPr>
            <p:spPr bwMode="auto">
              <a:xfrm>
                <a:off x="4892" y="0"/>
                <a:ext cx="170" cy="1703"/>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24" name="Rectangle 27"/>
              <p:cNvSpPr>
                <a:spLocks noChangeArrowheads="1"/>
              </p:cNvSpPr>
              <p:nvPr/>
            </p:nvSpPr>
            <p:spPr bwMode="auto">
              <a:xfrm>
                <a:off x="5248" y="0"/>
                <a:ext cx="57" cy="1703"/>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grpSp>
      </p:grpSp>
      <p:grpSp>
        <p:nvGrpSpPr>
          <p:cNvPr id="25" name="Group 28"/>
          <p:cNvGrpSpPr/>
          <p:nvPr/>
        </p:nvGrpSpPr>
        <p:grpSpPr bwMode="auto">
          <a:xfrm>
            <a:off x="3571875" y="5175250"/>
            <a:ext cx="1365250" cy="1365250"/>
            <a:chOff x="0" y="0"/>
            <a:chExt cx="860" cy="860"/>
          </a:xfrm>
        </p:grpSpPr>
        <p:sp>
          <p:nvSpPr>
            <p:cNvPr id="26" name="Oval 29"/>
            <p:cNvSpPr>
              <a:spLocks noChangeArrowheads="1"/>
            </p:cNvSpPr>
            <p:nvPr/>
          </p:nvSpPr>
          <p:spPr bwMode="auto">
            <a:xfrm>
              <a:off x="0" y="0"/>
              <a:ext cx="860" cy="860"/>
            </a:xfrm>
            <a:prstGeom prst="ellipse">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eaLnBrk="0" fontAlgn="base" hangingPunct="0">
                <a:spcBef>
                  <a:spcPct val="0"/>
                </a:spcBef>
                <a:spcAft>
                  <a:spcPct val="0"/>
                </a:spcAft>
                <a:defRPr/>
              </a:pPr>
              <a:endParaRPr lang="zh-CN" altLang="en-US" smtClean="0">
                <a:solidFill>
                  <a:srgbClr val="003300"/>
                </a:solidFill>
              </a:endParaRPr>
            </a:p>
          </p:txBody>
        </p:sp>
        <p:sp>
          <p:nvSpPr>
            <p:cNvPr id="27" name="Oval 30"/>
            <p:cNvSpPr>
              <a:spLocks noChangeArrowheads="1"/>
            </p:cNvSpPr>
            <p:nvPr/>
          </p:nvSpPr>
          <p:spPr bwMode="auto">
            <a:xfrm>
              <a:off x="237" y="277"/>
              <a:ext cx="476" cy="476"/>
            </a:xfrm>
            <a:prstGeom prst="ellipse">
              <a:avLst/>
            </a:prstGeom>
            <a:gradFill rotWithShape="1">
              <a:gsLst>
                <a:gs pos="0">
                  <a:schemeClr val="bg1"/>
                </a:gs>
                <a:gs pos="100000">
                  <a:schemeClr val="accent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eaLnBrk="0" fontAlgn="base" hangingPunct="0">
                <a:spcBef>
                  <a:spcPct val="0"/>
                </a:spcBef>
                <a:spcAft>
                  <a:spcPct val="0"/>
                </a:spcAft>
                <a:defRPr/>
              </a:pPr>
              <a:endParaRPr lang="zh-CN" altLang="en-US" smtClean="0">
                <a:solidFill>
                  <a:srgbClr val="003300"/>
                </a:solidFill>
              </a:endParaRPr>
            </a:p>
          </p:txBody>
        </p:sp>
        <p:sp>
          <p:nvSpPr>
            <p:cNvPr id="28" name="Oval 31"/>
            <p:cNvSpPr>
              <a:spLocks noChangeArrowheads="1"/>
            </p:cNvSpPr>
            <p:nvPr/>
          </p:nvSpPr>
          <p:spPr bwMode="auto">
            <a:xfrm rot="-2566439">
              <a:off x="72" y="133"/>
              <a:ext cx="362" cy="200"/>
            </a:xfrm>
            <a:prstGeom prst="ellipse">
              <a:avLst/>
            </a:prstGeom>
            <a:gradFill rotWithShape="1">
              <a:gsLst>
                <a:gs pos="0">
                  <a:schemeClr val="bg1"/>
                </a:gs>
                <a:gs pos="100000">
                  <a:schemeClr val="hlink"/>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eaLnBrk="0" fontAlgn="base" hangingPunct="0">
                <a:spcBef>
                  <a:spcPct val="0"/>
                </a:spcBef>
                <a:spcAft>
                  <a:spcPct val="0"/>
                </a:spcAft>
                <a:defRPr/>
              </a:pPr>
              <a:endParaRPr lang="zh-CN" altLang="en-US" smtClean="0">
                <a:solidFill>
                  <a:srgbClr val="003300"/>
                </a:solidFill>
              </a:endParaRPr>
            </a:p>
          </p:txBody>
        </p:sp>
      </p:grpSp>
      <p:grpSp>
        <p:nvGrpSpPr>
          <p:cNvPr id="29" name="Group 32"/>
          <p:cNvGrpSpPr/>
          <p:nvPr/>
        </p:nvGrpSpPr>
        <p:grpSpPr bwMode="auto">
          <a:xfrm>
            <a:off x="5046664" y="4230688"/>
            <a:ext cx="1949450" cy="1949450"/>
            <a:chOff x="0" y="0"/>
            <a:chExt cx="1228" cy="1228"/>
          </a:xfrm>
        </p:grpSpPr>
        <p:sp>
          <p:nvSpPr>
            <p:cNvPr id="30" name="Oval 33"/>
            <p:cNvSpPr>
              <a:spLocks noChangeArrowheads="1"/>
            </p:cNvSpPr>
            <p:nvPr/>
          </p:nvSpPr>
          <p:spPr bwMode="auto">
            <a:xfrm>
              <a:off x="0" y="0"/>
              <a:ext cx="1228" cy="122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eaLnBrk="0" fontAlgn="base" hangingPunct="0">
                <a:spcBef>
                  <a:spcPct val="0"/>
                </a:spcBef>
                <a:spcAft>
                  <a:spcPct val="0"/>
                </a:spcAft>
                <a:defRPr/>
              </a:pPr>
              <a:endParaRPr lang="zh-CN" altLang="en-US" smtClean="0">
                <a:solidFill>
                  <a:srgbClr val="003300"/>
                </a:solidFill>
              </a:endParaRPr>
            </a:p>
          </p:txBody>
        </p:sp>
        <p:sp>
          <p:nvSpPr>
            <p:cNvPr id="31" name="Oval 34"/>
            <p:cNvSpPr>
              <a:spLocks noChangeArrowheads="1"/>
            </p:cNvSpPr>
            <p:nvPr/>
          </p:nvSpPr>
          <p:spPr bwMode="auto">
            <a:xfrm>
              <a:off x="339" y="395"/>
              <a:ext cx="678" cy="680"/>
            </a:xfrm>
            <a:prstGeom prst="ellipse">
              <a:avLst/>
            </a:prstGeom>
            <a:gradFill rotWithShape="1">
              <a:gsLst>
                <a:gs pos="0">
                  <a:schemeClr val="bg1"/>
                </a:gs>
                <a:gs pos="100000">
                  <a:schemeClr val="accent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eaLnBrk="0" fontAlgn="base" hangingPunct="0">
                <a:spcBef>
                  <a:spcPct val="0"/>
                </a:spcBef>
                <a:spcAft>
                  <a:spcPct val="0"/>
                </a:spcAft>
                <a:defRPr/>
              </a:pPr>
              <a:endParaRPr lang="zh-CN" altLang="en-US" smtClean="0">
                <a:solidFill>
                  <a:srgbClr val="003300"/>
                </a:solidFill>
              </a:endParaRPr>
            </a:p>
          </p:txBody>
        </p:sp>
        <p:sp>
          <p:nvSpPr>
            <p:cNvPr id="32" name="Oval 35"/>
            <p:cNvSpPr>
              <a:spLocks noChangeArrowheads="1"/>
            </p:cNvSpPr>
            <p:nvPr/>
          </p:nvSpPr>
          <p:spPr bwMode="auto">
            <a:xfrm rot="-2566439">
              <a:off x="104" y="189"/>
              <a:ext cx="516" cy="286"/>
            </a:xfrm>
            <a:prstGeom prst="ellipse">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eaLnBrk="0" fontAlgn="base" hangingPunct="0">
                <a:spcBef>
                  <a:spcPct val="0"/>
                </a:spcBef>
                <a:spcAft>
                  <a:spcPct val="0"/>
                </a:spcAft>
                <a:defRPr/>
              </a:pPr>
              <a:endParaRPr lang="zh-CN" altLang="en-US" smtClean="0">
                <a:solidFill>
                  <a:srgbClr val="003300"/>
                </a:solidFill>
              </a:endParaRPr>
            </a:p>
          </p:txBody>
        </p:sp>
      </p:grpSp>
      <p:sp>
        <p:nvSpPr>
          <p:cNvPr id="33" name="Oval 36"/>
          <p:cNvSpPr>
            <a:spLocks noChangeArrowheads="1"/>
          </p:cNvSpPr>
          <p:nvPr/>
        </p:nvSpPr>
        <p:spPr bwMode="auto">
          <a:xfrm>
            <a:off x="7489826" y="3582988"/>
            <a:ext cx="1655763" cy="1655762"/>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eaLnBrk="0" fontAlgn="base" hangingPunct="0">
              <a:spcBef>
                <a:spcPct val="0"/>
              </a:spcBef>
              <a:spcAft>
                <a:spcPct val="0"/>
              </a:spcAft>
              <a:defRPr/>
            </a:pPr>
            <a:endParaRPr lang="zh-CN" altLang="en-US" smtClean="0">
              <a:solidFill>
                <a:srgbClr val="003300"/>
              </a:solidFill>
            </a:endParaRPr>
          </a:p>
        </p:txBody>
      </p:sp>
      <p:sp>
        <p:nvSpPr>
          <p:cNvPr id="34" name="Oval 37"/>
          <p:cNvSpPr>
            <a:spLocks noChangeArrowheads="1"/>
          </p:cNvSpPr>
          <p:nvPr/>
        </p:nvSpPr>
        <p:spPr bwMode="auto">
          <a:xfrm>
            <a:off x="5643565" y="2386013"/>
            <a:ext cx="1873250" cy="1873250"/>
          </a:xfrm>
          <a:prstGeom prst="ellipse">
            <a:avLst/>
          </a:prstGeom>
          <a:solidFill>
            <a:schemeClr val="bg1"/>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fontAlgn="base" latinLnBrk="1">
              <a:spcBef>
                <a:spcPct val="0"/>
              </a:spcBef>
              <a:spcAft>
                <a:spcPct val="0"/>
              </a:spcAft>
              <a:defRPr/>
            </a:pPr>
            <a:endParaRPr lang="ko-KR" altLang="en-US" smtClean="0">
              <a:solidFill>
                <a:srgbClr val="FFFFFF"/>
              </a:solidFill>
              <a:latin typeface="Gulim" pitchFamily="34" charset="-127"/>
              <a:ea typeface="Gulim" pitchFamily="34" charset="-127"/>
            </a:endParaRPr>
          </a:p>
        </p:txBody>
      </p:sp>
      <p:sp>
        <p:nvSpPr>
          <p:cNvPr id="2050" name="Rectangle 2"/>
          <p:cNvSpPr>
            <a:spLocks noGrp="1" noChangeArrowheads="1"/>
          </p:cNvSpPr>
          <p:nvPr>
            <p:ph type="ctrTitle" sz="quarter"/>
          </p:nvPr>
        </p:nvSpPr>
        <p:spPr>
          <a:xfrm>
            <a:off x="685800" y="1447800"/>
            <a:ext cx="8153400" cy="669925"/>
          </a:xfrm>
        </p:spPr>
        <p:txBody>
          <a:bodyPr/>
          <a:lstStyle>
            <a:lvl1pPr algn="ctr">
              <a:defRPr sz="3600"/>
            </a:lvl1pPr>
          </a:lstStyle>
          <a:p>
            <a:r>
              <a:rPr lang="zh-CN" altLang="en-US"/>
              <a:t>单击此处编辑母版标题样式</a:t>
            </a:r>
            <a:endParaRPr lang="zh-CN" altLang="en-US"/>
          </a:p>
        </p:txBody>
      </p:sp>
      <p:sp>
        <p:nvSpPr>
          <p:cNvPr id="2051" name="Rectangle 3"/>
          <p:cNvSpPr>
            <a:spLocks noGrp="1" noChangeArrowheads="1"/>
          </p:cNvSpPr>
          <p:nvPr>
            <p:ph type="subTitle" sz="quarter" idx="1"/>
          </p:nvPr>
        </p:nvSpPr>
        <p:spPr>
          <a:xfrm>
            <a:off x="1600200" y="2209800"/>
            <a:ext cx="6400800" cy="533400"/>
          </a:xfrm>
        </p:spPr>
        <p:txBody>
          <a:bodyPr/>
          <a:lstStyle>
            <a:lvl1pPr marL="0" indent="0" algn="ctr">
              <a:defRPr sz="2000" b="0"/>
            </a:lvl1pPr>
          </a:lstStyle>
          <a:p>
            <a:r>
              <a:rPr lang="zh-CN" altLang="en-US"/>
              <a:t>单击此处编辑母版副标题样式</a:t>
            </a:r>
            <a:endParaRPr lang="zh-CN" altLang="en-US"/>
          </a:p>
        </p:txBody>
      </p:sp>
      <p:sp>
        <p:nvSpPr>
          <p:cNvPr id="35" name="Rectangle 4"/>
          <p:cNvSpPr>
            <a:spLocks noGrp="1" noChangeArrowheads="1"/>
          </p:cNvSpPr>
          <p:nvPr>
            <p:ph type="dt" sz="quarter" idx="10"/>
          </p:nvPr>
        </p:nvSpPr>
        <p:spPr bwMode="auto">
          <a:xfrm>
            <a:off x="457200" y="6553200"/>
            <a:ext cx="2133600" cy="152400"/>
          </a:xfrm>
          <a:prstGeom prst="rect">
            <a:avLst/>
          </a:prstGeom>
          <a:ln>
            <a:miter lim="800000"/>
          </a:ln>
        </p:spPr>
        <p:txBody>
          <a:bodyPr vert="horz" wrap="square" lIns="91440" tIns="45720" rIns="91440" bIns="45720" numCol="1" anchor="t" anchorCtr="0" compatLnSpc="1"/>
          <a:lstStyle>
            <a:lvl1pPr algn="l" eaLnBrk="1" hangingPunct="1">
              <a:defRPr sz="1400">
                <a:solidFill>
                  <a:srgbClr val="003300"/>
                </a:solidFill>
                <a:effectLst>
                  <a:outerShdw blurRad="38100" dist="38100" dir="2700000" algn="tl">
                    <a:srgbClr val="C0C0C0"/>
                  </a:outerShdw>
                </a:effectLst>
                <a:latin typeface="Times New Roman" panose="02020603050405020304" pitchFamily="18" charset="0"/>
                <a:ea typeface="Gulim" pitchFamily="34" charset="-127"/>
              </a:defRPr>
            </a:lvl1pPr>
          </a:lstStyle>
          <a:p>
            <a:pPr fontAlgn="base">
              <a:spcBef>
                <a:spcPct val="0"/>
              </a:spcBef>
              <a:spcAft>
                <a:spcPct val="0"/>
              </a:spcAft>
              <a:defRPr/>
            </a:pPr>
            <a:endParaRPr lang="en-US" altLang="zh-CN"/>
          </a:p>
        </p:txBody>
      </p:sp>
      <p:sp>
        <p:nvSpPr>
          <p:cNvPr id="36" name="Rectangle 5"/>
          <p:cNvSpPr>
            <a:spLocks noGrp="1" noChangeArrowheads="1"/>
          </p:cNvSpPr>
          <p:nvPr>
            <p:ph type="ftr" sz="quarter" idx="11"/>
          </p:nvPr>
        </p:nvSpPr>
        <p:spPr bwMode="auto">
          <a:xfrm>
            <a:off x="3124200" y="6553200"/>
            <a:ext cx="2895600" cy="152400"/>
          </a:xfrm>
          <a:prstGeom prst="rect">
            <a:avLst/>
          </a:prstGeom>
          <a:ln>
            <a:miter lim="800000"/>
          </a:ln>
        </p:spPr>
        <p:txBody>
          <a:bodyPr vert="horz" wrap="square" lIns="91440" tIns="45720" rIns="91440" bIns="45720" numCol="1" anchor="t" anchorCtr="0" compatLnSpc="1"/>
          <a:lstStyle>
            <a:lvl1pPr algn="ctr" eaLnBrk="1" hangingPunct="1">
              <a:defRPr sz="1400">
                <a:solidFill>
                  <a:srgbClr val="003300"/>
                </a:solidFill>
                <a:effectLst>
                  <a:outerShdw blurRad="38100" dist="38100" dir="2700000" algn="tl">
                    <a:srgbClr val="C0C0C0"/>
                  </a:outerShdw>
                </a:effectLst>
                <a:latin typeface="Times New Roman" panose="02020603050405020304" pitchFamily="18" charset="0"/>
                <a:ea typeface="Gulim" pitchFamily="34" charset="-127"/>
              </a:defRPr>
            </a:lvl1pPr>
          </a:lstStyle>
          <a:p>
            <a:pPr fontAlgn="base">
              <a:spcBef>
                <a:spcPct val="0"/>
              </a:spcBef>
              <a:spcAft>
                <a:spcPct val="0"/>
              </a:spcAft>
              <a:defRPr/>
            </a:pPr>
            <a:endParaRPr lang="en-US" altLang="zh-CN"/>
          </a:p>
        </p:txBody>
      </p:sp>
      <p:sp>
        <p:nvSpPr>
          <p:cNvPr id="37" name="Rectangle 6"/>
          <p:cNvSpPr>
            <a:spLocks noGrp="1" noChangeArrowheads="1"/>
          </p:cNvSpPr>
          <p:nvPr>
            <p:ph type="sldNum" sz="quarter" idx="12"/>
          </p:nvPr>
        </p:nvSpPr>
        <p:spPr>
          <a:xfrm>
            <a:off x="6553200" y="6553200"/>
            <a:ext cx="2133600" cy="152400"/>
          </a:xfrm>
        </p:spPr>
        <p:txBody>
          <a:bodyPr/>
          <a:lstStyle>
            <a:lvl1pPr algn="r">
              <a:defRPr sz="1400">
                <a:latin typeface="Times New Roman" panose="02020603050405020304" pitchFamily="18" charset="0"/>
              </a:defRPr>
            </a:lvl1pPr>
          </a:lstStyle>
          <a:p>
            <a:pPr>
              <a:defRPr/>
            </a:pPr>
            <a:fld id="{EC06C89F-B600-45E1-BA05-50C9722D974F}" type="slidenum">
              <a:rPr lang="ko-KR" altLang="en-US"/>
            </a:fld>
            <a:endParaRPr lang="en-US" altLang="zh-CN"/>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5305481E-153F-4A55-AAFA-17568B8B972C}" type="datetimeFigureOut">
              <a:rPr lang="zh-CN" altLang="en-US" smtClean="0">
                <a:solidFill>
                  <a:srgbClr val="DBF5F9">
                    <a:shade val="90000"/>
                  </a:srgbClr>
                </a:solidFill>
              </a:rPr>
            </a:fld>
            <a:endParaRPr lang="zh-CN" altLang="en-US">
              <a:solidFill>
                <a:srgbClr val="DBF5F9">
                  <a:shade val="90000"/>
                </a:srgbClr>
              </a:solidFill>
            </a:endParaRPr>
          </a:p>
        </p:txBody>
      </p:sp>
      <p:sp>
        <p:nvSpPr>
          <p:cNvPr id="19" name="页脚占位符 18"/>
          <p:cNvSpPr>
            <a:spLocks noGrp="1"/>
          </p:cNvSpPr>
          <p:nvPr>
            <p:ph type="ftr" sz="quarter" idx="11"/>
          </p:nvPr>
        </p:nvSpPr>
        <p:spPr/>
        <p:txBody>
          <a:bodyPr/>
          <a:lstStyle/>
          <a:p>
            <a:endParaRPr lang="zh-CN" altLang="en-US">
              <a:solidFill>
                <a:srgbClr val="DBF5F9">
                  <a:shade val="90000"/>
                </a:srgbClr>
              </a:solidFill>
            </a:endParaRPr>
          </a:p>
        </p:txBody>
      </p:sp>
      <p:sp>
        <p:nvSpPr>
          <p:cNvPr id="27" name="灯片编号占位符 26"/>
          <p:cNvSpPr>
            <a:spLocks noGrp="1"/>
          </p:cNvSpPr>
          <p:nvPr>
            <p:ph type="sldNum" sz="quarter" idx="12"/>
          </p:nvPr>
        </p:nvSpPr>
        <p:spPr/>
        <p:txBody>
          <a:bodyPr/>
          <a:lstStyle/>
          <a:p>
            <a:fld id="{3CF8712A-1FFD-4C32-865F-688A77F6D432}" type="slidenum">
              <a:rPr lang="zh-CN" altLang="en-US" smtClean="0">
                <a:solidFill>
                  <a:srgbClr val="DBF5F9">
                    <a:shade val="90000"/>
                  </a:srgbClr>
                </a:solidFill>
              </a:rPr>
            </a:fld>
            <a:endParaRPr lang="zh-CN" alt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5481E-153F-4A55-AAFA-17568B8B972C}" type="datetimeFigureOut">
              <a:rPr lang="zh-CN" altLang="en-US" smtClean="0">
                <a:solidFill>
                  <a:srgbClr val="04617B">
                    <a:shade val="90000"/>
                  </a:srgbClr>
                </a:solidFill>
              </a:rPr>
            </a:fld>
            <a:endParaRPr lang="zh-CN" altLang="en-US">
              <a:solidFill>
                <a:srgbClr val="04617B">
                  <a:shade val="90000"/>
                </a:srgbClr>
              </a:solidFill>
            </a:endParaRPr>
          </a:p>
        </p:txBody>
      </p:sp>
      <p:sp>
        <p:nvSpPr>
          <p:cNvPr id="5" name="页脚占位符 4"/>
          <p:cNvSpPr>
            <a:spLocks noGrp="1"/>
          </p:cNvSpPr>
          <p:nvPr>
            <p:ph type="ftr" sz="quarter" idx="11"/>
          </p:nvPr>
        </p:nvSpPr>
        <p:spPr/>
        <p:txBody>
          <a:bodyPr/>
          <a:lstStyle/>
          <a:p>
            <a:endParaRPr lang="zh-CN" altLang="en-US">
              <a:solidFill>
                <a:srgbClr val="04617B">
                  <a:shade val="90000"/>
                </a:srgbClr>
              </a:solidFill>
            </a:endParaRPr>
          </a:p>
        </p:txBody>
      </p:sp>
      <p:sp>
        <p:nvSpPr>
          <p:cNvPr id="6" name="灯片编号占位符 5"/>
          <p:cNvSpPr>
            <a:spLocks noGrp="1"/>
          </p:cNvSpPr>
          <p:nvPr>
            <p:ph type="sldNum" sz="quarter" idx="12"/>
          </p:nvPr>
        </p:nvSpPr>
        <p:spPr/>
        <p:txBody>
          <a:bodyPr/>
          <a:lstStyle/>
          <a:p>
            <a:fld id="{3CF8712A-1FFD-4C32-865F-688A77F6D432}" type="slidenum">
              <a:rPr lang="zh-CN" altLang="en-US" smtClean="0">
                <a:solidFill>
                  <a:srgbClr val="04617B">
                    <a:shade val="90000"/>
                  </a:srgbClr>
                </a:solidFill>
              </a:rPr>
            </a:fld>
            <a:endParaRPr lang="zh-CN" altLang="en-US">
              <a:solidFill>
                <a:srgbClr val="04617B">
                  <a:shade val="90000"/>
                </a:srgb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5305481E-153F-4A55-AAFA-17568B8B972C}" type="datetimeFigureOut">
              <a:rPr lang="zh-CN" altLang="en-US" smtClean="0">
                <a:solidFill>
                  <a:srgbClr val="DBF5F9">
                    <a:shade val="90000"/>
                  </a:srgbClr>
                </a:solidFill>
              </a:rPr>
            </a:fld>
            <a:endParaRPr lang="zh-CN" altLang="en-US">
              <a:solidFill>
                <a:srgbClr val="DBF5F9">
                  <a:shade val="90000"/>
                </a:srgbClr>
              </a:solidFill>
            </a:endParaRPr>
          </a:p>
        </p:txBody>
      </p:sp>
      <p:sp>
        <p:nvSpPr>
          <p:cNvPr id="5" name="页脚占位符 4"/>
          <p:cNvSpPr>
            <a:spLocks noGrp="1"/>
          </p:cNvSpPr>
          <p:nvPr>
            <p:ph type="ftr" sz="quarter" idx="11"/>
          </p:nvPr>
        </p:nvSpPr>
        <p:spPr/>
        <p:txBody>
          <a:bodyPr/>
          <a:lstStyle/>
          <a:p>
            <a:endParaRPr lang="zh-CN" altLang="en-US">
              <a:solidFill>
                <a:srgbClr val="DBF5F9">
                  <a:shade val="90000"/>
                </a:srgbClr>
              </a:solidFill>
            </a:endParaRPr>
          </a:p>
        </p:txBody>
      </p:sp>
      <p:sp>
        <p:nvSpPr>
          <p:cNvPr id="6" name="灯片编号占位符 5"/>
          <p:cNvSpPr>
            <a:spLocks noGrp="1"/>
          </p:cNvSpPr>
          <p:nvPr>
            <p:ph type="sldNum" sz="quarter" idx="12"/>
          </p:nvPr>
        </p:nvSpPr>
        <p:spPr/>
        <p:txBody>
          <a:bodyPr/>
          <a:lstStyle/>
          <a:p>
            <a:fld id="{3CF8712A-1FFD-4C32-865F-688A77F6D432}" type="slidenum">
              <a:rPr lang="zh-CN" altLang="en-US" smtClean="0">
                <a:solidFill>
                  <a:srgbClr val="DBF5F9">
                    <a:shade val="90000"/>
                  </a:srgbClr>
                </a:solidFill>
              </a:rPr>
            </a:fld>
            <a:endParaRPr lang="zh-CN" alt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5481E-153F-4A55-AAFA-17568B8B972C}" type="datetimeFigureOut">
              <a:rPr lang="zh-CN" altLang="en-US" smtClean="0">
                <a:solidFill>
                  <a:srgbClr val="04617B">
                    <a:shade val="90000"/>
                  </a:srgbClr>
                </a:solidFill>
              </a:rPr>
            </a:fld>
            <a:endParaRPr lang="zh-CN" altLang="en-US">
              <a:solidFill>
                <a:srgbClr val="04617B">
                  <a:shade val="90000"/>
                </a:srgbClr>
              </a:solidFill>
            </a:endParaRPr>
          </a:p>
        </p:txBody>
      </p:sp>
      <p:sp>
        <p:nvSpPr>
          <p:cNvPr id="6" name="页脚占位符 5"/>
          <p:cNvSpPr>
            <a:spLocks noGrp="1"/>
          </p:cNvSpPr>
          <p:nvPr>
            <p:ph type="ftr" sz="quarter" idx="11"/>
          </p:nvPr>
        </p:nvSpPr>
        <p:spPr/>
        <p:txBody>
          <a:bodyPr/>
          <a:lstStyle/>
          <a:p>
            <a:endParaRPr lang="zh-CN" altLang="en-US">
              <a:solidFill>
                <a:srgbClr val="04617B">
                  <a:shade val="90000"/>
                </a:srgbClr>
              </a:solidFill>
            </a:endParaRPr>
          </a:p>
        </p:txBody>
      </p:sp>
      <p:sp>
        <p:nvSpPr>
          <p:cNvPr id="7" name="灯片编号占位符 6"/>
          <p:cNvSpPr>
            <a:spLocks noGrp="1"/>
          </p:cNvSpPr>
          <p:nvPr>
            <p:ph type="sldNum" sz="quarter" idx="12"/>
          </p:nvPr>
        </p:nvSpPr>
        <p:spPr/>
        <p:txBody>
          <a:bodyPr/>
          <a:lstStyle/>
          <a:p>
            <a:fld id="{3CF8712A-1FFD-4C32-865F-688A77F6D432}" type="slidenum">
              <a:rPr lang="zh-CN" altLang="en-US" smtClean="0">
                <a:solidFill>
                  <a:srgbClr val="04617B">
                    <a:shade val="90000"/>
                  </a:srgbClr>
                </a:solidFill>
              </a:rPr>
            </a:fld>
            <a:endParaRPr lang="zh-CN" altLang="en-US">
              <a:solidFill>
                <a:srgbClr val="04617B">
                  <a:shade val="90000"/>
                </a:srgbClr>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4645028" y="1859763"/>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8"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5481E-153F-4A55-AAFA-17568B8B972C}" type="datetimeFigureOut">
              <a:rPr lang="zh-CN" altLang="en-US" smtClean="0">
                <a:solidFill>
                  <a:srgbClr val="04617B">
                    <a:shade val="90000"/>
                  </a:srgbClr>
                </a:solidFill>
              </a:rPr>
            </a:fld>
            <a:endParaRPr lang="zh-CN" altLang="en-US">
              <a:solidFill>
                <a:srgbClr val="04617B">
                  <a:shade val="90000"/>
                </a:srgbClr>
              </a:solidFill>
            </a:endParaRPr>
          </a:p>
        </p:txBody>
      </p:sp>
      <p:sp>
        <p:nvSpPr>
          <p:cNvPr id="8" name="页脚占位符 7"/>
          <p:cNvSpPr>
            <a:spLocks noGrp="1"/>
          </p:cNvSpPr>
          <p:nvPr>
            <p:ph type="ftr" sz="quarter" idx="11"/>
          </p:nvPr>
        </p:nvSpPr>
        <p:spPr/>
        <p:txBody>
          <a:bodyPr/>
          <a:lstStyle/>
          <a:p>
            <a:endParaRPr lang="zh-CN" altLang="en-US">
              <a:solidFill>
                <a:srgbClr val="04617B">
                  <a:shade val="90000"/>
                </a:srgbClr>
              </a:solidFill>
            </a:endParaRPr>
          </a:p>
        </p:txBody>
      </p:sp>
      <p:sp>
        <p:nvSpPr>
          <p:cNvPr id="9" name="灯片编号占位符 8"/>
          <p:cNvSpPr>
            <a:spLocks noGrp="1"/>
          </p:cNvSpPr>
          <p:nvPr>
            <p:ph type="sldNum" sz="quarter" idx="12"/>
          </p:nvPr>
        </p:nvSpPr>
        <p:spPr/>
        <p:txBody>
          <a:bodyPr/>
          <a:lstStyle/>
          <a:p>
            <a:fld id="{3CF8712A-1FFD-4C32-865F-688A77F6D432}" type="slidenum">
              <a:rPr lang="zh-CN" altLang="en-US" smtClean="0">
                <a:solidFill>
                  <a:srgbClr val="04617B">
                    <a:shade val="90000"/>
                  </a:srgbClr>
                </a:solidFill>
              </a:rPr>
            </a:fld>
            <a:endParaRPr lang="zh-CN" altLang="en-US">
              <a:solidFill>
                <a:srgbClr val="04617B">
                  <a:shade val="90000"/>
                </a:srgbClr>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5481E-153F-4A55-AAFA-17568B8B972C}" type="datetimeFigureOut">
              <a:rPr lang="zh-CN" altLang="en-US" smtClean="0">
                <a:solidFill>
                  <a:srgbClr val="04617B">
                    <a:shade val="90000"/>
                  </a:srgbClr>
                </a:solidFill>
              </a:rPr>
            </a:fld>
            <a:endParaRPr lang="zh-CN" altLang="en-US">
              <a:solidFill>
                <a:srgbClr val="04617B">
                  <a:shade val="90000"/>
                </a:srgbClr>
              </a:solidFill>
            </a:endParaRPr>
          </a:p>
        </p:txBody>
      </p:sp>
      <p:sp>
        <p:nvSpPr>
          <p:cNvPr id="4" name="页脚占位符 3"/>
          <p:cNvSpPr>
            <a:spLocks noGrp="1"/>
          </p:cNvSpPr>
          <p:nvPr>
            <p:ph type="ftr" sz="quarter" idx="11"/>
          </p:nvPr>
        </p:nvSpPr>
        <p:spPr/>
        <p:txBody>
          <a:bodyPr/>
          <a:lstStyle/>
          <a:p>
            <a:endParaRPr lang="zh-CN" altLang="en-US">
              <a:solidFill>
                <a:srgbClr val="04617B">
                  <a:shade val="90000"/>
                </a:srgbClr>
              </a:solidFill>
            </a:endParaRPr>
          </a:p>
        </p:txBody>
      </p:sp>
      <p:sp>
        <p:nvSpPr>
          <p:cNvPr id="5" name="灯片编号占位符 4"/>
          <p:cNvSpPr>
            <a:spLocks noGrp="1"/>
          </p:cNvSpPr>
          <p:nvPr>
            <p:ph type="sldNum" sz="quarter" idx="12"/>
          </p:nvPr>
        </p:nvSpPr>
        <p:spPr/>
        <p:txBody>
          <a:bodyPr/>
          <a:lstStyle/>
          <a:p>
            <a:fld id="{3CF8712A-1FFD-4C32-865F-688A77F6D432}" type="slidenum">
              <a:rPr lang="zh-CN" altLang="en-US" smtClean="0">
                <a:solidFill>
                  <a:srgbClr val="04617B">
                    <a:shade val="90000"/>
                  </a:srgbClr>
                </a:solidFill>
              </a:rPr>
            </a:fld>
            <a:endParaRPr lang="zh-CN" altLang="en-US">
              <a:solidFill>
                <a:srgbClr val="04617B">
                  <a:shade val="90000"/>
                </a:srgbClr>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5481E-153F-4A55-AAFA-17568B8B972C}" type="datetimeFigureOut">
              <a:rPr lang="zh-CN" altLang="en-US" smtClean="0">
                <a:solidFill>
                  <a:srgbClr val="04617B">
                    <a:shade val="90000"/>
                  </a:srgbClr>
                </a:solidFill>
              </a:rPr>
            </a:fld>
            <a:endParaRPr lang="zh-CN" altLang="en-US">
              <a:solidFill>
                <a:srgbClr val="04617B">
                  <a:shade val="90000"/>
                </a:srgbClr>
              </a:solidFill>
            </a:endParaRPr>
          </a:p>
        </p:txBody>
      </p:sp>
      <p:sp>
        <p:nvSpPr>
          <p:cNvPr id="3" name="页脚占位符 2"/>
          <p:cNvSpPr>
            <a:spLocks noGrp="1"/>
          </p:cNvSpPr>
          <p:nvPr>
            <p:ph type="ftr" sz="quarter" idx="11"/>
          </p:nvPr>
        </p:nvSpPr>
        <p:spPr/>
        <p:txBody>
          <a:bodyPr/>
          <a:lstStyle/>
          <a:p>
            <a:endParaRPr lang="zh-CN" altLang="en-US">
              <a:solidFill>
                <a:srgbClr val="04617B">
                  <a:shade val="90000"/>
                </a:srgbClr>
              </a:solidFill>
            </a:endParaRPr>
          </a:p>
        </p:txBody>
      </p:sp>
      <p:sp>
        <p:nvSpPr>
          <p:cNvPr id="4" name="灯片编号占位符 3"/>
          <p:cNvSpPr>
            <a:spLocks noGrp="1"/>
          </p:cNvSpPr>
          <p:nvPr>
            <p:ph type="sldNum" sz="quarter" idx="12"/>
          </p:nvPr>
        </p:nvSpPr>
        <p:spPr/>
        <p:txBody>
          <a:bodyPr/>
          <a:lstStyle/>
          <a:p>
            <a:fld id="{3CF8712A-1FFD-4C32-865F-688A77F6D432}" type="slidenum">
              <a:rPr lang="zh-CN" altLang="en-US" smtClean="0">
                <a:solidFill>
                  <a:srgbClr val="04617B">
                    <a:shade val="90000"/>
                  </a:srgbClr>
                </a:solidFill>
              </a:rPr>
            </a:fld>
            <a:endParaRPr lang="zh-CN" altLang="en-US">
              <a:solidFill>
                <a:srgbClr val="04617B">
                  <a:shade val="90000"/>
                </a:srgbClr>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5481E-153F-4A55-AAFA-17568B8B972C}" type="datetimeFigureOut">
              <a:rPr lang="zh-CN" altLang="en-US" smtClean="0">
                <a:solidFill>
                  <a:srgbClr val="04617B">
                    <a:shade val="90000"/>
                  </a:srgbClr>
                </a:solidFill>
              </a:rPr>
            </a:fld>
            <a:endParaRPr lang="zh-CN" altLang="en-US">
              <a:solidFill>
                <a:srgbClr val="04617B">
                  <a:shade val="90000"/>
                </a:srgbClr>
              </a:solidFill>
            </a:endParaRPr>
          </a:p>
        </p:txBody>
      </p:sp>
      <p:sp>
        <p:nvSpPr>
          <p:cNvPr id="6" name="页脚占位符 5"/>
          <p:cNvSpPr>
            <a:spLocks noGrp="1"/>
          </p:cNvSpPr>
          <p:nvPr>
            <p:ph type="ftr" sz="quarter" idx="11"/>
          </p:nvPr>
        </p:nvSpPr>
        <p:spPr/>
        <p:txBody>
          <a:bodyPr/>
          <a:lstStyle/>
          <a:p>
            <a:endParaRPr lang="zh-CN" altLang="en-US">
              <a:solidFill>
                <a:srgbClr val="04617B">
                  <a:shade val="90000"/>
                </a:srgbClr>
              </a:solidFill>
            </a:endParaRPr>
          </a:p>
        </p:txBody>
      </p:sp>
      <p:sp>
        <p:nvSpPr>
          <p:cNvPr id="7" name="灯片编号占位符 6"/>
          <p:cNvSpPr>
            <a:spLocks noGrp="1"/>
          </p:cNvSpPr>
          <p:nvPr>
            <p:ph type="sldNum" sz="quarter" idx="12"/>
          </p:nvPr>
        </p:nvSpPr>
        <p:spPr/>
        <p:txBody>
          <a:bodyPr/>
          <a:lstStyle/>
          <a:p>
            <a:fld id="{3CF8712A-1FFD-4C32-865F-688A77F6D432}" type="slidenum">
              <a:rPr lang="zh-CN" altLang="en-US" smtClean="0">
                <a:solidFill>
                  <a:srgbClr val="04617B">
                    <a:shade val="90000"/>
                  </a:srgbClr>
                </a:solidFill>
              </a:rPr>
            </a:fld>
            <a:endParaRPr lang="zh-CN" altLang="en-US">
              <a:solidFill>
                <a:srgbClr val="04617B">
                  <a:shade val="90000"/>
                </a:srgbClr>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标题 1"/>
          <p:cNvSpPr>
            <a:spLocks noGrp="1"/>
          </p:cNvSpPr>
          <p:nvPr>
            <p:ph type="title"/>
          </p:nvPr>
        </p:nvSpPr>
        <p:spPr>
          <a:xfrm>
            <a:off x="609600" y="1176999"/>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5" name="日期占位符 4"/>
          <p:cNvSpPr>
            <a:spLocks noGrp="1"/>
          </p:cNvSpPr>
          <p:nvPr>
            <p:ph type="dt" sz="half" idx="10"/>
          </p:nvPr>
        </p:nvSpPr>
        <p:spPr/>
        <p:txBody>
          <a:bodyPr/>
          <a:lstStyle/>
          <a:p>
            <a:fld id="{5305481E-153F-4A55-AAFA-17568B8B972C}" type="datetimeFigureOut">
              <a:rPr lang="zh-CN" altLang="en-US" smtClean="0">
                <a:solidFill>
                  <a:srgbClr val="04617B">
                    <a:shade val="90000"/>
                  </a:srgbClr>
                </a:solidFill>
              </a:rPr>
            </a:fld>
            <a:endParaRPr lang="zh-CN" altLang="en-US">
              <a:solidFill>
                <a:srgbClr val="04617B">
                  <a:shade val="90000"/>
                </a:srgbClr>
              </a:solidFill>
            </a:endParaRPr>
          </a:p>
        </p:txBody>
      </p:sp>
      <p:sp>
        <p:nvSpPr>
          <p:cNvPr id="6" name="页脚占位符 5"/>
          <p:cNvSpPr>
            <a:spLocks noGrp="1"/>
          </p:cNvSpPr>
          <p:nvPr>
            <p:ph type="ftr" sz="quarter" idx="11"/>
          </p:nvPr>
        </p:nvSpPr>
        <p:spPr/>
        <p:txBody>
          <a:bodyPr/>
          <a:lstStyle/>
          <a:p>
            <a:endParaRPr lang="zh-CN" altLang="en-US">
              <a:solidFill>
                <a:srgbClr val="04617B">
                  <a:shade val="90000"/>
                </a:srgbClr>
              </a:solidFill>
            </a:endParaRPr>
          </a:p>
        </p:txBody>
      </p:sp>
      <p:sp>
        <p:nvSpPr>
          <p:cNvPr id="7" name="灯片编号占位符 6"/>
          <p:cNvSpPr>
            <a:spLocks noGrp="1"/>
          </p:cNvSpPr>
          <p:nvPr>
            <p:ph type="sldNum" sz="quarter" idx="12"/>
          </p:nvPr>
        </p:nvSpPr>
        <p:spPr>
          <a:xfrm>
            <a:off x="8077200" y="6356356"/>
            <a:ext cx="609600" cy="365125"/>
          </a:xfrm>
        </p:spPr>
        <p:txBody>
          <a:bodyPr/>
          <a:lstStyle/>
          <a:p>
            <a:fld id="{3CF8712A-1FFD-4C32-865F-688A77F6D432}" type="slidenum">
              <a:rPr lang="zh-CN" altLang="en-US" smtClean="0">
                <a:solidFill>
                  <a:srgbClr val="04617B">
                    <a:shade val="90000"/>
                  </a:srgbClr>
                </a:solidFill>
              </a:rPr>
            </a:fld>
            <a:endParaRPr lang="zh-CN" altLang="en-US">
              <a:solidFill>
                <a:srgbClr val="04617B">
                  <a:shade val="90000"/>
                </a:srgbClr>
              </a:solidFill>
            </a:endParaRPr>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任意多边形 10"/>
          <p:cNvSpPr/>
          <p:nvPr/>
        </p:nvSpPr>
        <p:spPr bwMode="auto">
          <a:xfrm flipV="1">
            <a:off x="4381500" y="6219831"/>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5481E-153F-4A55-AAFA-17568B8B972C}" type="datetimeFigureOut">
              <a:rPr lang="zh-CN" altLang="en-US" smtClean="0">
                <a:solidFill>
                  <a:srgbClr val="04617B">
                    <a:shade val="90000"/>
                  </a:srgbClr>
                </a:solidFill>
              </a:rPr>
            </a:fld>
            <a:endParaRPr lang="zh-CN" altLang="en-US">
              <a:solidFill>
                <a:srgbClr val="04617B">
                  <a:shade val="90000"/>
                </a:srgbClr>
              </a:solidFill>
            </a:endParaRPr>
          </a:p>
        </p:txBody>
      </p:sp>
      <p:sp>
        <p:nvSpPr>
          <p:cNvPr id="5" name="页脚占位符 4"/>
          <p:cNvSpPr>
            <a:spLocks noGrp="1"/>
          </p:cNvSpPr>
          <p:nvPr>
            <p:ph type="ftr" sz="quarter" idx="11"/>
          </p:nvPr>
        </p:nvSpPr>
        <p:spPr/>
        <p:txBody>
          <a:bodyPr/>
          <a:lstStyle/>
          <a:p>
            <a:endParaRPr lang="zh-CN" altLang="en-US">
              <a:solidFill>
                <a:srgbClr val="04617B">
                  <a:shade val="90000"/>
                </a:srgbClr>
              </a:solidFill>
            </a:endParaRPr>
          </a:p>
        </p:txBody>
      </p:sp>
      <p:sp>
        <p:nvSpPr>
          <p:cNvPr id="6" name="灯片编号占位符 5"/>
          <p:cNvSpPr>
            <a:spLocks noGrp="1"/>
          </p:cNvSpPr>
          <p:nvPr>
            <p:ph type="sldNum" sz="quarter" idx="12"/>
          </p:nvPr>
        </p:nvSpPr>
        <p:spPr/>
        <p:txBody>
          <a:bodyPr/>
          <a:lstStyle/>
          <a:p>
            <a:fld id="{3CF8712A-1FFD-4C32-865F-688A77F6D432}" type="slidenum">
              <a:rPr lang="zh-CN" altLang="en-US" smtClean="0">
                <a:solidFill>
                  <a:srgbClr val="04617B">
                    <a:shade val="90000"/>
                  </a:srgbClr>
                </a:solidFill>
              </a:rPr>
            </a:fld>
            <a:endParaRPr lang="zh-CN" altLang="en-US">
              <a:solidFill>
                <a:srgbClr val="04617B">
                  <a:shade val="90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7"/>
          <p:cNvSpPr>
            <a:spLocks noGrp="1" noChangeArrowheads="1"/>
          </p:cNvSpPr>
          <p:nvPr>
            <p:ph type="sldNum" sz="quarter" idx="10"/>
          </p:nvPr>
        </p:nvSpPr>
        <p:spPr/>
        <p:txBody>
          <a:bodyPr/>
          <a:lstStyle>
            <a:lvl1pPr>
              <a:defRPr/>
            </a:lvl1pPr>
          </a:lstStyle>
          <a:p>
            <a:pPr>
              <a:defRPr/>
            </a:pPr>
            <a:fld id="{4409F58A-5240-4B5A-93F9-7B6E55D2A6B8}" type="slidenum">
              <a:rPr lang="ko-KR" altLang="en-US"/>
            </a:fld>
            <a:endParaRPr lang="en-US" altLang="zh-CN"/>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2"/>
            <a:ext cx="20574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914402"/>
            <a:ext cx="6019800" cy="5211763"/>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5481E-153F-4A55-AAFA-17568B8B972C}" type="datetimeFigureOut">
              <a:rPr lang="zh-CN" altLang="en-US" smtClean="0">
                <a:solidFill>
                  <a:srgbClr val="04617B">
                    <a:shade val="90000"/>
                  </a:srgbClr>
                </a:solidFill>
              </a:rPr>
            </a:fld>
            <a:endParaRPr lang="zh-CN" altLang="en-US">
              <a:solidFill>
                <a:srgbClr val="04617B">
                  <a:shade val="90000"/>
                </a:srgbClr>
              </a:solidFill>
            </a:endParaRPr>
          </a:p>
        </p:txBody>
      </p:sp>
      <p:sp>
        <p:nvSpPr>
          <p:cNvPr id="5" name="页脚占位符 4"/>
          <p:cNvSpPr>
            <a:spLocks noGrp="1"/>
          </p:cNvSpPr>
          <p:nvPr>
            <p:ph type="ftr" sz="quarter" idx="11"/>
          </p:nvPr>
        </p:nvSpPr>
        <p:spPr/>
        <p:txBody>
          <a:bodyPr/>
          <a:lstStyle/>
          <a:p>
            <a:endParaRPr lang="zh-CN" altLang="en-US">
              <a:solidFill>
                <a:srgbClr val="04617B">
                  <a:shade val="90000"/>
                </a:srgbClr>
              </a:solidFill>
            </a:endParaRPr>
          </a:p>
        </p:txBody>
      </p:sp>
      <p:sp>
        <p:nvSpPr>
          <p:cNvPr id="6" name="灯片编号占位符 5"/>
          <p:cNvSpPr>
            <a:spLocks noGrp="1"/>
          </p:cNvSpPr>
          <p:nvPr>
            <p:ph type="sldNum" sz="quarter" idx="12"/>
          </p:nvPr>
        </p:nvSpPr>
        <p:spPr/>
        <p:txBody>
          <a:bodyPr/>
          <a:lstStyle/>
          <a:p>
            <a:fld id="{3CF8712A-1FFD-4C32-865F-688A77F6D432}" type="slidenum">
              <a:rPr lang="zh-CN" altLang="en-US" smtClean="0">
                <a:solidFill>
                  <a:srgbClr val="04617B">
                    <a:shade val="90000"/>
                  </a:srgbClr>
                </a:solidFill>
              </a:rPr>
            </a:fld>
            <a:endParaRPr lang="zh-CN" altLang="en-US">
              <a:solidFill>
                <a:srgbClr val="04617B">
                  <a:shade val="9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8"/>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7"/>
          <p:cNvSpPr>
            <a:spLocks noGrp="1" noChangeArrowheads="1"/>
          </p:cNvSpPr>
          <p:nvPr>
            <p:ph type="sldNum" sz="quarter" idx="10"/>
          </p:nvPr>
        </p:nvSpPr>
        <p:spPr/>
        <p:txBody>
          <a:bodyPr/>
          <a:lstStyle>
            <a:lvl1pPr>
              <a:defRPr/>
            </a:lvl1pPr>
          </a:lstStyle>
          <a:p>
            <a:pPr>
              <a:defRPr/>
            </a:pPr>
            <a:fld id="{DD882BCC-6B41-4E6C-8D46-9C89217FA7D2}" type="slidenum">
              <a:rPr lang="ko-KR" altLang="en-US"/>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7"/>
          <p:cNvSpPr>
            <a:spLocks noGrp="1" noChangeArrowheads="1"/>
          </p:cNvSpPr>
          <p:nvPr>
            <p:ph type="sldNum" sz="quarter" idx="10"/>
          </p:nvPr>
        </p:nvSpPr>
        <p:spPr/>
        <p:txBody>
          <a:bodyPr/>
          <a:lstStyle>
            <a:lvl1pPr>
              <a:defRPr/>
            </a:lvl1pPr>
          </a:lstStyle>
          <a:p>
            <a:pPr>
              <a:defRPr/>
            </a:pPr>
            <a:fld id="{370D89C1-0D30-4E50-9B02-CD129D161602}" type="slidenum">
              <a:rPr lang="ko-KR" altLang="en-US"/>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7"/>
          <p:cNvSpPr>
            <a:spLocks noGrp="1" noChangeArrowheads="1"/>
          </p:cNvSpPr>
          <p:nvPr>
            <p:ph type="sldNum" sz="quarter" idx="10"/>
          </p:nvPr>
        </p:nvSpPr>
        <p:spPr/>
        <p:txBody>
          <a:bodyPr/>
          <a:lstStyle>
            <a:lvl1pPr>
              <a:defRPr/>
            </a:lvl1pPr>
          </a:lstStyle>
          <a:p>
            <a:pPr>
              <a:defRPr/>
            </a:pPr>
            <a:fld id="{E6193D98-B327-48F5-B7D6-ED0CC43AA1AD}" type="slidenum">
              <a:rPr lang="ko-KR" altLang="en-US"/>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7"/>
          <p:cNvSpPr>
            <a:spLocks noGrp="1" noChangeArrowheads="1"/>
          </p:cNvSpPr>
          <p:nvPr>
            <p:ph type="sldNum" sz="quarter" idx="10"/>
          </p:nvPr>
        </p:nvSpPr>
        <p:spPr/>
        <p:txBody>
          <a:bodyPr/>
          <a:lstStyle>
            <a:lvl1pPr>
              <a:defRPr/>
            </a:lvl1pPr>
          </a:lstStyle>
          <a:p>
            <a:pPr>
              <a:defRPr/>
            </a:pPr>
            <a:fld id="{14702A1B-668D-427E-A81D-D83F37E9EE18}" type="slidenum">
              <a:rPr lang="ko-KR" altLang="en-US"/>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p:txBody>
          <a:bodyPr/>
          <a:lstStyle>
            <a:lvl1pPr>
              <a:defRPr/>
            </a:lvl1pPr>
          </a:lstStyle>
          <a:p>
            <a:pPr>
              <a:defRPr/>
            </a:pPr>
            <a:fld id="{564803F5-EF22-45DB-80B0-65358A92FA4B}" type="slidenum">
              <a:rPr lang="ko-KR" altLang="en-US"/>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7"/>
          <p:cNvSpPr>
            <a:spLocks noGrp="1" noChangeArrowheads="1"/>
          </p:cNvSpPr>
          <p:nvPr>
            <p:ph type="sldNum" sz="quarter" idx="10"/>
          </p:nvPr>
        </p:nvSpPr>
        <p:spPr/>
        <p:txBody>
          <a:bodyPr/>
          <a:lstStyle>
            <a:lvl1pPr>
              <a:defRPr/>
            </a:lvl1pPr>
          </a:lstStyle>
          <a:p>
            <a:pPr>
              <a:defRPr/>
            </a:pPr>
            <a:fld id="{2650819F-BA79-4E15-9065-780B3B678000}" type="slidenum">
              <a:rPr lang="ko-KR" altLang="en-US"/>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5481E-153F-4A55-AAFA-17568B8B97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F8712A-1FFD-4C32-865F-688A77F6D432}"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7"/>
          <p:cNvSpPr>
            <a:spLocks noGrp="1" noChangeArrowheads="1"/>
          </p:cNvSpPr>
          <p:nvPr>
            <p:ph type="sldNum" sz="quarter" idx="10"/>
          </p:nvPr>
        </p:nvSpPr>
        <p:spPr/>
        <p:txBody>
          <a:bodyPr/>
          <a:lstStyle>
            <a:lvl1pPr>
              <a:defRPr/>
            </a:lvl1pPr>
          </a:lstStyle>
          <a:p>
            <a:pPr>
              <a:defRPr/>
            </a:pPr>
            <a:fld id="{C096DD79-CB52-4493-81BE-9FFF871AB4E9}" type="slidenum">
              <a:rPr lang="ko-KR" altLang="en-US"/>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7"/>
          <p:cNvSpPr>
            <a:spLocks noGrp="1" noChangeArrowheads="1"/>
          </p:cNvSpPr>
          <p:nvPr>
            <p:ph type="sldNum" sz="quarter" idx="10"/>
          </p:nvPr>
        </p:nvSpPr>
        <p:spPr/>
        <p:txBody>
          <a:bodyPr/>
          <a:lstStyle>
            <a:lvl1pPr>
              <a:defRPr/>
            </a:lvl1pPr>
          </a:lstStyle>
          <a:p>
            <a:pPr>
              <a:defRPr/>
            </a:pPr>
            <a:fld id="{B0FF2ACA-DEC1-46B3-BDB7-CC089BDB2B3E}" type="slidenum">
              <a:rPr lang="ko-KR" altLang="en-US"/>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04800"/>
            <a:ext cx="2057400" cy="6019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04800"/>
            <a:ext cx="6019800" cy="6019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7"/>
          <p:cNvSpPr>
            <a:spLocks noGrp="1" noChangeArrowheads="1"/>
          </p:cNvSpPr>
          <p:nvPr>
            <p:ph type="sldNum" sz="quarter" idx="10"/>
          </p:nvPr>
        </p:nvSpPr>
        <p:spPr/>
        <p:txBody>
          <a:bodyPr/>
          <a:lstStyle>
            <a:lvl1pPr>
              <a:defRPr/>
            </a:lvl1pPr>
          </a:lstStyle>
          <a:p>
            <a:pPr>
              <a:defRPr/>
            </a:pPr>
            <a:fld id="{912367BE-138D-4932-B7CF-50416AA07E35}" type="slidenum">
              <a:rPr lang="ko-KR" altLang="en-US"/>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7848600" cy="609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371600"/>
            <a:ext cx="4038600"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7"/>
          <p:cNvSpPr>
            <a:spLocks noGrp="1" noChangeArrowheads="1"/>
          </p:cNvSpPr>
          <p:nvPr>
            <p:ph type="sldNum" sz="quarter" idx="10"/>
          </p:nvPr>
        </p:nvSpPr>
        <p:spPr/>
        <p:txBody>
          <a:bodyPr/>
          <a:lstStyle>
            <a:lvl1pPr>
              <a:defRPr/>
            </a:lvl1pPr>
          </a:lstStyle>
          <a:p>
            <a:pPr>
              <a:defRPr/>
            </a:pPr>
            <a:fld id="{05C8621F-D0A2-4181-8C2C-B7D1E8F6476C}" type="slidenum">
              <a:rPr lang="ko-KR" altLang="en-US"/>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914400"/>
            <a:ext cx="73494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3560400"/>
            <a:ext cx="73494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17" name="页脚占位符 16"/>
          <p:cNvSpPr>
            <a:spLocks noGrp="1"/>
          </p:cNvSpPr>
          <p:nvPr>
            <p:ph type="ftr" sz="quarter" idx="11"/>
            <p:custDataLst>
              <p:tags r:id="rId5"/>
            </p:custDataLst>
          </p:nvPr>
        </p:nvSpPr>
        <p:spPr/>
        <p:txBody>
          <a:bodyPr/>
          <a:lstStyle/>
          <a:p>
            <a:endParaRPr lang="zh-CN" altLang="en-US" dirty="0">
              <a:solidFill>
                <a:srgbClr val="000000">
                  <a:tint val="75000"/>
                </a:srgbClr>
              </a:solidFill>
            </a:endParaRPr>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490400"/>
            <a:ext cx="82269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3848400"/>
            <a:ext cx="58266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4615200"/>
            <a:ext cx="58266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501200"/>
            <a:ext cx="38826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501200"/>
            <a:ext cx="38826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429200"/>
            <a:ext cx="40068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854000"/>
            <a:ext cx="40068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421729"/>
            <a:ext cx="40068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854000"/>
            <a:ext cx="40068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8" name="页脚占位符 7"/>
          <p:cNvSpPr>
            <a:spLocks noGrp="1"/>
          </p:cNvSpPr>
          <p:nvPr>
            <p:ph type="ftr" sz="quarter" idx="11"/>
            <p:custDataLst>
              <p:tags r:id="rId8"/>
            </p:custDataLst>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4"/>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5305481E-153F-4A55-AAFA-17568B8B97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F8712A-1FFD-4C32-865F-688A77F6D432}"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3" name="页脚占位符 2"/>
          <p:cNvSpPr>
            <a:spLocks noGrp="1"/>
          </p:cNvSpPr>
          <p:nvPr>
            <p:ph type="ftr" sz="quarter" idx="11"/>
            <p:custDataLst>
              <p:tags r:id="rId3"/>
            </p:custDataLst>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555200"/>
            <a:ext cx="3924808"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555200"/>
            <a:ext cx="39204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solidFill>
                  <a:srgbClr val="000000">
                    <a:tint val="75000"/>
                  </a:srgbClr>
                </a:solidFill>
              </a:rPr>
            </a:fld>
            <a:endParaRPr lang="zh-CN" altLang="en-US" dirty="0">
              <a:solidFill>
                <a:srgbClr val="000000">
                  <a:tint val="75000"/>
                </a:srgbClr>
              </a:solidFill>
            </a:endParaRPr>
          </a:p>
        </p:txBody>
      </p:sp>
      <p:sp>
        <p:nvSpPr>
          <p:cNvPr id="6" name="页脚占位符 5"/>
          <p:cNvSpPr>
            <a:spLocks noGrp="1"/>
          </p:cNvSpPr>
          <p:nvPr>
            <p:ph type="ftr" sz="quarter" idx="11"/>
            <p:custDataLst>
              <p:tags r:id="rId5"/>
            </p:custDataLst>
          </p:nvPr>
        </p:nvSpPr>
        <p:spPr/>
        <p:txBody>
          <a:bodyPr/>
          <a:lstStyle/>
          <a:p>
            <a:endParaRPr lang="zh-CN" altLang="en-US" dirty="0">
              <a:solidFill>
                <a:srgbClr val="000000">
                  <a:tint val="75000"/>
                </a:srgbClr>
              </a:solidFill>
            </a:endParaRPr>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solidFill>
                  <a:srgbClr val="000000">
                    <a:tint val="75000"/>
                  </a:srgbClr>
                </a:solidFill>
              </a:rPr>
            </a:fld>
            <a:endParaRPr lang="zh-CN" altLang="en-US">
              <a:solidFill>
                <a:srgbClr val="000000">
                  <a:tint val="75000"/>
                </a:srgbClr>
              </a:solidFill>
            </a:endParaRPr>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914400"/>
            <a:ext cx="783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914400"/>
            <a:ext cx="68769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
        <p:nvSpPr>
          <p:cNvPr id="7" name="内容占位符 6"/>
          <p:cNvSpPr>
            <a:spLocks noGrp="1"/>
          </p:cNvSpPr>
          <p:nvPr>
            <p:ph sz="quarter" idx="13"/>
            <p:custDataLst>
              <p:tags r:id="rId5"/>
            </p:custDataLst>
          </p:nvPr>
        </p:nvSpPr>
        <p:spPr>
          <a:xfrm>
            <a:off x="456300" y="774000"/>
            <a:ext cx="82296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
        <p:nvSpPr>
          <p:cNvPr id="2" name="标题 1"/>
          <p:cNvSpPr>
            <a:spLocks noGrp="1"/>
          </p:cNvSpPr>
          <p:nvPr>
            <p:ph type="title" hasCustomPrompt="1"/>
            <p:custDataLst>
              <p:tags r:id="rId5"/>
            </p:custDataLst>
          </p:nvPr>
        </p:nvSpPr>
        <p:spPr>
          <a:xfrm>
            <a:off x="899100" y="2484000"/>
            <a:ext cx="73494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3560400"/>
            <a:ext cx="73494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1"/>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br>
              <a:rPr lang="en-US" altLang="zh-CN">
                <a:solidFill>
                  <a:srgbClr val="000000"/>
                </a:solidFill>
              </a:rPr>
            </a:br>
            <a:r>
              <a:rPr lang="zh-CN" altLang="en-US">
                <a:solidFill>
                  <a:srgbClr val="FF9933"/>
                </a:solidFill>
              </a:rPr>
              <a:t>第</a:t>
            </a:r>
            <a:fld id="{34F21648-674F-4DE3-A190-9B4FEB66B0B5}"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7690EC4-F7AF-4438-ABEE-D03FC4539821}"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br>
              <a:rPr lang="en-US" altLang="zh-CN">
                <a:solidFill>
                  <a:srgbClr val="000000"/>
                </a:solidFill>
              </a:rPr>
            </a:br>
            <a:r>
              <a:rPr lang="zh-CN" altLang="en-US">
                <a:solidFill>
                  <a:srgbClr val="FF9933"/>
                </a:solidFill>
              </a:rPr>
              <a:t>第</a:t>
            </a:r>
            <a:fld id="{1867DB34-EE82-435C-AE41-60F1231FD68F}"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8CE3660-4897-44B3-8571-84405CDF37F7}"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6"/>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br>
              <a:rPr lang="en-US" altLang="zh-CN">
                <a:solidFill>
                  <a:srgbClr val="000000"/>
                </a:solidFill>
              </a:rPr>
            </a:br>
            <a:r>
              <a:rPr lang="zh-CN" altLang="en-US">
                <a:solidFill>
                  <a:srgbClr val="FF9933"/>
                </a:solidFill>
              </a:rPr>
              <a:t>第</a:t>
            </a:r>
            <a:fld id="{0A419C06-BCEB-4720-83F1-C71909380125}"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EAA0061-256B-4004-88DD-CD6C00CDE1F1}"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br>
              <a:rPr lang="en-US" altLang="zh-CN">
                <a:solidFill>
                  <a:srgbClr val="000000"/>
                </a:solidFill>
              </a:rPr>
            </a:br>
            <a:r>
              <a:rPr lang="zh-CN" altLang="en-US">
                <a:solidFill>
                  <a:srgbClr val="FF9933"/>
                </a:solidFill>
              </a:rPr>
              <a:t>第</a:t>
            </a:r>
            <a:fld id="{CE164BD6-809C-48A8-9C03-61EFF68001B8}"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7" name="Rectangle 6"/>
          <p:cNvSpPr>
            <a:spLocks noGrp="1" noChangeArrowheads="1"/>
          </p:cNvSpPr>
          <p:nvPr>
            <p:ph type="sldNum" sz="quarter" idx="12"/>
          </p:nvPr>
        </p:nvSpPr>
        <p:spPr/>
        <p:txBody>
          <a:bodyPr/>
          <a:lstStyle>
            <a:lvl1pPr>
              <a:defRPr/>
            </a:lvl1pPr>
          </a:lstStyle>
          <a:p>
            <a:pPr>
              <a:defRPr/>
            </a:pPr>
            <a:fld id="{FE629DF0-2ACD-4421-946D-191973BF8D9C}"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br>
              <a:rPr lang="en-US" altLang="zh-CN">
                <a:solidFill>
                  <a:srgbClr val="000000"/>
                </a:solidFill>
              </a:rPr>
            </a:br>
            <a:r>
              <a:rPr lang="zh-CN" altLang="en-US">
                <a:solidFill>
                  <a:srgbClr val="FF9933"/>
                </a:solidFill>
              </a:rPr>
              <a:t>第</a:t>
            </a:r>
            <a:fld id="{31F7B6B5-CB5F-4145-967A-9DCF285DEC7A}"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9" name="Rectangle 6"/>
          <p:cNvSpPr>
            <a:spLocks noGrp="1" noChangeArrowheads="1"/>
          </p:cNvSpPr>
          <p:nvPr>
            <p:ph type="sldNum" sz="quarter" idx="12"/>
          </p:nvPr>
        </p:nvSpPr>
        <p:spPr/>
        <p:txBody>
          <a:bodyPr/>
          <a:lstStyle>
            <a:lvl1pPr>
              <a:defRPr/>
            </a:lvl1pPr>
          </a:lstStyle>
          <a:p>
            <a:pPr>
              <a:defRPr/>
            </a:pPr>
            <a:fld id="{723C7E3B-32B3-4285-8698-D061657D4D3A}"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5481E-153F-4A55-AAFA-17568B8B97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F8712A-1FFD-4C32-865F-688A77F6D432}"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br>
              <a:rPr lang="en-US" altLang="zh-CN">
                <a:solidFill>
                  <a:srgbClr val="000000"/>
                </a:solidFill>
              </a:rPr>
            </a:br>
            <a:r>
              <a:rPr lang="zh-CN" altLang="en-US">
                <a:solidFill>
                  <a:srgbClr val="FF9933"/>
                </a:solidFill>
              </a:rPr>
              <a:t>第</a:t>
            </a:r>
            <a:fld id="{E0DA9941-20D6-437C-AD23-39106656E529}"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5" name="Rectangle 6"/>
          <p:cNvSpPr>
            <a:spLocks noGrp="1" noChangeArrowheads="1"/>
          </p:cNvSpPr>
          <p:nvPr>
            <p:ph type="sldNum" sz="quarter" idx="12"/>
          </p:nvPr>
        </p:nvSpPr>
        <p:spPr/>
        <p:txBody>
          <a:bodyPr/>
          <a:lstStyle>
            <a:lvl1pPr>
              <a:defRPr/>
            </a:lvl1pPr>
          </a:lstStyle>
          <a:p>
            <a:pPr>
              <a:defRPr/>
            </a:pPr>
            <a:fld id="{C831F970-80CC-4CE2-B032-D4F3BE06D1FE}"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br>
              <a:rPr lang="en-US" altLang="zh-CN">
                <a:solidFill>
                  <a:srgbClr val="000000"/>
                </a:solidFill>
              </a:rPr>
            </a:br>
            <a:r>
              <a:rPr lang="zh-CN" altLang="en-US">
                <a:solidFill>
                  <a:srgbClr val="FF9933"/>
                </a:solidFill>
              </a:rPr>
              <a:t>第</a:t>
            </a:r>
            <a:fld id="{DE8434D0-8A2D-4B89-B4C3-301910249F2C}"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4" name="Rectangle 6"/>
          <p:cNvSpPr>
            <a:spLocks noGrp="1" noChangeArrowheads="1"/>
          </p:cNvSpPr>
          <p:nvPr>
            <p:ph type="sldNum" sz="quarter" idx="12"/>
          </p:nvPr>
        </p:nvSpPr>
        <p:spPr/>
        <p:txBody>
          <a:bodyPr/>
          <a:lstStyle>
            <a:lvl1pPr>
              <a:defRPr/>
            </a:lvl1pPr>
          </a:lstStyle>
          <a:p>
            <a:pPr>
              <a:defRPr/>
            </a:pPr>
            <a:fld id="{B1C94688-D791-4F92-AA8E-397C33473516}"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br>
              <a:rPr lang="en-US" altLang="zh-CN">
                <a:solidFill>
                  <a:srgbClr val="000000"/>
                </a:solidFill>
              </a:rPr>
            </a:br>
            <a:r>
              <a:rPr lang="zh-CN" altLang="en-US">
                <a:solidFill>
                  <a:srgbClr val="FF9933"/>
                </a:solidFill>
              </a:rPr>
              <a:t>第</a:t>
            </a:r>
            <a:fld id="{BEA0495A-7411-46E4-B1E1-73DF824A929F}"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7" name="Rectangle 6"/>
          <p:cNvSpPr>
            <a:spLocks noGrp="1" noChangeArrowheads="1"/>
          </p:cNvSpPr>
          <p:nvPr>
            <p:ph type="sldNum" sz="quarter" idx="12"/>
          </p:nvPr>
        </p:nvSpPr>
        <p:spPr/>
        <p:txBody>
          <a:bodyPr/>
          <a:lstStyle>
            <a:lvl1pPr>
              <a:defRPr/>
            </a:lvl1pPr>
          </a:lstStyle>
          <a:p>
            <a:pPr>
              <a:defRPr/>
            </a:pPr>
            <a:fld id="{CB51371E-3634-4C7A-B495-8CFDCDC162A4}"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br>
              <a:rPr lang="en-US" altLang="zh-CN">
                <a:solidFill>
                  <a:srgbClr val="000000"/>
                </a:solidFill>
              </a:rPr>
            </a:br>
            <a:r>
              <a:rPr lang="zh-CN" altLang="en-US">
                <a:solidFill>
                  <a:srgbClr val="FF9933"/>
                </a:solidFill>
              </a:rPr>
              <a:t>第</a:t>
            </a:r>
            <a:fld id="{ACE2694D-BE6E-4E79-BA7C-C9A92A338E74}"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F6AA68B-5451-4D68-AC5B-142D27815F4A}"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br>
              <a:rPr lang="en-US" altLang="zh-CN">
                <a:solidFill>
                  <a:srgbClr val="000000"/>
                </a:solidFill>
              </a:rPr>
            </a:br>
            <a:r>
              <a:rPr lang="zh-CN" altLang="en-US">
                <a:solidFill>
                  <a:srgbClr val="FF9933"/>
                </a:solidFill>
              </a:rPr>
              <a:t>第</a:t>
            </a:r>
            <a:fld id="{84D4CA1B-6EAF-40C2-9E97-E2E3C577CB6F}"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9111C75-E8E7-4730-8C6E-7378962315FE}"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6"/>
            <a:ext cx="2057400" cy="61261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6"/>
            <a:ext cx="6019800" cy="61261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br>
              <a:rPr lang="en-US" altLang="zh-CN">
                <a:solidFill>
                  <a:srgbClr val="000000"/>
                </a:solidFill>
              </a:rPr>
            </a:br>
            <a:r>
              <a:rPr lang="zh-CN" altLang="en-US">
                <a:solidFill>
                  <a:srgbClr val="FF9933"/>
                </a:solidFill>
              </a:rPr>
              <a:t>第</a:t>
            </a:r>
            <a:fld id="{0604EBE5-99BE-4FC8-967F-0880E9D48D86}"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9FC3B38-1B93-4D5D-9A1E-CE1B89A46553}"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12553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6"/>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br>
              <a:rPr lang="en-US" altLang="zh-CN">
                <a:solidFill>
                  <a:srgbClr val="000000"/>
                </a:solidFill>
              </a:rPr>
            </a:br>
            <a:r>
              <a:rPr lang="zh-CN" altLang="en-US">
                <a:solidFill>
                  <a:srgbClr val="FF9933"/>
                </a:solidFill>
              </a:rPr>
              <a:t>第</a:t>
            </a:r>
            <a:fld id="{44D067C0-ACF0-4747-B6D1-74748D39F3D7}"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9728E00-4839-46B6-8F9A-9B9DD331A0D8}"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1"/>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br>
              <a:rPr lang="en-US" altLang="zh-CN">
                <a:solidFill>
                  <a:srgbClr val="000000"/>
                </a:solidFill>
              </a:rPr>
            </a:br>
            <a:r>
              <a:rPr lang="zh-CN" altLang="en-US">
                <a:solidFill>
                  <a:srgbClr val="FF9933"/>
                </a:solidFill>
              </a:rPr>
              <a:t>第</a:t>
            </a:r>
            <a:fld id="{34F21648-674F-4DE3-A190-9B4FEB66B0B5}"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7690EC4-F7AF-4438-ABEE-D03FC4539821}"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br>
              <a:rPr lang="en-US" altLang="zh-CN">
                <a:solidFill>
                  <a:srgbClr val="000000"/>
                </a:solidFill>
              </a:rPr>
            </a:br>
            <a:r>
              <a:rPr lang="zh-CN" altLang="en-US">
                <a:solidFill>
                  <a:srgbClr val="FF9933"/>
                </a:solidFill>
              </a:rPr>
              <a:t>第</a:t>
            </a:r>
            <a:fld id="{1867DB34-EE82-435C-AE41-60F1231FD68F}"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8CE3660-4897-44B3-8571-84405CDF37F7}"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6"/>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br>
              <a:rPr lang="en-US" altLang="zh-CN">
                <a:solidFill>
                  <a:srgbClr val="000000"/>
                </a:solidFill>
              </a:rPr>
            </a:br>
            <a:r>
              <a:rPr lang="zh-CN" altLang="en-US">
                <a:solidFill>
                  <a:srgbClr val="FF9933"/>
                </a:solidFill>
              </a:rPr>
              <a:t>第</a:t>
            </a:r>
            <a:fld id="{0A419C06-BCEB-4720-83F1-C71909380125}"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EAA0061-256B-4004-88DD-CD6C00CDE1F1}"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4645028" y="1859763"/>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8"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5481E-153F-4A55-AAFA-17568B8B972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F8712A-1FFD-4C32-865F-688A77F6D432}"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br>
              <a:rPr lang="en-US" altLang="zh-CN">
                <a:solidFill>
                  <a:srgbClr val="000000"/>
                </a:solidFill>
              </a:rPr>
            </a:br>
            <a:r>
              <a:rPr lang="zh-CN" altLang="en-US">
                <a:solidFill>
                  <a:srgbClr val="FF9933"/>
                </a:solidFill>
              </a:rPr>
              <a:t>第</a:t>
            </a:r>
            <a:fld id="{CE164BD6-809C-48A8-9C03-61EFF68001B8}"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7" name="Rectangle 6"/>
          <p:cNvSpPr>
            <a:spLocks noGrp="1" noChangeArrowheads="1"/>
          </p:cNvSpPr>
          <p:nvPr>
            <p:ph type="sldNum" sz="quarter" idx="12"/>
          </p:nvPr>
        </p:nvSpPr>
        <p:spPr/>
        <p:txBody>
          <a:bodyPr/>
          <a:lstStyle>
            <a:lvl1pPr>
              <a:defRPr/>
            </a:lvl1pPr>
          </a:lstStyle>
          <a:p>
            <a:pPr>
              <a:defRPr/>
            </a:pPr>
            <a:fld id="{FE629DF0-2ACD-4421-946D-191973BF8D9C}"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br>
              <a:rPr lang="en-US" altLang="zh-CN">
                <a:solidFill>
                  <a:srgbClr val="000000"/>
                </a:solidFill>
              </a:rPr>
            </a:br>
            <a:r>
              <a:rPr lang="zh-CN" altLang="en-US">
                <a:solidFill>
                  <a:srgbClr val="FF9933"/>
                </a:solidFill>
              </a:rPr>
              <a:t>第</a:t>
            </a:r>
            <a:fld id="{31F7B6B5-CB5F-4145-967A-9DCF285DEC7A}"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9" name="Rectangle 6"/>
          <p:cNvSpPr>
            <a:spLocks noGrp="1" noChangeArrowheads="1"/>
          </p:cNvSpPr>
          <p:nvPr>
            <p:ph type="sldNum" sz="quarter" idx="12"/>
          </p:nvPr>
        </p:nvSpPr>
        <p:spPr/>
        <p:txBody>
          <a:bodyPr/>
          <a:lstStyle>
            <a:lvl1pPr>
              <a:defRPr/>
            </a:lvl1pPr>
          </a:lstStyle>
          <a:p>
            <a:pPr>
              <a:defRPr/>
            </a:pPr>
            <a:fld id="{723C7E3B-32B3-4285-8698-D061657D4D3A}"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br>
              <a:rPr lang="en-US" altLang="zh-CN">
                <a:solidFill>
                  <a:srgbClr val="000000"/>
                </a:solidFill>
              </a:rPr>
            </a:br>
            <a:r>
              <a:rPr lang="zh-CN" altLang="en-US">
                <a:solidFill>
                  <a:srgbClr val="FF9933"/>
                </a:solidFill>
              </a:rPr>
              <a:t>第</a:t>
            </a:r>
            <a:fld id="{E0DA9941-20D6-437C-AD23-39106656E529}"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5" name="Rectangle 6"/>
          <p:cNvSpPr>
            <a:spLocks noGrp="1" noChangeArrowheads="1"/>
          </p:cNvSpPr>
          <p:nvPr>
            <p:ph type="sldNum" sz="quarter" idx="12"/>
          </p:nvPr>
        </p:nvSpPr>
        <p:spPr/>
        <p:txBody>
          <a:bodyPr/>
          <a:lstStyle>
            <a:lvl1pPr>
              <a:defRPr/>
            </a:lvl1pPr>
          </a:lstStyle>
          <a:p>
            <a:pPr>
              <a:defRPr/>
            </a:pPr>
            <a:fld id="{C831F970-80CC-4CE2-B032-D4F3BE06D1FE}"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br>
              <a:rPr lang="en-US" altLang="zh-CN">
                <a:solidFill>
                  <a:srgbClr val="000000"/>
                </a:solidFill>
              </a:rPr>
            </a:br>
            <a:r>
              <a:rPr lang="zh-CN" altLang="en-US">
                <a:solidFill>
                  <a:srgbClr val="FF9933"/>
                </a:solidFill>
              </a:rPr>
              <a:t>第</a:t>
            </a:r>
            <a:fld id="{DE8434D0-8A2D-4B89-B4C3-301910249F2C}"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4" name="Rectangle 6"/>
          <p:cNvSpPr>
            <a:spLocks noGrp="1" noChangeArrowheads="1"/>
          </p:cNvSpPr>
          <p:nvPr>
            <p:ph type="sldNum" sz="quarter" idx="12"/>
          </p:nvPr>
        </p:nvSpPr>
        <p:spPr/>
        <p:txBody>
          <a:bodyPr/>
          <a:lstStyle>
            <a:lvl1pPr>
              <a:defRPr/>
            </a:lvl1pPr>
          </a:lstStyle>
          <a:p>
            <a:pPr>
              <a:defRPr/>
            </a:pPr>
            <a:fld id="{B1C94688-D791-4F92-AA8E-397C33473516}"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br>
              <a:rPr lang="en-US" altLang="zh-CN">
                <a:solidFill>
                  <a:srgbClr val="000000"/>
                </a:solidFill>
              </a:rPr>
            </a:br>
            <a:r>
              <a:rPr lang="zh-CN" altLang="en-US">
                <a:solidFill>
                  <a:srgbClr val="FF9933"/>
                </a:solidFill>
              </a:rPr>
              <a:t>第</a:t>
            </a:r>
            <a:fld id="{BEA0495A-7411-46E4-B1E1-73DF824A929F}"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7" name="Rectangle 6"/>
          <p:cNvSpPr>
            <a:spLocks noGrp="1" noChangeArrowheads="1"/>
          </p:cNvSpPr>
          <p:nvPr>
            <p:ph type="sldNum" sz="quarter" idx="12"/>
          </p:nvPr>
        </p:nvSpPr>
        <p:spPr/>
        <p:txBody>
          <a:bodyPr/>
          <a:lstStyle>
            <a:lvl1pPr>
              <a:defRPr/>
            </a:lvl1pPr>
          </a:lstStyle>
          <a:p>
            <a:pPr>
              <a:defRPr/>
            </a:pPr>
            <a:fld id="{CB51371E-3634-4C7A-B495-8CFDCDC162A4}"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br>
              <a:rPr lang="en-US" altLang="zh-CN">
                <a:solidFill>
                  <a:srgbClr val="000000"/>
                </a:solidFill>
              </a:rPr>
            </a:br>
            <a:r>
              <a:rPr lang="zh-CN" altLang="en-US">
                <a:solidFill>
                  <a:srgbClr val="FF9933"/>
                </a:solidFill>
              </a:rPr>
              <a:t>第</a:t>
            </a:r>
            <a:fld id="{ACE2694D-BE6E-4E79-BA7C-C9A92A338E74}"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F6AA68B-5451-4D68-AC5B-142D27815F4A}"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br>
              <a:rPr lang="en-US" altLang="zh-CN">
                <a:solidFill>
                  <a:srgbClr val="000000"/>
                </a:solidFill>
              </a:rPr>
            </a:br>
            <a:r>
              <a:rPr lang="zh-CN" altLang="en-US">
                <a:solidFill>
                  <a:srgbClr val="FF9933"/>
                </a:solidFill>
              </a:rPr>
              <a:t>第</a:t>
            </a:r>
            <a:fld id="{84D4CA1B-6EAF-40C2-9E97-E2E3C577CB6F}"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9111C75-E8E7-4730-8C6E-7378962315FE}"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6"/>
            <a:ext cx="2057400" cy="61261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6"/>
            <a:ext cx="6019800" cy="61261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br>
              <a:rPr lang="en-US" altLang="zh-CN">
                <a:solidFill>
                  <a:srgbClr val="000000"/>
                </a:solidFill>
              </a:rPr>
            </a:br>
            <a:r>
              <a:rPr lang="zh-CN" altLang="en-US">
                <a:solidFill>
                  <a:srgbClr val="FF9933"/>
                </a:solidFill>
              </a:rPr>
              <a:t>第</a:t>
            </a:r>
            <a:fld id="{0604EBE5-99BE-4FC8-967F-0880E9D48D86}"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9FC3B38-1B93-4D5D-9A1E-CE1B89A46553}"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12553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6"/>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br>
              <a:rPr lang="en-US" altLang="zh-CN">
                <a:solidFill>
                  <a:srgbClr val="000000"/>
                </a:solidFill>
              </a:rPr>
            </a:br>
            <a:r>
              <a:rPr lang="zh-CN" altLang="en-US">
                <a:solidFill>
                  <a:srgbClr val="FF9933"/>
                </a:solidFill>
              </a:rPr>
              <a:t>第</a:t>
            </a:r>
            <a:fld id="{44D067C0-ACF0-4747-B6D1-74748D39F3D7}"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9728E00-4839-46B6-8F9A-9B9DD331A0D8}"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smtClean="0">
              <a:solidFill>
                <a:srgbClr val="000000"/>
              </a:solidFill>
            </a:endParaRPr>
          </a:p>
        </p:txBody>
      </p:sp>
      <p:sp>
        <p:nvSpPr>
          <p:cNvPr id="5" name="Line 8"/>
          <p:cNvSpPr>
            <a:spLocks noChangeShapeType="1"/>
          </p:cNvSpPr>
          <p:nvPr/>
        </p:nvSpPr>
        <p:spPr bwMode="auto">
          <a:xfrm>
            <a:off x="1981203" y="3962400"/>
            <a:ext cx="6511925" cy="0"/>
          </a:xfrm>
          <a:prstGeom prst="line">
            <a:avLst/>
          </a:prstGeom>
          <a:noFill/>
          <a:ln w="19050">
            <a:solidFill>
              <a:schemeClr val="accent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mtClean="0">
              <a:solidFill>
                <a:srgbClr val="000000"/>
              </a:solidFill>
            </a:endParaRPr>
          </a:p>
        </p:txBody>
      </p:sp>
      <p:sp>
        <p:nvSpPr>
          <p:cNvPr id="39938" name="Rectangle 2"/>
          <p:cNvSpPr>
            <a:spLocks noGrp="1" noChangeArrowheads="1"/>
          </p:cNvSpPr>
          <p:nvPr>
            <p:ph type="ctrTitle"/>
          </p:nvPr>
        </p:nvSpPr>
        <p:spPr>
          <a:xfrm>
            <a:off x="914403" y="1524000"/>
            <a:ext cx="7623175" cy="1752600"/>
          </a:xfrm>
        </p:spPr>
        <p:txBody>
          <a:bodyPr/>
          <a:lstStyle>
            <a:lvl1pPr>
              <a:defRPr sz="5000"/>
            </a:lvl1pPr>
          </a:lstStyle>
          <a:p>
            <a:pPr lvl="0"/>
            <a:r>
              <a:rPr lang="zh-CN" altLang="en-US" noProof="0" smtClean="0"/>
              <a:t>单击此处编辑母版标题样式</a:t>
            </a:r>
            <a:endParaRPr lang="zh-CN" altLang="en-US" noProof="0" smtClean="0"/>
          </a:p>
        </p:txBody>
      </p:sp>
      <p:sp>
        <p:nvSpPr>
          <p:cNvPr id="39939"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zh-CN" altLang="en-US" noProof="0" smtClean="0"/>
              <a:t>单击此处编辑母版副标题样式</a:t>
            </a:r>
            <a:endParaRPr lang="zh-CN" altLang="en-US" noProof="0" smtClean="0"/>
          </a:p>
        </p:txBody>
      </p:sp>
      <p:sp>
        <p:nvSpPr>
          <p:cNvPr id="6"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498F3B7D-D661-4E19-A022-18B908CF8217}"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5481E-153F-4A55-AAFA-17568B8B972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F8712A-1FFD-4C32-865F-688A77F6D432}"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55AC4CB-A8F1-4164-A39B-098652418C54}"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6"/>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C61AF94-7227-473C-8931-9CECA8A0CBB4}"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5D16F3D-DC3F-4F13-B493-D79E2BA7EF66}"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2CFDA9B9-42E7-4AE7-9F48-15B8AE2DCA7A}"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4331F23D-B4BA-4995-ABBE-F9444E4F3E9D}"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4D15987-8516-4FFE-AA66-24A0B6910E79}"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DA47CAF-7292-40C5-99D8-967460EEE763}"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45D632D-AB91-427E-BB1E-867DA65718EA}"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91C0B70-FFFF-4C69-9D3A-767156449614}"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85D0C9F-B715-43EA-BE26-9170E7A38C01}"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5481E-153F-4A55-AAFA-17568B8B972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F8712A-1FFD-4C32-865F-688A77F6D432}"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9"/>
            <a:ext cx="8229600" cy="113982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6"/>
            <a:ext cx="4038600" cy="45307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307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1E09CAE-5F35-4BF2-B761-1500CE1D209E}"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9A17CFA-428A-497D-AEB5-F7CC28448B0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A52B8CC-A556-494E-AE33-90C38F6AFB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A17CFA-428A-497D-AEB5-F7CC28448B0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A52B8CC-A556-494E-AE33-90C38F6AFB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5"/>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E9A17CFA-428A-497D-AEB5-F7CC28448B0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A52B8CC-A556-494E-AE33-90C38F6AFB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9A17CFA-428A-497D-AEB5-F7CC28448B0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A52B8CC-A556-494E-AE33-90C38F6AFB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9"/>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2"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9A17CFA-428A-497D-AEB5-F7CC28448B02}"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AA52B8CC-A556-494E-AE33-90C38F6AFB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9A17CFA-428A-497D-AEB5-F7CC28448B0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AA52B8CC-A556-494E-AE33-90C38F6AFB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椭圆 4"/>
          <p:cNvSpPr/>
          <p:nvPr userDrawn="1"/>
        </p:nvSpPr>
        <p:spPr>
          <a:xfrm>
            <a:off x="8558366" y="6276106"/>
            <a:ext cx="366561" cy="48874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微软雅黑" panose="020B0503020204020204" pitchFamily="34" charset="-122"/>
              <a:ea typeface="微软雅黑" panose="020B0503020204020204" pitchFamily="34" charset="-122"/>
            </a:endParaRPr>
          </a:p>
        </p:txBody>
      </p:sp>
      <p:sp>
        <p:nvSpPr>
          <p:cNvPr id="6" name="TextBox 15"/>
          <p:cNvSpPr txBox="1"/>
          <p:nvPr userDrawn="1"/>
        </p:nvSpPr>
        <p:spPr>
          <a:xfrm>
            <a:off x="8400308" y="6360045"/>
            <a:ext cx="688461" cy="338554"/>
          </a:xfrm>
          <a:prstGeom prst="rect">
            <a:avLst/>
          </a:prstGeom>
          <a:noFill/>
        </p:spPr>
        <p:txBody>
          <a:bodyPr wrap="square" rtlCol="0">
            <a:spAutoFit/>
          </a:bodyPr>
          <a:lstStyle/>
          <a:p>
            <a:pPr algn="ctr"/>
            <a:fld id="{2EEF1883-7A0E-4F66-9932-E581691AD397}" type="slidenum">
              <a:rPr lang="zh-CN" altLang="en-US" sz="1600" smtClean="0">
                <a:solidFill>
                  <a:prstClr val="white"/>
                </a:solidFill>
              </a:rPr>
            </a:fld>
            <a:r>
              <a:rPr lang="zh-CN" altLang="en-US" sz="1600" dirty="0" smtClean="0">
                <a:solidFill>
                  <a:prstClr val="white"/>
                </a:solidFill>
              </a:rPr>
              <a:t> </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0" y="2"/>
            <a:ext cx="9144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8" name="组合 9"/>
          <p:cNvGrpSpPr/>
          <p:nvPr userDrawn="1"/>
        </p:nvGrpSpPr>
        <p:grpSpPr bwMode="auto">
          <a:xfrm>
            <a:off x="7349728" y="-15875"/>
            <a:ext cx="1794272" cy="996950"/>
            <a:chOff x="5797942" y="-301201"/>
            <a:chExt cx="3396247" cy="1408387"/>
          </a:xfrm>
        </p:grpSpPr>
        <p:grpSp>
          <p:nvGrpSpPr>
            <p:cNvPr id="9" name="组合 8"/>
            <p:cNvGrpSpPr/>
            <p:nvPr/>
          </p:nvGrpSpPr>
          <p:grpSpPr>
            <a:xfrm flipH="1">
              <a:off x="5797942" y="-20872"/>
              <a:ext cx="3396247" cy="1128058"/>
              <a:chOff x="0" y="-2417"/>
              <a:chExt cx="3257548" cy="1081989"/>
            </a:xfrm>
            <a:solidFill>
              <a:sysClr val="window" lastClr="FFFFFF">
                <a:lumMod val="85000"/>
                <a:alpha val="75000"/>
              </a:sysClr>
            </a:solidFill>
          </p:grpSpPr>
          <p:grpSp>
            <p:nvGrpSpPr>
              <p:cNvPr id="22" name="组合 21"/>
              <p:cNvGrpSpPr/>
              <p:nvPr/>
            </p:nvGrpSpPr>
            <p:grpSpPr>
              <a:xfrm>
                <a:off x="0" y="-2417"/>
                <a:ext cx="3257548" cy="542240"/>
                <a:chOff x="0" y="-2417"/>
                <a:chExt cx="3257548" cy="542240"/>
              </a:xfrm>
              <a:grpFill/>
            </p:grpSpPr>
            <p:sp>
              <p:nvSpPr>
                <p:cNvPr id="28" name="等腰三角形 27"/>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29" name="等腰三角形 28"/>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30" name="等腰三角形 29"/>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31" name="等腰三角形 30"/>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32" name="等腰三角形 31"/>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33" name="等腰三角形 32"/>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grpSp>
          <p:grpSp>
            <p:nvGrpSpPr>
              <p:cNvPr id="23" name="组合 22"/>
              <p:cNvGrpSpPr/>
              <p:nvPr/>
            </p:nvGrpSpPr>
            <p:grpSpPr>
              <a:xfrm>
                <a:off x="0" y="539750"/>
                <a:ext cx="2326820" cy="539822"/>
                <a:chOff x="0" y="0"/>
                <a:chExt cx="2326820" cy="539822"/>
              </a:xfrm>
              <a:grpFill/>
            </p:grpSpPr>
            <p:sp>
              <p:nvSpPr>
                <p:cNvPr id="24" name="等腰三角形 23"/>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25" name="等腰三角形 24"/>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26" name="等腰三角形 25"/>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27" name="等腰三角形 26"/>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grpSp>
        </p:grpSp>
        <p:sp>
          <p:nvSpPr>
            <p:cNvPr id="10" name="等腰三角形 9"/>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11" name="等腰三角形 10"/>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12" name="等腰三角形 11"/>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13" name="等腰三角形 12"/>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14" name="等腰三角形 13"/>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15" name="等腰三角形 14"/>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16" name="等腰三角形 15"/>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17" name="等腰三角形 16"/>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18"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19"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20"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21"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gr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9A17CFA-428A-497D-AEB5-F7CC28448B0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A52B8CC-A556-494E-AE33-90C38F6AFB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5481E-153F-4A55-AAFA-17568B8B97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F8712A-1FFD-4C32-865F-688A77F6D432}"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A17CFA-428A-497D-AEB5-F7CC28448B0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A52B8CC-A556-494E-AE33-90C38F6AFB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2"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A17CFA-428A-497D-AEB5-F7CC28448B0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A52B8CC-A556-494E-AE33-90C38F6AFB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1" y="6602044"/>
            <a:ext cx="2304227" cy="255963"/>
          </a:xfrm>
          <a:prstGeom prst="rect">
            <a:avLst/>
          </a:prstGeom>
          <a:solidFill>
            <a:srgbClr val="08B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 name="矩形 2"/>
          <p:cNvSpPr/>
          <p:nvPr userDrawn="1"/>
        </p:nvSpPr>
        <p:spPr>
          <a:xfrm>
            <a:off x="2280227" y="6602044"/>
            <a:ext cx="2304227" cy="255963"/>
          </a:xfrm>
          <a:prstGeom prst="rect">
            <a:avLst/>
          </a:prstGeom>
          <a:solidFill>
            <a:srgbClr val="08B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 name="矩形 3"/>
          <p:cNvSpPr/>
          <p:nvPr userDrawn="1"/>
        </p:nvSpPr>
        <p:spPr>
          <a:xfrm>
            <a:off x="4560453" y="6602044"/>
            <a:ext cx="2304227" cy="255963"/>
          </a:xfrm>
          <a:prstGeom prst="rect">
            <a:avLst/>
          </a:prstGeom>
          <a:solidFill>
            <a:srgbClr val="08B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 name="矩形 4"/>
          <p:cNvSpPr/>
          <p:nvPr userDrawn="1"/>
        </p:nvSpPr>
        <p:spPr>
          <a:xfrm>
            <a:off x="6840677" y="6602044"/>
            <a:ext cx="2304227" cy="255963"/>
          </a:xfrm>
          <a:prstGeom prst="rect">
            <a:avLst/>
          </a:prstGeom>
          <a:solidFill>
            <a:srgbClr val="08B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9A17CFA-428A-497D-AEB5-F7CC28448B0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A52B8CC-A556-494E-AE33-90C38F6AFB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A17CFA-428A-497D-AEB5-F7CC28448B0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A52B8CC-A556-494E-AE33-90C38F6AFB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1"/>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E9A17CFA-428A-497D-AEB5-F7CC28448B0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A52B8CC-A556-494E-AE33-90C38F6AFB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9A17CFA-428A-497D-AEB5-F7CC28448B0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A52B8CC-A556-494E-AE33-90C38F6AFB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8"/>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1"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9A17CFA-428A-497D-AEB5-F7CC28448B02}"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AA52B8CC-A556-494E-AE33-90C38F6AFB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9A17CFA-428A-497D-AEB5-F7CC28448B0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AA52B8CC-A556-494E-AE33-90C38F6AFB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椭圆 4"/>
          <p:cNvSpPr/>
          <p:nvPr userDrawn="1"/>
        </p:nvSpPr>
        <p:spPr>
          <a:xfrm>
            <a:off x="8558365" y="6276106"/>
            <a:ext cx="366561" cy="48874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微软雅黑" panose="020B0503020204020204" pitchFamily="34" charset="-122"/>
              <a:ea typeface="微软雅黑" panose="020B0503020204020204" pitchFamily="34" charset="-122"/>
            </a:endParaRPr>
          </a:p>
        </p:txBody>
      </p:sp>
      <p:sp>
        <p:nvSpPr>
          <p:cNvPr id="6" name="TextBox 15"/>
          <p:cNvSpPr txBox="1"/>
          <p:nvPr userDrawn="1"/>
        </p:nvSpPr>
        <p:spPr>
          <a:xfrm>
            <a:off x="8400308" y="6360045"/>
            <a:ext cx="688461" cy="338554"/>
          </a:xfrm>
          <a:prstGeom prst="rect">
            <a:avLst/>
          </a:prstGeom>
          <a:noFill/>
        </p:spPr>
        <p:txBody>
          <a:bodyPr wrap="square" rtlCol="0">
            <a:spAutoFit/>
          </a:bodyPr>
          <a:lstStyle/>
          <a:p>
            <a:pPr algn="ctr"/>
            <a:fld id="{2EEF1883-7A0E-4F66-9932-E581691AD397}" type="slidenum">
              <a:rPr lang="zh-CN" altLang="en-US" sz="1600" smtClean="0">
                <a:solidFill>
                  <a:prstClr val="white"/>
                </a:solidFill>
              </a:rPr>
            </a:fld>
            <a:r>
              <a:rPr lang="zh-CN" altLang="en-US" sz="1600" dirty="0" smtClean="0">
                <a:solidFill>
                  <a:prstClr val="white"/>
                </a:solidFill>
              </a:rPr>
              <a:t> </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0" y="2"/>
            <a:ext cx="9144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8" name="组合 9"/>
          <p:cNvGrpSpPr/>
          <p:nvPr userDrawn="1"/>
        </p:nvGrpSpPr>
        <p:grpSpPr bwMode="auto">
          <a:xfrm>
            <a:off x="7349728" y="-15875"/>
            <a:ext cx="1794272" cy="996950"/>
            <a:chOff x="5797942" y="-301201"/>
            <a:chExt cx="3396247" cy="1408387"/>
          </a:xfrm>
        </p:grpSpPr>
        <p:grpSp>
          <p:nvGrpSpPr>
            <p:cNvPr id="9" name="组合 8"/>
            <p:cNvGrpSpPr/>
            <p:nvPr/>
          </p:nvGrpSpPr>
          <p:grpSpPr>
            <a:xfrm flipH="1">
              <a:off x="5797942" y="-20872"/>
              <a:ext cx="3396247" cy="1128058"/>
              <a:chOff x="0" y="-2417"/>
              <a:chExt cx="3257548" cy="1081989"/>
            </a:xfrm>
            <a:solidFill>
              <a:sysClr val="window" lastClr="FFFFFF">
                <a:lumMod val="85000"/>
                <a:alpha val="75000"/>
              </a:sysClr>
            </a:solidFill>
          </p:grpSpPr>
          <p:grpSp>
            <p:nvGrpSpPr>
              <p:cNvPr id="22" name="组合 21"/>
              <p:cNvGrpSpPr/>
              <p:nvPr/>
            </p:nvGrpSpPr>
            <p:grpSpPr>
              <a:xfrm>
                <a:off x="0" y="-2417"/>
                <a:ext cx="3257548" cy="542240"/>
                <a:chOff x="0" y="-2417"/>
                <a:chExt cx="3257548" cy="542240"/>
              </a:xfrm>
              <a:grpFill/>
            </p:grpSpPr>
            <p:sp>
              <p:nvSpPr>
                <p:cNvPr id="28" name="等腰三角形 27"/>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29" name="等腰三角形 28"/>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30" name="等腰三角形 29"/>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31" name="等腰三角形 30"/>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32" name="等腰三角形 31"/>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33" name="等腰三角形 32"/>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grpSp>
          <p:grpSp>
            <p:nvGrpSpPr>
              <p:cNvPr id="23" name="组合 22"/>
              <p:cNvGrpSpPr/>
              <p:nvPr/>
            </p:nvGrpSpPr>
            <p:grpSpPr>
              <a:xfrm>
                <a:off x="0" y="539750"/>
                <a:ext cx="2326820" cy="539822"/>
                <a:chOff x="0" y="0"/>
                <a:chExt cx="2326820" cy="539822"/>
              </a:xfrm>
              <a:grpFill/>
            </p:grpSpPr>
            <p:sp>
              <p:nvSpPr>
                <p:cNvPr id="24" name="等腰三角形 23"/>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25" name="等腰三角形 24"/>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26" name="等腰三角形 25"/>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27" name="等腰三角形 26"/>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grpSp>
        </p:grpSp>
        <p:sp>
          <p:nvSpPr>
            <p:cNvPr id="10" name="等腰三角形 9"/>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11" name="等腰三角形 10"/>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12" name="等腰三角形 11"/>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13" name="等腰三角形 12"/>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14" name="等腰三角形 13"/>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15" name="等腰三角形 14"/>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16" name="等腰三角形 15"/>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17" name="等腰三角形 16"/>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18"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19"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20"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21"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609600" y="1176999"/>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5" name="日期占位符 4"/>
          <p:cNvSpPr>
            <a:spLocks noGrp="1"/>
          </p:cNvSpPr>
          <p:nvPr>
            <p:ph type="dt" sz="half" idx="10"/>
          </p:nvPr>
        </p:nvSpPr>
        <p:spPr/>
        <p:txBody>
          <a:bodyPr/>
          <a:lstStyle/>
          <a:p>
            <a:fld id="{5305481E-153F-4A55-AAFA-17568B8B97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077200" y="6356356"/>
            <a:ext cx="609600" cy="365125"/>
          </a:xfrm>
        </p:spPr>
        <p:txBody>
          <a:bodyPr/>
          <a:lstStyle/>
          <a:p>
            <a:fld id="{3CF8712A-1FFD-4C32-865F-688A77F6D432}" type="slidenum">
              <a:rPr lang="zh-CN" altLang="en-US" smtClean="0"/>
            </a:fld>
            <a:endParaRPr lang="zh-CN" altLang="en-US"/>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p:nvPr/>
        </p:nvSpPr>
        <p:spPr bwMode="auto">
          <a:xfrm flipV="1">
            <a:off x="4381500" y="6219831"/>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9A17CFA-428A-497D-AEB5-F7CC28448B0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A52B8CC-A556-494E-AE33-90C38F6AFB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A17CFA-428A-497D-AEB5-F7CC28448B0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A52B8CC-A556-494E-AE33-90C38F6AFB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A17CFA-428A-497D-AEB5-F7CC28448B0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A52B8CC-A556-494E-AE33-90C38F6AFB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1" y="6602040"/>
            <a:ext cx="2304227" cy="255963"/>
          </a:xfrm>
          <a:prstGeom prst="rect">
            <a:avLst/>
          </a:prstGeom>
          <a:solidFill>
            <a:srgbClr val="08B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 name="矩形 2"/>
          <p:cNvSpPr/>
          <p:nvPr userDrawn="1"/>
        </p:nvSpPr>
        <p:spPr>
          <a:xfrm>
            <a:off x="2280225" y="6602040"/>
            <a:ext cx="2304227" cy="255963"/>
          </a:xfrm>
          <a:prstGeom prst="rect">
            <a:avLst/>
          </a:prstGeom>
          <a:solidFill>
            <a:srgbClr val="08B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 name="矩形 3"/>
          <p:cNvSpPr/>
          <p:nvPr userDrawn="1"/>
        </p:nvSpPr>
        <p:spPr>
          <a:xfrm>
            <a:off x="4560451" y="6602040"/>
            <a:ext cx="2304227" cy="255963"/>
          </a:xfrm>
          <a:prstGeom prst="rect">
            <a:avLst/>
          </a:prstGeom>
          <a:solidFill>
            <a:srgbClr val="08B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 name="矩形 4"/>
          <p:cNvSpPr/>
          <p:nvPr userDrawn="1"/>
        </p:nvSpPr>
        <p:spPr>
          <a:xfrm>
            <a:off x="6840675" y="6602040"/>
            <a:ext cx="2304227" cy="255963"/>
          </a:xfrm>
          <a:prstGeom prst="rect">
            <a:avLst/>
          </a:prstGeom>
          <a:solidFill>
            <a:srgbClr val="08B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4" name="日期占位符 29"/>
          <p:cNvSpPr>
            <a:spLocks noGrp="1"/>
          </p:cNvSpPr>
          <p:nvPr>
            <p:ph type="dt" sz="half" idx="10"/>
          </p:nvPr>
        </p:nvSpPr>
        <p:spPr/>
        <p:txBody>
          <a:bodyPr/>
          <a:lstStyle>
            <a:lvl1pPr fontAlgn="base">
              <a:spcBef>
                <a:spcPct val="0"/>
              </a:spcBef>
              <a:spcAft>
                <a:spcPct val="0"/>
              </a:spcAft>
              <a:defRPr>
                <a:solidFill>
                  <a:srgbClr val="DBF5F9">
                    <a:shade val="90000"/>
                  </a:srgbClr>
                </a:solidFill>
                <a:latin typeface="Garamond" panose="02020404030301010803" pitchFamily="18" charset="0"/>
                <a:ea typeface="宋体" panose="02010600030101010101" pitchFamily="2" charset="-122"/>
              </a:defRPr>
            </a:lvl1pPr>
          </a:lstStyle>
          <a:p>
            <a:pPr>
              <a:defRPr/>
            </a:pPr>
            <a:fld id="{978AF679-D9F9-40FD-8230-9FAA9C0D3CE7}" type="datetimeFigureOut">
              <a:rPr lang="zh-CN" altLang="en-US"/>
            </a:fld>
            <a:endParaRPr lang="zh-CN" altLang="en-US"/>
          </a:p>
        </p:txBody>
      </p:sp>
      <p:sp>
        <p:nvSpPr>
          <p:cNvPr id="5" name="页脚占位符 18"/>
          <p:cNvSpPr>
            <a:spLocks noGrp="1"/>
          </p:cNvSpPr>
          <p:nvPr>
            <p:ph type="ftr" sz="quarter" idx="11"/>
          </p:nvPr>
        </p:nvSpPr>
        <p:spPr/>
        <p:txBody>
          <a:bodyPr/>
          <a:lstStyle>
            <a:lvl1pPr fontAlgn="base">
              <a:spcBef>
                <a:spcPct val="0"/>
              </a:spcBef>
              <a:spcAft>
                <a:spcPct val="0"/>
              </a:spcAft>
              <a:defRPr>
                <a:solidFill>
                  <a:srgbClr val="DBF5F9">
                    <a:shade val="90000"/>
                  </a:srgbClr>
                </a:solidFill>
                <a:latin typeface="Garamond" panose="02020404030301010803" pitchFamily="18" charset="0"/>
                <a:ea typeface="宋体" panose="02010600030101010101" pitchFamily="2" charset="-122"/>
              </a:defRPr>
            </a:lvl1pPr>
          </a:lstStyle>
          <a:p>
            <a:pPr>
              <a:defRPr/>
            </a:pPr>
            <a:endParaRPr lang="zh-CN" altLang="en-US"/>
          </a:p>
        </p:txBody>
      </p:sp>
      <p:sp>
        <p:nvSpPr>
          <p:cNvPr id="6" name="灯片编号占位符 26"/>
          <p:cNvSpPr>
            <a:spLocks noGrp="1"/>
          </p:cNvSpPr>
          <p:nvPr>
            <p:ph type="sldNum" sz="quarter" idx="12"/>
          </p:nvPr>
        </p:nvSpPr>
        <p:spPr/>
        <p:txBody>
          <a:bodyPr/>
          <a:lstStyle>
            <a:lvl1pPr fontAlgn="base">
              <a:spcBef>
                <a:spcPct val="0"/>
              </a:spcBef>
              <a:spcAft>
                <a:spcPct val="0"/>
              </a:spcAft>
              <a:defRPr>
                <a:solidFill>
                  <a:srgbClr val="DBF5F9">
                    <a:shade val="90000"/>
                  </a:srgbClr>
                </a:solidFill>
                <a:latin typeface="Garamond" panose="02020404030301010803" pitchFamily="18" charset="0"/>
                <a:ea typeface="宋体" panose="02010600030101010101" pitchFamily="2" charset="-122"/>
              </a:defRPr>
            </a:lvl1pPr>
          </a:lstStyle>
          <a:p>
            <a:pPr>
              <a:defRPr/>
            </a:pPr>
            <a:fld id="{43377CAD-005C-46D9-9321-11740858FE62}" type="slidenum">
              <a:rPr lang="zh-CN" altLang="en-US"/>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fld id="{A5D4C4D3-A577-4419-89CB-DC597B2DF277}" type="datetimeFigureOut">
              <a:rPr lang="zh-CN" altLang="en-US"/>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fld id="{0972EB41-B8B7-4465-A33A-EB9FDE5BFCAF}" type="slidenum">
              <a:rPr lang="zh-CN" altLang="en-US"/>
            </a:fld>
            <a:endParaRPr lang="zh-CN"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fontAlgn="base">
              <a:spcBef>
                <a:spcPct val="0"/>
              </a:spcBef>
              <a:spcAft>
                <a:spcPct val="0"/>
              </a:spcAft>
              <a:defRPr>
                <a:solidFill>
                  <a:srgbClr val="DBF5F9">
                    <a:shade val="90000"/>
                  </a:srgbClr>
                </a:solidFill>
                <a:latin typeface="Garamond" panose="02020404030301010803" pitchFamily="18" charset="0"/>
                <a:ea typeface="宋体" panose="02010600030101010101" pitchFamily="2" charset="-122"/>
              </a:defRPr>
            </a:lvl1pPr>
          </a:lstStyle>
          <a:p>
            <a:pPr>
              <a:defRPr/>
            </a:pPr>
            <a:fld id="{136899B3-C1B1-41E2-8143-08E6221500FC}" type="datetimeFigureOut">
              <a:rPr lang="zh-CN" altLang="en-US"/>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solidFill>
                  <a:srgbClr val="DBF5F9">
                    <a:shade val="90000"/>
                  </a:srgbClr>
                </a:solidFill>
                <a:latin typeface="Garamond" panose="02020404030301010803" pitchFamily="18"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fontAlgn="base">
              <a:spcBef>
                <a:spcPct val="0"/>
              </a:spcBef>
              <a:spcAft>
                <a:spcPct val="0"/>
              </a:spcAft>
              <a:defRPr>
                <a:solidFill>
                  <a:srgbClr val="DBF5F9">
                    <a:shade val="90000"/>
                  </a:srgbClr>
                </a:solidFill>
                <a:latin typeface="Garamond" panose="02020404030301010803" pitchFamily="18" charset="0"/>
                <a:ea typeface="宋体" panose="02010600030101010101" pitchFamily="2" charset="-122"/>
              </a:defRPr>
            </a:lvl1pPr>
          </a:lstStyle>
          <a:p>
            <a:pPr>
              <a:defRPr/>
            </a:pPr>
            <a:fld id="{8B396682-E70F-4D17-8E94-0DBB9CE95E6C}" type="slidenum">
              <a:rPr lang="zh-CN" altLang="en-US"/>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4"/>
          <p:cNvSpPr>
            <a:spLocks noGrp="1"/>
          </p:cNvSpPr>
          <p:nvPr>
            <p:ph type="dt" sz="half" idx="10"/>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fld id="{D63BF0B4-D8DE-46D6-AA9A-2BF7284D2998}" type="datetimeFigureOut">
              <a:rPr lang="zh-CN" altLang="en-US"/>
            </a:fld>
            <a:endParaRPr lang="zh-CN" altLang="en-US"/>
          </a:p>
        </p:txBody>
      </p:sp>
      <p:sp>
        <p:nvSpPr>
          <p:cNvPr id="6" name="页脚占位符 5"/>
          <p:cNvSpPr>
            <a:spLocks noGrp="1"/>
          </p:cNvSpPr>
          <p:nvPr>
            <p:ph type="ftr" sz="quarter" idx="11"/>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fld id="{38305F02-8F46-4FBB-BD73-5D00D2D5BEC3}" type="slidenum">
              <a:rPr lang="zh-CN" altLang="en-US"/>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4" name="文本占位符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内容占位符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日期占位符 6"/>
          <p:cNvSpPr>
            <a:spLocks noGrp="1"/>
          </p:cNvSpPr>
          <p:nvPr>
            <p:ph type="dt" sz="half" idx="10"/>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fld id="{EAD4C67A-D996-41CC-BFF4-DF8CAB33769E}" type="datetimeFigureOut">
              <a:rPr lang="zh-CN" altLang="en-US"/>
            </a:fld>
            <a:endParaRPr lang="zh-CN" altLang="en-US"/>
          </a:p>
        </p:txBody>
      </p:sp>
      <p:sp>
        <p:nvSpPr>
          <p:cNvPr id="8" name="页脚占位符 7"/>
          <p:cNvSpPr>
            <a:spLocks noGrp="1"/>
          </p:cNvSpPr>
          <p:nvPr>
            <p:ph type="ftr" sz="quarter" idx="11"/>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endParaRPr lang="zh-CN" altLang="en-US"/>
          </a:p>
        </p:txBody>
      </p:sp>
      <p:sp>
        <p:nvSpPr>
          <p:cNvPr id="9" name="灯片编号占位符 8"/>
          <p:cNvSpPr>
            <a:spLocks noGrp="1"/>
          </p:cNvSpPr>
          <p:nvPr>
            <p:ph type="sldNum" sz="quarter" idx="12"/>
          </p:nvPr>
        </p:nvSpPr>
        <p:spPr/>
        <p:txBody>
          <a:bodyPr/>
          <a:lstStyle>
            <a:lvl1pPr fontAlgn="base">
              <a:spcBef>
                <a:spcPct val="0"/>
              </a:spcBef>
              <a:spcAft>
                <a:spcPct val="0"/>
              </a:spcAft>
              <a:defRPr>
                <a:latin typeface="Garamond" panose="02020404030301010803" pitchFamily="18" charset="0"/>
                <a:ea typeface="宋体" panose="02010600030101010101" pitchFamily="2" charset="-122"/>
              </a:defRPr>
            </a:lvl1pPr>
          </a:lstStyle>
          <a:p>
            <a:pPr>
              <a:defRPr/>
            </a:pPr>
            <a:fld id="{6A85DC39-906B-40DB-A345-3F6660AB130B}"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17.xml"/><Relationship Id="rId8" Type="http://schemas.openxmlformats.org/officeDocument/2006/relationships/slideLayout" Target="../slideLayouts/slideLayout116.xml"/><Relationship Id="rId7" Type="http://schemas.openxmlformats.org/officeDocument/2006/relationships/slideLayout" Target="../slideLayouts/slideLayout115.xml"/><Relationship Id="rId6" Type="http://schemas.openxmlformats.org/officeDocument/2006/relationships/slideLayout" Target="../slideLayouts/slideLayout114.xml"/><Relationship Id="rId5" Type="http://schemas.openxmlformats.org/officeDocument/2006/relationships/slideLayout" Target="../slideLayouts/slideLayout113.xml"/><Relationship Id="rId4" Type="http://schemas.openxmlformats.org/officeDocument/2006/relationships/slideLayout" Target="../slideLayouts/slideLayout112.xml"/><Relationship Id="rId3" Type="http://schemas.openxmlformats.org/officeDocument/2006/relationships/slideLayout" Target="../slideLayouts/slideLayout111.xml"/><Relationship Id="rId2" Type="http://schemas.openxmlformats.org/officeDocument/2006/relationships/slideLayout" Target="../slideLayouts/slideLayout110.xml"/><Relationship Id="rId18" Type="http://schemas.openxmlformats.org/officeDocument/2006/relationships/theme" Target="../theme/theme10.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slideLayout" Target="../slideLayouts/slideLayout119.xml"/><Relationship Id="rId10" Type="http://schemas.openxmlformats.org/officeDocument/2006/relationships/slideLayout" Target="../slideLayouts/slideLayout118.xml"/><Relationship Id="rId1"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28.xml"/><Relationship Id="rId8" Type="http://schemas.openxmlformats.org/officeDocument/2006/relationships/slideLayout" Target="../slideLayouts/slideLayout127.xml"/><Relationship Id="rId7" Type="http://schemas.openxmlformats.org/officeDocument/2006/relationships/slideLayout" Target="../slideLayouts/slideLayout126.xml"/><Relationship Id="rId6" Type="http://schemas.openxmlformats.org/officeDocument/2006/relationships/slideLayout" Target="../slideLayouts/slideLayout125.xml"/><Relationship Id="rId5" Type="http://schemas.openxmlformats.org/officeDocument/2006/relationships/slideLayout" Target="../slideLayouts/slideLayout124.xml"/><Relationship Id="rId4" Type="http://schemas.openxmlformats.org/officeDocument/2006/relationships/slideLayout" Target="../slideLayouts/slideLayout123.xml"/><Relationship Id="rId3" Type="http://schemas.openxmlformats.org/officeDocument/2006/relationships/slideLayout" Target="../slideLayouts/slideLayout122.xml"/><Relationship Id="rId2" Type="http://schemas.openxmlformats.org/officeDocument/2006/relationships/slideLayout" Target="../slideLayouts/slideLayout121.xml"/><Relationship Id="rId12" Type="http://schemas.openxmlformats.org/officeDocument/2006/relationships/theme" Target="../theme/theme11.xml"/><Relationship Id="rId11" Type="http://schemas.openxmlformats.org/officeDocument/2006/relationships/slideLayout" Target="../slideLayouts/slideLayout130.xml"/><Relationship Id="rId10" Type="http://schemas.openxmlformats.org/officeDocument/2006/relationships/slideLayout" Target="../slideLayouts/slideLayout129.xml"/><Relationship Id="rId1"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8" Type="http://schemas.openxmlformats.org/officeDocument/2006/relationships/theme" Target="../theme/theme3.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6" Type="http://schemas.openxmlformats.org/officeDocument/2006/relationships/theme" Target="../theme/theme4.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slideLayout" Target="../slideLayouts/slideLayout46.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5.xml"/><Relationship Id="rId8" Type="http://schemas.openxmlformats.org/officeDocument/2006/relationships/slideLayout" Target="../slideLayouts/slideLayout54.xml"/><Relationship Id="rId7" Type="http://schemas.openxmlformats.org/officeDocument/2006/relationships/slideLayout" Target="../slideLayouts/slideLayout53.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3" Type="http://schemas.openxmlformats.org/officeDocument/2006/relationships/slideLayout" Target="../slideLayouts/slideLayout49.xml"/><Relationship Id="rId2" Type="http://schemas.openxmlformats.org/officeDocument/2006/relationships/slideLayout" Target="../slideLayouts/slideLayout48.xml"/><Relationship Id="rId16" Type="http://schemas.openxmlformats.org/officeDocument/2006/relationships/theme" Target="../theme/theme5.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slideLayout" Target="../slideLayouts/slideLayout58.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1"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7.xml"/><Relationship Id="rId8" Type="http://schemas.openxmlformats.org/officeDocument/2006/relationships/slideLayout" Target="../slideLayouts/slideLayout66.xml"/><Relationship Id="rId7" Type="http://schemas.openxmlformats.org/officeDocument/2006/relationships/slideLayout" Target="../slideLayouts/slideLayout65.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3" Type="http://schemas.openxmlformats.org/officeDocument/2006/relationships/slideLayout" Target="../slideLayouts/slideLayout61.xml"/><Relationship Id="rId2" Type="http://schemas.openxmlformats.org/officeDocument/2006/relationships/slideLayout" Target="../slideLayouts/slideLayout60.xml"/><Relationship Id="rId13" Type="http://schemas.openxmlformats.org/officeDocument/2006/relationships/theme" Target="../theme/theme6.xml"/><Relationship Id="rId12" Type="http://schemas.openxmlformats.org/officeDocument/2006/relationships/slideLayout" Target="../slideLayouts/slideLayout70.xml"/><Relationship Id="rId11" Type="http://schemas.openxmlformats.org/officeDocument/2006/relationships/slideLayout" Target="../slideLayouts/slideLayout69.xml"/><Relationship Id="rId10" Type="http://schemas.openxmlformats.org/officeDocument/2006/relationships/slideLayout" Target="../slideLayouts/slideLayout68.xml"/><Relationship Id="rId1"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9.xml"/><Relationship Id="rId8" Type="http://schemas.openxmlformats.org/officeDocument/2006/relationships/slideLayout" Target="../slideLayouts/slideLayout78.xml"/><Relationship Id="rId7" Type="http://schemas.openxmlformats.org/officeDocument/2006/relationships/slideLayout" Target="../slideLayouts/slideLayout77.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3" Type="http://schemas.openxmlformats.org/officeDocument/2006/relationships/slideLayout" Target="../slideLayouts/slideLayout73.xml"/><Relationship Id="rId2" Type="http://schemas.openxmlformats.org/officeDocument/2006/relationships/slideLayout" Target="../slideLayouts/slideLayout72.xml"/><Relationship Id="rId13" Type="http://schemas.openxmlformats.org/officeDocument/2006/relationships/theme" Target="../theme/theme7.xml"/><Relationship Id="rId12" Type="http://schemas.openxmlformats.org/officeDocument/2006/relationships/slideLayout" Target="../slideLayouts/slideLayout82.xml"/><Relationship Id="rId11" Type="http://schemas.openxmlformats.org/officeDocument/2006/relationships/slideLayout" Target="../slideLayouts/slideLayout81.xml"/><Relationship Id="rId10" Type="http://schemas.openxmlformats.org/officeDocument/2006/relationships/slideLayout" Target="../slideLayouts/slideLayout80.xml"/><Relationship Id="rId1"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1.xml"/><Relationship Id="rId8" Type="http://schemas.openxmlformats.org/officeDocument/2006/relationships/slideLayout" Target="../slideLayouts/slideLayout90.xml"/><Relationship Id="rId7" Type="http://schemas.openxmlformats.org/officeDocument/2006/relationships/slideLayout" Target="../slideLayouts/slideLayout89.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 Id="rId3" Type="http://schemas.openxmlformats.org/officeDocument/2006/relationships/slideLayout" Target="../slideLayouts/slideLayout85.xml"/><Relationship Id="rId2" Type="http://schemas.openxmlformats.org/officeDocument/2006/relationships/slideLayout" Target="../slideLayouts/slideLayout84.xml"/><Relationship Id="rId13" Type="http://schemas.openxmlformats.org/officeDocument/2006/relationships/theme" Target="../theme/theme8.xml"/><Relationship Id="rId12" Type="http://schemas.openxmlformats.org/officeDocument/2006/relationships/slideLayout" Target="../slideLayouts/slideLayout94.xml"/><Relationship Id="rId11" Type="http://schemas.openxmlformats.org/officeDocument/2006/relationships/slideLayout" Target="../slideLayouts/slideLayout93.xml"/><Relationship Id="rId10" Type="http://schemas.openxmlformats.org/officeDocument/2006/relationships/slideLayout" Target="../slideLayouts/slideLayout92.xml"/><Relationship Id="rId1"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03.xml"/><Relationship Id="rId8" Type="http://schemas.openxmlformats.org/officeDocument/2006/relationships/slideLayout" Target="../slideLayouts/slideLayout102.xml"/><Relationship Id="rId7" Type="http://schemas.openxmlformats.org/officeDocument/2006/relationships/slideLayout" Target="../slideLayouts/slideLayout101.xml"/><Relationship Id="rId6" Type="http://schemas.openxmlformats.org/officeDocument/2006/relationships/slideLayout" Target="../slideLayouts/slideLayout100.xml"/><Relationship Id="rId5" Type="http://schemas.openxmlformats.org/officeDocument/2006/relationships/slideLayout" Target="../slideLayouts/slideLayout99.xml"/><Relationship Id="rId4" Type="http://schemas.openxmlformats.org/officeDocument/2006/relationships/slideLayout" Target="../slideLayouts/slideLayout98.xml"/><Relationship Id="rId3" Type="http://schemas.openxmlformats.org/officeDocument/2006/relationships/slideLayout" Target="../slideLayouts/slideLayout97.xml"/><Relationship Id="rId2" Type="http://schemas.openxmlformats.org/officeDocument/2006/relationships/slideLayout" Target="../slideLayouts/slideLayout96.xml"/><Relationship Id="rId16" Type="http://schemas.openxmlformats.org/officeDocument/2006/relationships/theme" Target="../theme/theme9.xml"/><Relationship Id="rId15" Type="http://schemas.openxmlformats.org/officeDocument/2006/relationships/image" Target="../media/image6.jpeg"/><Relationship Id="rId14" Type="http://schemas.openxmlformats.org/officeDocument/2006/relationships/slideLayout" Target="../slideLayouts/slideLayout108.xml"/><Relationship Id="rId13" Type="http://schemas.openxmlformats.org/officeDocument/2006/relationships/slideLayout" Target="../slideLayouts/slideLayout107.xml"/><Relationship Id="rId12" Type="http://schemas.openxmlformats.org/officeDocument/2006/relationships/slideLayout" Target="../slideLayouts/slideLayout106.xml"/><Relationship Id="rId11" Type="http://schemas.openxmlformats.org/officeDocument/2006/relationships/slideLayout" Target="../slideLayouts/slideLayout105.xml"/><Relationship Id="rId10" Type="http://schemas.openxmlformats.org/officeDocument/2006/relationships/slideLayout" Target="../slideLayouts/slideLayout104.xml"/><Relationship Id="rId1"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6"/>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305481E-153F-4A55-AAFA-17568B8B972C}" type="datetimeFigureOut">
              <a:rPr lang="zh-CN" altLang="en-US" smtClean="0"/>
            </a:fld>
            <a:endParaRPr lang="zh-CN" altLang="en-US"/>
          </a:p>
        </p:txBody>
      </p:sp>
      <p:sp>
        <p:nvSpPr>
          <p:cNvPr id="22" name="页脚占位符 21"/>
          <p:cNvSpPr>
            <a:spLocks noGrp="1"/>
          </p:cNvSpPr>
          <p:nvPr>
            <p:ph type="ftr" sz="quarter" idx="3"/>
          </p:nvPr>
        </p:nvSpPr>
        <p:spPr>
          <a:xfrm>
            <a:off x="2667000" y="6356356"/>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灯片编号占位符 17"/>
          <p:cNvSpPr>
            <a:spLocks noGrp="1"/>
          </p:cNvSpPr>
          <p:nvPr>
            <p:ph type="sldNum" sz="quarter" idx="4"/>
          </p:nvPr>
        </p:nvSpPr>
        <p:spPr>
          <a:xfrm>
            <a:off x="7924800" y="6356356"/>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CF8712A-1FFD-4C32-865F-688A77F6D432}" type="slidenum">
              <a:rPr lang="zh-CN" altLang="en-US" smtClean="0"/>
            </a:fld>
            <a:endParaRPr lang="zh-CN" altLang="en-US"/>
          </a:p>
        </p:txBody>
      </p:sp>
      <p:grpSp>
        <p:nvGrpSpPr>
          <p:cNvPr id="2" name="组合 1"/>
          <p:cNvGrpSpPr/>
          <p:nvPr/>
        </p:nvGrpSpPr>
        <p:grpSpPr>
          <a:xfrm>
            <a:off x="-19017" y="202408"/>
            <a:ext cx="9180548" cy="649224"/>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608400"/>
            <a:ext cx="82269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490400"/>
            <a:ext cx="82269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6314400"/>
            <a:ext cx="2025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3"/>
            <p:custDataLst>
              <p:tags r:id="rId15"/>
            </p:custDataLst>
          </p:nvPr>
        </p:nvSpPr>
        <p:spPr>
          <a:xfrm>
            <a:off x="3087000" y="6314400"/>
            <a:ext cx="297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solidFill>
                <a:srgbClr val="000000">
                  <a:tint val="75000"/>
                </a:srgbClr>
              </a:solidFill>
            </a:endParaRPr>
          </a:p>
        </p:txBody>
      </p:sp>
      <p:sp>
        <p:nvSpPr>
          <p:cNvPr id="6" name="灯片编号占位符 5"/>
          <p:cNvSpPr>
            <a:spLocks noGrp="1"/>
          </p:cNvSpPr>
          <p:nvPr>
            <p:ph type="sldNum" sz="quarter" idx="4"/>
            <p:custDataLst>
              <p:tags r:id="rId16"/>
            </p:custDataLst>
          </p:nvPr>
        </p:nvSpPr>
        <p:spPr>
          <a:xfrm>
            <a:off x="6658200" y="6314400"/>
            <a:ext cx="2025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Tree>
    <p:custDataLst>
      <p:tags r:id="rId17"/>
    </p:custData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任意多边形 7"/>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6"/>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305481E-153F-4A55-AAFA-17568B8B972C}" type="datetimeFigureOut">
              <a:rPr lang="zh-CN" altLang="en-US" smtClean="0">
                <a:solidFill>
                  <a:srgbClr val="04617B">
                    <a:shade val="90000"/>
                  </a:srgbClr>
                </a:solidFill>
              </a:rPr>
            </a:fld>
            <a:endParaRPr lang="zh-CN" altLang="en-US">
              <a:solidFill>
                <a:srgbClr val="04617B">
                  <a:shade val="90000"/>
                </a:srgbClr>
              </a:solidFill>
            </a:endParaRPr>
          </a:p>
        </p:txBody>
      </p:sp>
      <p:sp>
        <p:nvSpPr>
          <p:cNvPr id="22" name="页脚占位符 21"/>
          <p:cNvSpPr>
            <a:spLocks noGrp="1"/>
          </p:cNvSpPr>
          <p:nvPr>
            <p:ph type="ftr" sz="quarter" idx="3"/>
          </p:nvPr>
        </p:nvSpPr>
        <p:spPr>
          <a:xfrm>
            <a:off x="2667000" y="6356356"/>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solidFill>
                <a:srgbClr val="04617B">
                  <a:shade val="90000"/>
                </a:srgbClr>
              </a:solidFill>
            </a:endParaRPr>
          </a:p>
        </p:txBody>
      </p:sp>
      <p:sp>
        <p:nvSpPr>
          <p:cNvPr id="18" name="灯片编号占位符 17"/>
          <p:cNvSpPr>
            <a:spLocks noGrp="1"/>
          </p:cNvSpPr>
          <p:nvPr>
            <p:ph type="sldNum" sz="quarter" idx="4"/>
          </p:nvPr>
        </p:nvSpPr>
        <p:spPr>
          <a:xfrm>
            <a:off x="7924800" y="6356356"/>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CF8712A-1FFD-4C32-865F-688A77F6D432}" type="slidenum">
              <a:rPr lang="zh-CN" altLang="en-US" smtClean="0">
                <a:solidFill>
                  <a:srgbClr val="04617B">
                    <a:shade val="90000"/>
                  </a:srgbClr>
                </a:solidFill>
              </a:rPr>
            </a:fld>
            <a:endParaRPr lang="zh-CN" altLang="en-US">
              <a:solidFill>
                <a:srgbClr val="04617B">
                  <a:shade val="90000"/>
                </a:srgbClr>
              </a:solidFill>
            </a:endParaRPr>
          </a:p>
        </p:txBody>
      </p:sp>
      <p:grpSp>
        <p:nvGrpSpPr>
          <p:cNvPr id="2" name="组合 1"/>
          <p:cNvGrpSpPr/>
          <p:nvPr/>
        </p:nvGrpSpPr>
        <p:grpSpPr>
          <a:xfrm>
            <a:off x="-19017" y="202408"/>
            <a:ext cx="9180548" cy="649224"/>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未知"/>
          <p:cNvSpPr/>
          <p:nvPr/>
        </p:nvSpPr>
        <p:spPr bwMode="auto">
          <a:xfrm flipV="1">
            <a:off x="2438400" y="6718300"/>
            <a:ext cx="6705600" cy="139700"/>
          </a:xfrm>
          <a:custGeom>
            <a:avLst/>
            <a:gdLst>
              <a:gd name="T0" fmla="*/ 0 w 4224"/>
              <a:gd name="T1" fmla="*/ 0 h 88"/>
              <a:gd name="T2" fmla="*/ 2147483647 w 4224"/>
              <a:gd name="T3" fmla="*/ 2147483647 h 88"/>
              <a:gd name="T4" fmla="*/ 2147483647 w 4224"/>
              <a:gd name="T5" fmla="*/ 2147483647 h 88"/>
              <a:gd name="T6" fmla="*/ 2147483647 w 4224"/>
              <a:gd name="T7" fmla="*/ 0 h 88"/>
              <a:gd name="T8" fmla="*/ 0 w 4224"/>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24" h="88">
                <a:moveTo>
                  <a:pt x="0" y="0"/>
                </a:moveTo>
                <a:lnTo>
                  <a:pt x="88" y="88"/>
                </a:lnTo>
                <a:lnTo>
                  <a:pt x="4224" y="88"/>
                </a:lnTo>
                <a:lnTo>
                  <a:pt x="42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mtClean="0">
              <a:solidFill>
                <a:srgbClr val="003300"/>
              </a:solidFill>
              <a:latin typeface="Garamond" panose="02020404030301010803" pitchFamily="18" charset="0"/>
              <a:ea typeface="宋体" panose="02010600030101010101" pitchFamily="2" charset="-122"/>
            </a:endParaRPr>
          </a:p>
        </p:txBody>
      </p:sp>
      <p:sp>
        <p:nvSpPr>
          <p:cNvPr id="1027" name="Rectangle 3"/>
          <p:cNvSpPr>
            <a:spLocks noChangeArrowheads="1"/>
          </p:cNvSpPr>
          <p:nvPr/>
        </p:nvSpPr>
        <p:spPr bwMode="auto">
          <a:xfrm flipH="1">
            <a:off x="7820025" y="6705608"/>
            <a:ext cx="13081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fontAlgn="base">
              <a:spcBef>
                <a:spcPct val="0"/>
              </a:spcBef>
              <a:spcAft>
                <a:spcPct val="0"/>
              </a:spcAft>
              <a:defRPr/>
            </a:pPr>
            <a:r>
              <a:rPr lang="en-US" altLang="zh-CN" sz="1000" b="1" smtClean="0">
                <a:solidFill>
                  <a:srgbClr val="507800"/>
                </a:solidFill>
                <a:latin typeface="Verdana" panose="020B0604030504040204" pitchFamily="34" charset="0"/>
                <a:ea typeface="Gulim" pitchFamily="34" charset="-127"/>
              </a:rPr>
              <a:t>YOUR SITE HERE</a:t>
            </a:r>
            <a:endParaRPr lang="en-US" altLang="zh-CN" sz="1000" b="1" smtClean="0">
              <a:solidFill>
                <a:srgbClr val="507800"/>
              </a:solidFill>
              <a:latin typeface="Verdana" panose="020B0604030504040204" pitchFamily="34" charset="0"/>
              <a:ea typeface="Gulim" pitchFamily="34" charset="-127"/>
            </a:endParaRPr>
          </a:p>
        </p:txBody>
      </p:sp>
      <p:sp>
        <p:nvSpPr>
          <p:cNvPr id="8196" name="未知"/>
          <p:cNvSpPr/>
          <p:nvPr/>
        </p:nvSpPr>
        <p:spPr bwMode="auto">
          <a:xfrm>
            <a:off x="0" y="0"/>
            <a:ext cx="9144000" cy="1397000"/>
          </a:xfrm>
          <a:custGeom>
            <a:avLst/>
            <a:gdLst>
              <a:gd name="T0" fmla="*/ 0 w 5760"/>
              <a:gd name="T1" fmla="*/ 2147483647 h 880"/>
              <a:gd name="T2" fmla="*/ 2147483647 w 5760"/>
              <a:gd name="T3" fmla="*/ 2147483647 h 880"/>
              <a:gd name="T4" fmla="*/ 2147483647 w 5760"/>
              <a:gd name="T5" fmla="*/ 2147483647 h 880"/>
              <a:gd name="T6" fmla="*/ 2147483647 w 5760"/>
              <a:gd name="T7" fmla="*/ 2147483647 h 880"/>
              <a:gd name="T8" fmla="*/ 2147483647 w 5760"/>
              <a:gd name="T9" fmla="*/ 2147483647 h 880"/>
              <a:gd name="T10" fmla="*/ 2147483647 w 5760"/>
              <a:gd name="T11" fmla="*/ 2147483647 h 880"/>
              <a:gd name="T12" fmla="*/ 2147483647 w 5760"/>
              <a:gd name="T13" fmla="*/ 0 h 880"/>
              <a:gd name="T14" fmla="*/ 0 w 5760"/>
              <a:gd name="T15" fmla="*/ 0 h 880"/>
              <a:gd name="T16" fmla="*/ 0 w 5760"/>
              <a:gd name="T17" fmla="*/ 2147483647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mtClean="0">
              <a:solidFill>
                <a:srgbClr val="003300"/>
              </a:solidFill>
              <a:latin typeface="Garamond" panose="02020404030301010803" pitchFamily="18" charset="0"/>
              <a:ea typeface="宋体" panose="02010600030101010101" pitchFamily="2" charset="-122"/>
            </a:endParaRPr>
          </a:p>
        </p:txBody>
      </p:sp>
      <p:sp>
        <p:nvSpPr>
          <p:cNvPr id="8197" name="Rectangle 5"/>
          <p:cNvSpPr>
            <a:spLocks noGrp="1" noChangeArrowheads="1"/>
          </p:cNvSpPr>
          <p:nvPr>
            <p:ph type="title"/>
          </p:nvPr>
        </p:nvSpPr>
        <p:spPr bwMode="auto">
          <a:xfrm>
            <a:off x="457200" y="30480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8198" name="Rectangle 6"/>
          <p:cNvSpPr>
            <a:spLocks noGrp="1" noChangeArrowheads="1"/>
          </p:cNvSpPr>
          <p:nvPr>
            <p:ph type="body" idx="1"/>
          </p:nvPr>
        </p:nvSpPr>
        <p:spPr bwMode="auto">
          <a:xfrm>
            <a:off x="457200" y="13716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31" name="Rectangle 7"/>
          <p:cNvSpPr>
            <a:spLocks noGrp="1" noChangeArrowheads="1"/>
          </p:cNvSpPr>
          <p:nvPr>
            <p:ph type="sldNum" sz="quarter" idx="4"/>
          </p:nvPr>
        </p:nvSpPr>
        <p:spPr bwMode="auto">
          <a:xfrm>
            <a:off x="3276600" y="6477000"/>
            <a:ext cx="2133600" cy="30480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200">
                <a:solidFill>
                  <a:srgbClr val="003300"/>
                </a:solidFill>
                <a:effectLst>
                  <a:outerShdw blurRad="38100" dist="38100" dir="2700000" algn="tl">
                    <a:srgbClr val="C0C0C0"/>
                  </a:outerShdw>
                </a:effectLst>
                <a:latin typeface="Verdana" panose="020B0604030504040204" pitchFamily="34" charset="0"/>
                <a:ea typeface="Gulim" pitchFamily="34" charset="-127"/>
              </a:defRPr>
            </a:lvl1pPr>
          </a:lstStyle>
          <a:p>
            <a:pPr fontAlgn="base">
              <a:spcBef>
                <a:spcPct val="0"/>
              </a:spcBef>
              <a:spcAft>
                <a:spcPct val="0"/>
              </a:spcAft>
              <a:defRPr/>
            </a:pPr>
            <a:fld id="{1CF4D19D-9F99-4EF6-B9FA-0142ABD7D080}" type="slidenum">
              <a:rPr lang="ko-KR" altLang="en-US"/>
            </a:fld>
            <a:endParaRPr lang="en-US" altLang="zh-CN"/>
          </a:p>
        </p:txBody>
      </p:sp>
      <p:sp>
        <p:nvSpPr>
          <p:cNvPr id="1032" name="Rectangle 9"/>
          <p:cNvSpPr>
            <a:spLocks noChangeArrowheads="1"/>
          </p:cNvSpPr>
          <p:nvPr/>
        </p:nvSpPr>
        <p:spPr bwMode="auto">
          <a:xfrm>
            <a:off x="8013702" y="985536"/>
            <a:ext cx="1155700" cy="39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nchor="ctr">
            <a:spAutoFit/>
          </a:bodyP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algn="r" eaLnBrk="0" fontAlgn="base" hangingPunct="0">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fontAlgn="base">
              <a:spcBef>
                <a:spcPct val="0"/>
              </a:spcBef>
              <a:spcAft>
                <a:spcPct val="0"/>
              </a:spcAft>
              <a:defRPr/>
            </a:pPr>
            <a:r>
              <a:rPr lang="en-US" altLang="zh-CN" sz="2400" b="1" smtClean="0">
                <a:solidFill>
                  <a:srgbClr val="507800"/>
                </a:solidFill>
                <a:latin typeface="Verdana" panose="020B0604030504040204" pitchFamily="34" charset="0"/>
                <a:ea typeface="Gulim" pitchFamily="34" charset="-127"/>
              </a:rPr>
              <a:t>LOGO</a:t>
            </a:r>
            <a:endParaRPr lang="en-US" altLang="zh-CN" sz="2400" b="1" smtClean="0">
              <a:solidFill>
                <a:srgbClr val="507800"/>
              </a:solidFill>
              <a:latin typeface="Verdana" panose="020B0604030504040204" pitchFamily="34" charset="0"/>
              <a:ea typeface="Gulim" pitchFamily="34" charset="-127"/>
            </a:endParaRPr>
          </a:p>
        </p:txBody>
      </p:sp>
      <p:sp>
        <p:nvSpPr>
          <p:cNvPr id="8201" name="未知"/>
          <p:cNvSpPr/>
          <p:nvPr/>
        </p:nvSpPr>
        <p:spPr bwMode="auto">
          <a:xfrm>
            <a:off x="2438400" y="0"/>
            <a:ext cx="6705600" cy="139700"/>
          </a:xfrm>
          <a:custGeom>
            <a:avLst/>
            <a:gdLst>
              <a:gd name="T0" fmla="*/ 0 w 4224"/>
              <a:gd name="T1" fmla="*/ 0 h 88"/>
              <a:gd name="T2" fmla="*/ 2147483647 w 4224"/>
              <a:gd name="T3" fmla="*/ 2147483647 h 88"/>
              <a:gd name="T4" fmla="*/ 2147483647 w 4224"/>
              <a:gd name="T5" fmla="*/ 2147483647 h 88"/>
              <a:gd name="T6" fmla="*/ 2147483647 w 4224"/>
              <a:gd name="T7" fmla="*/ 0 h 88"/>
              <a:gd name="T8" fmla="*/ 0 w 4224"/>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24" h="88">
                <a:moveTo>
                  <a:pt x="0" y="0"/>
                </a:moveTo>
                <a:lnTo>
                  <a:pt x="88" y="88"/>
                </a:lnTo>
                <a:lnTo>
                  <a:pt x="4224" y="88"/>
                </a:lnTo>
                <a:lnTo>
                  <a:pt x="42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mtClean="0">
              <a:solidFill>
                <a:srgbClr val="003300"/>
              </a:solidFill>
              <a:latin typeface="Garamond" panose="02020404030301010803" pitchFamily="18" charset="0"/>
              <a:ea typeface="宋体" panose="02010600030101010101" pitchFamily="2" charset="-122"/>
            </a:endParaRPr>
          </a:p>
        </p:txBody>
      </p:sp>
      <p:grpSp>
        <p:nvGrpSpPr>
          <p:cNvPr id="8202" name="Group 11"/>
          <p:cNvGrpSpPr/>
          <p:nvPr/>
        </p:nvGrpSpPr>
        <p:grpSpPr bwMode="auto">
          <a:xfrm>
            <a:off x="2657475" y="4771"/>
            <a:ext cx="6351588" cy="134937"/>
            <a:chOff x="0" y="0"/>
            <a:chExt cx="4001" cy="85"/>
          </a:xfrm>
        </p:grpSpPr>
        <p:sp>
          <p:nvSpPr>
            <p:cNvPr id="1036" name="Rectangle 12"/>
            <p:cNvSpPr>
              <a:spLocks noChangeArrowheads="1"/>
            </p:cNvSpPr>
            <p:nvPr userDrawn="1"/>
          </p:nvSpPr>
          <p:spPr bwMode="auto">
            <a:xfrm>
              <a:off x="0"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37" name="Rectangle 13"/>
            <p:cNvSpPr>
              <a:spLocks noChangeArrowheads="1"/>
            </p:cNvSpPr>
            <p:nvPr userDrawn="1"/>
          </p:nvSpPr>
          <p:spPr bwMode="auto">
            <a:xfrm>
              <a:off x="136"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38" name="Rectangle 14"/>
            <p:cNvSpPr>
              <a:spLocks noChangeArrowheads="1"/>
            </p:cNvSpPr>
            <p:nvPr userDrawn="1"/>
          </p:nvSpPr>
          <p:spPr bwMode="auto">
            <a:xfrm>
              <a:off x="272"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39" name="Rectangle 15"/>
            <p:cNvSpPr>
              <a:spLocks noChangeArrowheads="1"/>
            </p:cNvSpPr>
            <p:nvPr userDrawn="1"/>
          </p:nvSpPr>
          <p:spPr bwMode="auto">
            <a:xfrm>
              <a:off x="408"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40" name="Rectangle 16"/>
            <p:cNvSpPr>
              <a:spLocks noChangeArrowheads="1"/>
            </p:cNvSpPr>
            <p:nvPr userDrawn="1"/>
          </p:nvSpPr>
          <p:spPr bwMode="auto">
            <a:xfrm>
              <a:off x="544"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41" name="Rectangle 17"/>
            <p:cNvSpPr>
              <a:spLocks noChangeArrowheads="1"/>
            </p:cNvSpPr>
            <p:nvPr userDrawn="1"/>
          </p:nvSpPr>
          <p:spPr bwMode="auto">
            <a:xfrm>
              <a:off x="680"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42" name="Rectangle 18"/>
            <p:cNvSpPr>
              <a:spLocks noChangeArrowheads="1"/>
            </p:cNvSpPr>
            <p:nvPr userDrawn="1"/>
          </p:nvSpPr>
          <p:spPr bwMode="auto">
            <a:xfrm>
              <a:off x="816"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43" name="Rectangle 19"/>
            <p:cNvSpPr>
              <a:spLocks noChangeArrowheads="1"/>
            </p:cNvSpPr>
            <p:nvPr userDrawn="1"/>
          </p:nvSpPr>
          <p:spPr bwMode="auto">
            <a:xfrm>
              <a:off x="952"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44" name="Rectangle 20"/>
            <p:cNvSpPr>
              <a:spLocks noChangeArrowheads="1"/>
            </p:cNvSpPr>
            <p:nvPr userDrawn="1"/>
          </p:nvSpPr>
          <p:spPr bwMode="auto">
            <a:xfrm>
              <a:off x="1088"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45" name="Rectangle 21"/>
            <p:cNvSpPr>
              <a:spLocks noChangeArrowheads="1"/>
            </p:cNvSpPr>
            <p:nvPr userDrawn="1"/>
          </p:nvSpPr>
          <p:spPr bwMode="auto">
            <a:xfrm>
              <a:off x="1224"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46" name="Rectangle 22"/>
            <p:cNvSpPr>
              <a:spLocks noChangeArrowheads="1"/>
            </p:cNvSpPr>
            <p:nvPr userDrawn="1"/>
          </p:nvSpPr>
          <p:spPr bwMode="auto">
            <a:xfrm>
              <a:off x="1360"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47" name="Rectangle 23"/>
            <p:cNvSpPr>
              <a:spLocks noChangeArrowheads="1"/>
            </p:cNvSpPr>
            <p:nvPr userDrawn="1"/>
          </p:nvSpPr>
          <p:spPr bwMode="auto">
            <a:xfrm>
              <a:off x="1496"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48" name="Rectangle 24"/>
            <p:cNvSpPr>
              <a:spLocks noChangeArrowheads="1"/>
            </p:cNvSpPr>
            <p:nvPr userDrawn="1"/>
          </p:nvSpPr>
          <p:spPr bwMode="auto">
            <a:xfrm>
              <a:off x="1632"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49" name="Rectangle 25"/>
            <p:cNvSpPr>
              <a:spLocks noChangeArrowheads="1"/>
            </p:cNvSpPr>
            <p:nvPr userDrawn="1"/>
          </p:nvSpPr>
          <p:spPr bwMode="auto">
            <a:xfrm>
              <a:off x="1768"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50" name="Rectangle 26"/>
            <p:cNvSpPr>
              <a:spLocks noChangeArrowheads="1"/>
            </p:cNvSpPr>
            <p:nvPr userDrawn="1"/>
          </p:nvSpPr>
          <p:spPr bwMode="auto">
            <a:xfrm>
              <a:off x="1904"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51" name="Rectangle 27"/>
            <p:cNvSpPr>
              <a:spLocks noChangeArrowheads="1"/>
            </p:cNvSpPr>
            <p:nvPr userDrawn="1"/>
          </p:nvSpPr>
          <p:spPr bwMode="auto">
            <a:xfrm>
              <a:off x="2040"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52" name="Rectangle 28"/>
            <p:cNvSpPr>
              <a:spLocks noChangeArrowheads="1"/>
            </p:cNvSpPr>
            <p:nvPr userDrawn="1"/>
          </p:nvSpPr>
          <p:spPr bwMode="auto">
            <a:xfrm>
              <a:off x="2176"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53" name="Rectangle 29"/>
            <p:cNvSpPr>
              <a:spLocks noChangeArrowheads="1"/>
            </p:cNvSpPr>
            <p:nvPr userDrawn="1"/>
          </p:nvSpPr>
          <p:spPr bwMode="auto">
            <a:xfrm>
              <a:off x="2312"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54" name="Rectangle 30"/>
            <p:cNvSpPr>
              <a:spLocks noChangeArrowheads="1"/>
            </p:cNvSpPr>
            <p:nvPr userDrawn="1"/>
          </p:nvSpPr>
          <p:spPr bwMode="auto">
            <a:xfrm>
              <a:off x="2448"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55" name="Rectangle 31"/>
            <p:cNvSpPr>
              <a:spLocks noChangeArrowheads="1"/>
            </p:cNvSpPr>
            <p:nvPr userDrawn="1"/>
          </p:nvSpPr>
          <p:spPr bwMode="auto">
            <a:xfrm>
              <a:off x="2584"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56" name="Rectangle 32"/>
            <p:cNvSpPr>
              <a:spLocks noChangeArrowheads="1"/>
            </p:cNvSpPr>
            <p:nvPr userDrawn="1"/>
          </p:nvSpPr>
          <p:spPr bwMode="auto">
            <a:xfrm>
              <a:off x="2720"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57" name="Rectangle 33"/>
            <p:cNvSpPr>
              <a:spLocks noChangeArrowheads="1"/>
            </p:cNvSpPr>
            <p:nvPr userDrawn="1"/>
          </p:nvSpPr>
          <p:spPr bwMode="auto">
            <a:xfrm>
              <a:off x="2856"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58" name="Rectangle 34"/>
            <p:cNvSpPr>
              <a:spLocks noChangeArrowheads="1"/>
            </p:cNvSpPr>
            <p:nvPr userDrawn="1"/>
          </p:nvSpPr>
          <p:spPr bwMode="auto">
            <a:xfrm>
              <a:off x="2992"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59" name="Rectangle 35"/>
            <p:cNvSpPr>
              <a:spLocks noChangeArrowheads="1"/>
            </p:cNvSpPr>
            <p:nvPr userDrawn="1"/>
          </p:nvSpPr>
          <p:spPr bwMode="auto">
            <a:xfrm>
              <a:off x="3128"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60" name="Rectangle 36"/>
            <p:cNvSpPr>
              <a:spLocks noChangeArrowheads="1"/>
            </p:cNvSpPr>
            <p:nvPr userDrawn="1"/>
          </p:nvSpPr>
          <p:spPr bwMode="auto">
            <a:xfrm>
              <a:off x="3264"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61" name="Rectangle 37"/>
            <p:cNvSpPr>
              <a:spLocks noChangeArrowheads="1"/>
            </p:cNvSpPr>
            <p:nvPr userDrawn="1"/>
          </p:nvSpPr>
          <p:spPr bwMode="auto">
            <a:xfrm>
              <a:off x="3400"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62" name="Rectangle 38"/>
            <p:cNvSpPr>
              <a:spLocks noChangeArrowheads="1"/>
            </p:cNvSpPr>
            <p:nvPr userDrawn="1"/>
          </p:nvSpPr>
          <p:spPr bwMode="auto">
            <a:xfrm>
              <a:off x="3536"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63" name="Rectangle 39"/>
            <p:cNvSpPr>
              <a:spLocks noChangeArrowheads="1"/>
            </p:cNvSpPr>
            <p:nvPr userDrawn="1"/>
          </p:nvSpPr>
          <p:spPr bwMode="auto">
            <a:xfrm>
              <a:off x="3672"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64" name="Rectangle 40"/>
            <p:cNvSpPr>
              <a:spLocks noChangeArrowheads="1"/>
            </p:cNvSpPr>
            <p:nvPr userDrawn="1"/>
          </p:nvSpPr>
          <p:spPr bwMode="auto">
            <a:xfrm>
              <a:off x="3808"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1065" name="Rectangle 41"/>
            <p:cNvSpPr>
              <a:spLocks noChangeArrowheads="1"/>
            </p:cNvSpPr>
            <p:nvPr userDrawn="1"/>
          </p:nvSpPr>
          <p:spPr bwMode="auto">
            <a:xfrm>
              <a:off x="3944" y="0"/>
              <a:ext cx="57" cy="8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黑体" panose="02010609060101010101" pitchFamily="2" charset="-122"/>
          <a:ea typeface="黑体" panose="02010609060101010101" pitchFamily="2" charset="-122"/>
        </a:defRPr>
      </a:lvl2pPr>
      <a:lvl3pPr algn="l" rtl="0" eaLnBrk="0" fontAlgn="base" hangingPunct="0">
        <a:spcBef>
          <a:spcPct val="0"/>
        </a:spcBef>
        <a:spcAft>
          <a:spcPct val="0"/>
        </a:spcAft>
        <a:defRPr sz="3200" b="1">
          <a:solidFill>
            <a:schemeClr val="tx1"/>
          </a:solidFill>
          <a:latin typeface="黑体" panose="02010609060101010101" pitchFamily="2" charset="-122"/>
          <a:ea typeface="黑体" panose="02010609060101010101" pitchFamily="2" charset="-122"/>
        </a:defRPr>
      </a:lvl3pPr>
      <a:lvl4pPr algn="l" rtl="0" eaLnBrk="0" fontAlgn="base" hangingPunct="0">
        <a:spcBef>
          <a:spcPct val="0"/>
        </a:spcBef>
        <a:spcAft>
          <a:spcPct val="0"/>
        </a:spcAft>
        <a:defRPr sz="3200" b="1">
          <a:solidFill>
            <a:schemeClr val="tx1"/>
          </a:solidFill>
          <a:latin typeface="黑体" panose="02010609060101010101" pitchFamily="2" charset="-122"/>
          <a:ea typeface="黑体" panose="02010609060101010101" pitchFamily="2" charset="-122"/>
        </a:defRPr>
      </a:lvl4pPr>
      <a:lvl5pPr algn="l" rtl="0" eaLnBrk="0" fontAlgn="base" hangingPunct="0">
        <a:spcBef>
          <a:spcPct val="0"/>
        </a:spcBef>
        <a:spcAft>
          <a:spcPct val="0"/>
        </a:spcAft>
        <a:defRPr sz="3200" b="1">
          <a:solidFill>
            <a:schemeClr val="tx1"/>
          </a:solidFill>
          <a:latin typeface="黑体" panose="02010609060101010101" pitchFamily="2" charset="-122"/>
          <a:ea typeface="黑体" panose="02010609060101010101" pitchFamily="2" charset="-122"/>
        </a:defRPr>
      </a:lvl5pPr>
      <a:lvl6pPr marL="457200" algn="l" rtl="0" fontAlgn="base">
        <a:spcBef>
          <a:spcPct val="0"/>
        </a:spcBef>
        <a:spcAft>
          <a:spcPct val="0"/>
        </a:spcAft>
        <a:defRPr sz="3200" b="1">
          <a:solidFill>
            <a:schemeClr val="tx1"/>
          </a:solidFill>
          <a:latin typeface="黑体" panose="02010609060101010101" pitchFamily="2" charset="-122"/>
          <a:ea typeface="黑体" panose="02010609060101010101" pitchFamily="2" charset="-122"/>
        </a:defRPr>
      </a:lvl6pPr>
      <a:lvl7pPr marL="914400" algn="l" rtl="0" fontAlgn="base">
        <a:spcBef>
          <a:spcPct val="0"/>
        </a:spcBef>
        <a:spcAft>
          <a:spcPct val="0"/>
        </a:spcAft>
        <a:defRPr sz="3200" b="1">
          <a:solidFill>
            <a:schemeClr val="tx1"/>
          </a:solidFill>
          <a:latin typeface="黑体" panose="02010609060101010101" pitchFamily="2" charset="-122"/>
          <a:ea typeface="黑体" panose="02010609060101010101" pitchFamily="2" charset="-122"/>
        </a:defRPr>
      </a:lvl7pPr>
      <a:lvl8pPr marL="1371600" algn="l" rtl="0" fontAlgn="base">
        <a:spcBef>
          <a:spcPct val="0"/>
        </a:spcBef>
        <a:spcAft>
          <a:spcPct val="0"/>
        </a:spcAft>
        <a:defRPr sz="3200" b="1">
          <a:solidFill>
            <a:schemeClr val="tx1"/>
          </a:solidFill>
          <a:latin typeface="黑体" panose="02010609060101010101" pitchFamily="2" charset="-122"/>
          <a:ea typeface="黑体" panose="02010609060101010101" pitchFamily="2" charset="-122"/>
        </a:defRPr>
      </a:lvl8pPr>
      <a:lvl9pPr marL="1828800" algn="l" rtl="0" fontAlgn="base">
        <a:spcBef>
          <a:spcPct val="0"/>
        </a:spcBef>
        <a:spcAft>
          <a:spcPct val="0"/>
        </a:spcAft>
        <a:defRPr sz="3200" b="1">
          <a:solidFill>
            <a:schemeClr val="tx1"/>
          </a:solidFill>
          <a:latin typeface="黑体" panose="02010609060101010101" pitchFamily="2" charset="-122"/>
          <a:ea typeface="黑体" panose="02010609060101010101" pitchFamily="2" charset="-122"/>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defRPr sz="2400" b="1">
          <a:solidFill>
            <a:schemeClr val="tx1"/>
          </a:solidFill>
          <a:latin typeface="宋体" panose="02010600030101010101" pitchFamily="2" charset="-122"/>
          <a:ea typeface="+mn-ea"/>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Verdana" panose="020B0604030504040204" pitchFamily="34" charset="0"/>
          <a:ea typeface="+mn-ea"/>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defRPr sz="2000">
          <a:solidFill>
            <a:schemeClr val="tx1"/>
          </a:solidFill>
          <a:latin typeface="Verdana" panose="020B0604030504040204" pitchFamily="34" charset="0"/>
          <a:ea typeface="+mn-ea"/>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ea typeface="+mn-ea"/>
        </a:defRPr>
      </a:lvl5pPr>
      <a:lvl6pPr marL="2514600" indent="-228600" algn="l" rtl="0"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ea typeface="+mn-ea"/>
        </a:defRPr>
      </a:lvl6pPr>
      <a:lvl7pPr marL="2971800" indent="-228600" algn="l" rtl="0"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ea typeface="+mn-ea"/>
        </a:defRPr>
      </a:lvl7pPr>
      <a:lvl8pPr marL="3429000" indent="-228600" algn="l" rtl="0"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ea typeface="+mn-ea"/>
        </a:defRPr>
      </a:lvl8pPr>
      <a:lvl9pPr marL="3886200" indent="-228600" algn="l" rtl="0"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608400"/>
            <a:ext cx="82269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490400"/>
            <a:ext cx="82269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6314400"/>
            <a:ext cx="2025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3"/>
            <p:custDataLst>
              <p:tags r:id="rId15"/>
            </p:custDataLst>
          </p:nvPr>
        </p:nvSpPr>
        <p:spPr>
          <a:xfrm>
            <a:off x="3087000" y="6314400"/>
            <a:ext cx="297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solidFill>
                <a:srgbClr val="000000">
                  <a:tint val="75000"/>
                </a:srgbClr>
              </a:solidFill>
            </a:endParaRPr>
          </a:p>
        </p:txBody>
      </p:sp>
      <p:sp>
        <p:nvSpPr>
          <p:cNvPr id="6" name="灯片编号占位符 5"/>
          <p:cNvSpPr>
            <a:spLocks noGrp="1"/>
          </p:cNvSpPr>
          <p:nvPr>
            <p:ph type="sldNum" sz="quarter" idx="4"/>
            <p:custDataLst>
              <p:tags r:id="rId16"/>
            </p:custDataLst>
          </p:nvPr>
        </p:nvSpPr>
        <p:spPr>
          <a:xfrm>
            <a:off x="6658200" y="6314400"/>
            <a:ext cx="2025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Tree>
    <p:custDataLst>
      <p:tags r:id="rId17"/>
    </p:custData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2156"/>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0"/>
            <a:ext cx="82296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3075"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ea typeface="宋体" panose="02010600030101010101" pitchFamily="2" charset="-122"/>
              </a:defRPr>
            </a:lvl1pPr>
          </a:lstStyle>
          <a:p>
            <a:pPr fontAlgn="base">
              <a:spcBef>
                <a:spcPct val="0"/>
              </a:spcBef>
              <a:spcAft>
                <a:spcPct val="0"/>
              </a:spcAft>
              <a:defRPr/>
            </a:pPr>
            <a:endParaRPr lang="en-US" altLang="zh-CN">
              <a:solidFill>
                <a:srgbClr val="000000"/>
              </a:solidFill>
            </a:endParaRPr>
          </a:p>
        </p:txBody>
      </p:sp>
      <p:sp>
        <p:nvSpPr>
          <p:cNvPr id="5125" name="Rectangle 5"/>
          <p:cNvSpPr>
            <a:spLocks noGrp="1" noChangeArrowheads="1"/>
          </p:cNvSpPr>
          <p:nvPr>
            <p:ph type="ftr" sz="quarter" idx="3"/>
          </p:nvPr>
        </p:nvSpPr>
        <p:spPr bwMode="auto">
          <a:xfrm>
            <a:off x="5715000" y="6337300"/>
            <a:ext cx="2895600"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宋体" panose="02010600030101010101" pitchFamily="2" charset="-122"/>
              </a:defRPr>
            </a:lvl1pPr>
          </a:lstStyle>
          <a:p>
            <a:pPr fontAlgn="base">
              <a:spcBef>
                <a:spcPct val="0"/>
              </a:spcBef>
              <a:spcAft>
                <a:spcPct val="0"/>
              </a:spcAft>
              <a:defRPr/>
            </a:pPr>
            <a:br>
              <a:rPr lang="en-US" altLang="zh-CN">
                <a:solidFill>
                  <a:srgbClr val="000000"/>
                </a:solidFill>
              </a:rPr>
            </a:br>
            <a:r>
              <a:rPr lang="zh-CN" altLang="en-US">
                <a:solidFill>
                  <a:srgbClr val="FF9933"/>
                </a:solidFill>
              </a:rPr>
              <a:t>第</a:t>
            </a:r>
            <a:fld id="{B8101A74-B730-45EE-95D8-5B2A6A6FF7B1}"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5126" name="Rectangle 6"/>
          <p:cNvSpPr>
            <a:spLocks noGrp="1" noChangeArrowheads="1"/>
          </p:cNvSpPr>
          <p:nvPr>
            <p:ph type="sldNum" sz="quarter" idx="4"/>
          </p:nvPr>
        </p:nvSpPr>
        <p:spPr bwMode="auto">
          <a:xfrm>
            <a:off x="4191000" y="6384931"/>
            <a:ext cx="2133600" cy="473075"/>
          </a:xfrm>
          <a:prstGeom prst="rect">
            <a:avLst/>
          </a:prstGeom>
          <a:noFill/>
          <a:ln w="9525">
            <a:noFill/>
            <a:miter lim="800000"/>
          </a:ln>
          <a:effectLst/>
        </p:spPr>
        <p:txBody>
          <a:bodyPr vert="horz" wrap="square" lIns="91440" tIns="45720" rIns="91440" bIns="45720" numCol="1" anchor="t" anchorCtr="0" compatLnSpc="1"/>
          <a:lstStyle>
            <a:lvl1pPr algn="r">
              <a:defRPr sz="1400">
                <a:ea typeface="宋体" panose="02010600030101010101" pitchFamily="2" charset="-122"/>
              </a:defRPr>
            </a:lvl1pPr>
          </a:lstStyle>
          <a:p>
            <a:pPr fontAlgn="base">
              <a:spcBef>
                <a:spcPct val="0"/>
              </a:spcBef>
              <a:spcAft>
                <a:spcPct val="0"/>
              </a:spcAft>
              <a:defRPr/>
            </a:pPr>
            <a:fld id="{EF9DF0A9-A3BA-48CC-AA59-F9A05B51C58A}" type="slidenum">
              <a:rPr lang="en-US" altLang="zh-CN">
                <a:solidFill>
                  <a:srgbClr val="000000"/>
                </a:solidFill>
              </a:rPr>
            </a:fld>
            <a:endParaRPr lang="en-US" altLang="zh-CN">
              <a:solidFill>
                <a:srgbClr val="000000"/>
              </a:solidFill>
            </a:endParaRPr>
          </a:p>
        </p:txBody>
      </p:sp>
      <p:sp>
        <p:nvSpPr>
          <p:cNvPr id="5127" name="Rectangle 7"/>
          <p:cNvSpPr>
            <a:spLocks noChangeArrowheads="1"/>
          </p:cNvSpPr>
          <p:nvPr userDrawn="1"/>
        </p:nvSpPr>
        <p:spPr bwMode="auto">
          <a:xfrm>
            <a:off x="1331913" y="834509"/>
            <a:ext cx="7391400" cy="369332"/>
          </a:xfrm>
          <a:prstGeom prst="rect">
            <a:avLst/>
          </a:prstGeom>
          <a:gradFill rotWithShape="0">
            <a:gsLst>
              <a:gs pos="0">
                <a:srgbClr val="666699"/>
              </a:gs>
              <a:gs pos="100000">
                <a:schemeClr val="bg1"/>
              </a:gs>
            </a:gsLst>
            <a:lin ang="0" scaled="1"/>
          </a:gradFill>
          <a:ln w="9525">
            <a:noFill/>
            <a:miter lim="800000"/>
          </a:ln>
          <a:effectLst/>
        </p:spPr>
        <p:txBody>
          <a:bodyPr anchor="ctr">
            <a:spAutoFit/>
          </a:bodyPr>
          <a:lstStyle/>
          <a:p>
            <a:pPr fontAlgn="base">
              <a:spcBef>
                <a:spcPct val="0"/>
              </a:spcBef>
              <a:spcAft>
                <a:spcPct val="0"/>
              </a:spcAft>
              <a:defRPr/>
            </a:pPr>
            <a:endParaRPr lang="zh-CN" altLang="en-US">
              <a:solidFill>
                <a:srgbClr val="000000"/>
              </a:solidFill>
            </a:endParaRPr>
          </a:p>
        </p:txBody>
      </p:sp>
      <p:sp>
        <p:nvSpPr>
          <p:cNvPr id="5133" name="Text Box 13"/>
          <p:cNvSpPr txBox="1">
            <a:spLocks noChangeArrowheads="1"/>
          </p:cNvSpPr>
          <p:nvPr userDrawn="1"/>
        </p:nvSpPr>
        <p:spPr bwMode="auto">
          <a:xfrm>
            <a:off x="2" y="6521450"/>
            <a:ext cx="5724525" cy="336550"/>
          </a:xfrm>
          <a:prstGeom prst="rect">
            <a:avLst/>
          </a:prstGeom>
          <a:noFill/>
          <a:ln w="9525">
            <a:noFill/>
            <a:miter lim="800000"/>
          </a:ln>
          <a:effectLst/>
        </p:spPr>
        <p:txBody>
          <a:bodyPr>
            <a:spAutoFit/>
          </a:bodyPr>
          <a:lstStyle/>
          <a:p>
            <a:pPr fontAlgn="base">
              <a:spcBef>
                <a:spcPct val="50000"/>
              </a:spcBef>
              <a:spcAft>
                <a:spcPct val="0"/>
              </a:spcAft>
              <a:defRPr/>
            </a:pPr>
            <a:r>
              <a:rPr kumimoji="1" lang="en-US" altLang="zh-CN" sz="1400" b="1">
                <a:solidFill>
                  <a:srgbClr val="FF9933"/>
                </a:solidFill>
                <a:effectLst>
                  <a:outerShdw blurRad="38100" dist="38100" dir="2700000" algn="tl">
                    <a:srgbClr val="C0C0C0"/>
                  </a:outerShdw>
                </a:effectLst>
                <a:latin typeface="宋体" panose="02010600030101010101" pitchFamily="2" charset="-122"/>
              </a:rPr>
              <a:t> </a:t>
            </a:r>
            <a:r>
              <a:rPr kumimoji="1" lang="en-US" altLang="zh-CN" sz="1600" b="1">
                <a:solidFill>
                  <a:srgbClr val="333399"/>
                </a:solidFill>
                <a:effectLst>
                  <a:outerShdw blurRad="38100" dist="38100" dir="2700000" algn="tl">
                    <a:srgbClr val="C0C0C0"/>
                  </a:outerShdw>
                </a:effectLst>
                <a:latin typeface="宋体" panose="02010600030101010101" pitchFamily="2" charset="-122"/>
              </a:rPr>
              <a:t> </a:t>
            </a:r>
            <a:endParaRPr kumimoji="1" lang="en-US" altLang="zh-CN" sz="1600" b="1">
              <a:solidFill>
                <a:srgbClr val="333399"/>
              </a:solidFill>
              <a:effectLst>
                <a:outerShdw blurRad="38100" dist="38100" dir="2700000" algn="tl">
                  <a:srgbClr val="C0C0C0"/>
                </a:outerShdw>
              </a:effectLst>
              <a:latin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iterate type="lt">
                                    <p:tmPct val="5000"/>
                                  </p:iterate>
                                  <p:childTnLst>
                                    <p:animEffect transition="out" filter="fade">
                                      <p:cBhvr>
                                        <p:cTn id="6" dur="500" tmFilter="0, 0; .2, .5; .8, .5; 1, 0"/>
                                        <p:tgtEl>
                                          <p:spTgt spid="5133"/>
                                        </p:tgtEl>
                                      </p:cBhvr>
                                    </p:animEffect>
                                    <p:animScale>
                                      <p:cBhvr>
                                        <p:cTn id="7" dur="250" autoRev="1" fill="hold"/>
                                        <p:tgtEl>
                                          <p:spTgt spid="5133"/>
                                        </p:tgtEl>
                                      </p:cBhvr>
                                      <p:by x="105000" y="105000"/>
                                    </p:animScale>
                                  </p:childTnLst>
                                </p:cTn>
                              </p:par>
                              <p:par>
                                <p:cTn id="8" presetID="20" presetClass="emph" presetSubtype="0" fill="hold" grpId="1" nodeType="withEffect">
                                  <p:stCondLst>
                                    <p:cond delay="0"/>
                                  </p:stCondLst>
                                  <p:iterate type="lt">
                                    <p:tmPct val="10000"/>
                                  </p:iterate>
                                  <p:childTnLst>
                                    <p:set>
                                      <p:cBhvr override="childStyle">
                                        <p:cTn id="9" dur="500" autoRev="1" fill="hold"/>
                                        <p:tgtEl>
                                          <p:spTgt spid="5133"/>
                                        </p:tgtEl>
                                        <p:attrNameLst>
                                          <p:attrName>style.color</p:attrName>
                                        </p:attrNameLst>
                                      </p:cBhvr>
                                      <p:to>
                                        <p:clrVal>
                                          <a:schemeClr val="accent2"/>
                                        </p:clrVal>
                                      </p:to>
                                    </p:set>
                                    <p:set>
                                      <p:cBhvr>
                                        <p:cTn id="10" dur="500" autoRev="1" fill="hold"/>
                                        <p:tgtEl>
                                          <p:spTgt spid="5133"/>
                                        </p:tgtEl>
                                        <p:attrNameLst>
                                          <p:attrName>fillcolor</p:attrName>
                                        </p:attrNameLst>
                                      </p:cBhvr>
                                      <p:to>
                                        <p:clrVal>
                                          <a:schemeClr val="accent2"/>
                                        </p:clrVal>
                                      </p:to>
                                    </p:set>
                                    <p:set>
                                      <p:cBhvr>
                                        <p:cTn id="11" dur="500" autoRev="1" fill="hold"/>
                                        <p:tgtEl>
                                          <p:spTgt spid="5133"/>
                                        </p:tgtEl>
                                        <p:attrNameLst>
                                          <p:attrName>fill.type</p:attrName>
                                        </p:attrNameLst>
                                      </p:cBhvr>
                                      <p:to>
                                        <p:strVal val="solid"/>
                                      </p:to>
                                    </p:set>
                                  </p:childTnLst>
                                </p:cTn>
                              </p:par>
                              <p:par>
                                <p:cTn id="12" presetID="26" presetClass="emph" presetSubtype="0" fill="hold" grpId="0" nodeType="withEffect">
                                  <p:stCondLst>
                                    <p:cond delay="0"/>
                                  </p:stCondLst>
                                  <p:childTnLst>
                                    <p:animEffect transition="out" filter="fade">
                                      <p:cBhvr>
                                        <p:cTn id="13" dur="500" tmFilter="0, 0; .2, .5; .8, .5; 1, 0"/>
                                        <p:tgtEl>
                                          <p:spTgt spid="5125"/>
                                        </p:tgtEl>
                                      </p:cBhvr>
                                    </p:animEffect>
                                    <p:animScale>
                                      <p:cBhvr>
                                        <p:cTn id="14" dur="250" autoRev="1" fill="hold"/>
                                        <p:tgtEl>
                                          <p:spTgt spid="5125"/>
                                        </p:tgtEl>
                                      </p:cBhvr>
                                      <p:by x="105000" y="105000"/>
                                    </p:animScale>
                                  </p:childTnLst>
                                  <p:subTnLst>
                                    <p:animClr clrSpc="rgb" dir="cw">
                                      <p:cBhvr override="childStyle">
                                        <p:cTn dur="1" fill="hold" display="0" masterRel="nextClick" afterEffect="1"/>
                                        <p:tgtEl>
                                          <p:spTgt spid="5125"/>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33" grpId="0"/>
      <p:bldP spid="5133" grpId="1"/>
    </p:bldLst>
  </p:timing>
  <p:hf sldNum="0" hdr="0" dt="0"/>
  <p:txStyles>
    <p:titleStyle>
      <a:lvl1pPr algn="ctr" rtl="0" eaLnBrk="0" fontAlgn="base" hangingPunct="0">
        <a:spcBef>
          <a:spcPct val="0"/>
        </a:spcBef>
        <a:spcAft>
          <a:spcPct val="0"/>
        </a:spcAft>
        <a:defRPr sz="4000" b="1">
          <a:solidFill>
            <a:srgbClr val="FF9933"/>
          </a:solidFill>
          <a:latin typeface="+mj-lt"/>
          <a:ea typeface="+mj-ea"/>
          <a:cs typeface="+mj-cs"/>
        </a:defRPr>
      </a:lvl1pPr>
      <a:lvl2pPr algn="ctr" rtl="0" eaLnBrk="0" fontAlgn="base" hangingPunct="0">
        <a:spcBef>
          <a:spcPct val="0"/>
        </a:spcBef>
        <a:spcAft>
          <a:spcPct val="0"/>
        </a:spcAft>
        <a:defRPr sz="4000" b="1">
          <a:solidFill>
            <a:srgbClr val="FF9933"/>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000" b="1">
          <a:solidFill>
            <a:srgbClr val="FF9933"/>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000" b="1">
          <a:solidFill>
            <a:srgbClr val="FF9933"/>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000" b="1">
          <a:solidFill>
            <a:srgbClr val="FF9933"/>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000" b="1">
          <a:solidFill>
            <a:srgbClr val="FF9933"/>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000" b="1">
          <a:solidFill>
            <a:srgbClr val="FF9933"/>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000" b="1">
          <a:solidFill>
            <a:srgbClr val="FF9933"/>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000" b="1">
          <a:solidFill>
            <a:srgbClr val="FF9933"/>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3"/>
        </a:buBlip>
        <a:defRPr sz="2800">
          <a:solidFill>
            <a:schemeClr val="tx1"/>
          </a:solidFill>
          <a:latin typeface="+mn-lt"/>
          <a:ea typeface="+mn-ea"/>
        </a:defRPr>
      </a:lvl2pPr>
      <a:lvl3pPr marL="1143000" indent="-228600" algn="l" rtl="0" eaLnBrk="0" fontAlgn="base" hangingPunct="0">
        <a:spcBef>
          <a:spcPct val="20000"/>
        </a:spcBef>
        <a:spcAft>
          <a:spcPct val="0"/>
        </a:spcAft>
        <a:buBlip>
          <a:blip r:embed="rId13"/>
        </a:buBlip>
        <a:defRPr sz="2400">
          <a:solidFill>
            <a:schemeClr val="tx1"/>
          </a:solidFill>
          <a:latin typeface="+mn-lt"/>
          <a:ea typeface="+mn-ea"/>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mn-ea"/>
        </a:defRPr>
      </a:lvl4pPr>
      <a:lvl5pPr marL="2057400" indent="-228600" algn="l" rtl="0" eaLnBrk="0" fontAlgn="base" hangingPunct="0">
        <a:spcBef>
          <a:spcPct val="20000"/>
        </a:spcBef>
        <a:spcAft>
          <a:spcPct val="0"/>
        </a:spcAft>
        <a:buBlip>
          <a:blip r:embed="rId15"/>
        </a:buBlip>
        <a:defRPr sz="2000">
          <a:solidFill>
            <a:schemeClr val="tx1"/>
          </a:solidFill>
          <a:latin typeface="+mn-lt"/>
          <a:ea typeface="+mn-ea"/>
        </a:defRPr>
      </a:lvl5pPr>
      <a:lvl6pPr marL="2514600" indent="-228600" algn="l" rtl="0" fontAlgn="base">
        <a:spcBef>
          <a:spcPct val="20000"/>
        </a:spcBef>
        <a:spcAft>
          <a:spcPct val="0"/>
        </a:spcAft>
        <a:buBlip>
          <a:blip r:embed="rId15"/>
        </a:buBlip>
        <a:defRPr sz="2000">
          <a:solidFill>
            <a:schemeClr val="tx1"/>
          </a:solidFill>
          <a:latin typeface="+mn-lt"/>
          <a:ea typeface="+mn-ea"/>
        </a:defRPr>
      </a:lvl6pPr>
      <a:lvl7pPr marL="2971800" indent="-228600" algn="l" rtl="0" fontAlgn="base">
        <a:spcBef>
          <a:spcPct val="20000"/>
        </a:spcBef>
        <a:spcAft>
          <a:spcPct val="0"/>
        </a:spcAft>
        <a:buBlip>
          <a:blip r:embed="rId15"/>
        </a:buBlip>
        <a:defRPr sz="2000">
          <a:solidFill>
            <a:schemeClr val="tx1"/>
          </a:solidFill>
          <a:latin typeface="+mn-lt"/>
          <a:ea typeface="+mn-ea"/>
        </a:defRPr>
      </a:lvl7pPr>
      <a:lvl8pPr marL="3429000" indent="-228600" algn="l" rtl="0" fontAlgn="base">
        <a:spcBef>
          <a:spcPct val="20000"/>
        </a:spcBef>
        <a:spcAft>
          <a:spcPct val="0"/>
        </a:spcAft>
        <a:buBlip>
          <a:blip r:embed="rId15"/>
        </a:buBlip>
        <a:defRPr sz="2000">
          <a:solidFill>
            <a:schemeClr val="tx1"/>
          </a:solidFill>
          <a:latin typeface="+mn-lt"/>
          <a:ea typeface="+mn-ea"/>
        </a:defRPr>
      </a:lvl8pPr>
      <a:lvl9pPr marL="3886200" indent="-228600" algn="l" rtl="0" fontAlgn="base">
        <a:spcBef>
          <a:spcPct val="20000"/>
        </a:spcBef>
        <a:spcAft>
          <a:spcPct val="0"/>
        </a:spcAft>
        <a:buBlip>
          <a:blip r:embed="rId15"/>
        </a:buBlip>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2156"/>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0"/>
            <a:ext cx="82296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3075"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ea typeface="宋体" panose="02010600030101010101" pitchFamily="2" charset="-122"/>
              </a:defRPr>
            </a:lvl1pPr>
          </a:lstStyle>
          <a:p>
            <a:pPr fontAlgn="base">
              <a:spcBef>
                <a:spcPct val="0"/>
              </a:spcBef>
              <a:spcAft>
                <a:spcPct val="0"/>
              </a:spcAft>
              <a:defRPr/>
            </a:pPr>
            <a:endParaRPr lang="en-US" altLang="zh-CN">
              <a:solidFill>
                <a:srgbClr val="000000"/>
              </a:solidFill>
            </a:endParaRPr>
          </a:p>
        </p:txBody>
      </p:sp>
      <p:sp>
        <p:nvSpPr>
          <p:cNvPr id="5125" name="Rectangle 5"/>
          <p:cNvSpPr>
            <a:spLocks noGrp="1" noChangeArrowheads="1"/>
          </p:cNvSpPr>
          <p:nvPr>
            <p:ph type="ftr" sz="quarter" idx="3"/>
          </p:nvPr>
        </p:nvSpPr>
        <p:spPr bwMode="auto">
          <a:xfrm>
            <a:off x="5715000" y="6337300"/>
            <a:ext cx="2895600"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宋体" panose="02010600030101010101" pitchFamily="2" charset="-122"/>
              </a:defRPr>
            </a:lvl1pPr>
          </a:lstStyle>
          <a:p>
            <a:pPr fontAlgn="base">
              <a:spcBef>
                <a:spcPct val="0"/>
              </a:spcBef>
              <a:spcAft>
                <a:spcPct val="0"/>
              </a:spcAft>
              <a:defRPr/>
            </a:pPr>
            <a:br>
              <a:rPr lang="en-US" altLang="zh-CN">
                <a:solidFill>
                  <a:srgbClr val="000000"/>
                </a:solidFill>
              </a:rPr>
            </a:br>
            <a:r>
              <a:rPr lang="zh-CN" altLang="en-US">
                <a:solidFill>
                  <a:srgbClr val="FF9933"/>
                </a:solidFill>
              </a:rPr>
              <a:t>第</a:t>
            </a:r>
            <a:fld id="{B8101A74-B730-45EE-95D8-5B2A6A6FF7B1}" type="slidenum">
              <a:rPr lang="zh-CN" altLang="en-US">
                <a:solidFill>
                  <a:srgbClr val="FF9933"/>
                </a:solidFill>
              </a:rPr>
            </a:fld>
            <a:r>
              <a:rPr lang="zh-CN" altLang="en-US">
                <a:solidFill>
                  <a:srgbClr val="FF9933"/>
                </a:solidFill>
              </a:rPr>
              <a:t>页</a:t>
            </a:r>
            <a:endParaRPr lang="zh-CN" altLang="en-US">
              <a:solidFill>
                <a:srgbClr val="FF9933"/>
              </a:solidFill>
            </a:endParaRPr>
          </a:p>
        </p:txBody>
      </p:sp>
      <p:sp>
        <p:nvSpPr>
          <p:cNvPr id="5126" name="Rectangle 6"/>
          <p:cNvSpPr>
            <a:spLocks noGrp="1" noChangeArrowheads="1"/>
          </p:cNvSpPr>
          <p:nvPr>
            <p:ph type="sldNum" sz="quarter" idx="4"/>
          </p:nvPr>
        </p:nvSpPr>
        <p:spPr bwMode="auto">
          <a:xfrm>
            <a:off x="4191000" y="6384931"/>
            <a:ext cx="2133600" cy="473075"/>
          </a:xfrm>
          <a:prstGeom prst="rect">
            <a:avLst/>
          </a:prstGeom>
          <a:noFill/>
          <a:ln w="9525">
            <a:noFill/>
            <a:miter lim="800000"/>
          </a:ln>
          <a:effectLst/>
        </p:spPr>
        <p:txBody>
          <a:bodyPr vert="horz" wrap="square" lIns="91440" tIns="45720" rIns="91440" bIns="45720" numCol="1" anchor="t" anchorCtr="0" compatLnSpc="1"/>
          <a:lstStyle>
            <a:lvl1pPr algn="r">
              <a:defRPr sz="1400">
                <a:ea typeface="宋体" panose="02010600030101010101" pitchFamily="2" charset="-122"/>
              </a:defRPr>
            </a:lvl1pPr>
          </a:lstStyle>
          <a:p>
            <a:pPr fontAlgn="base">
              <a:spcBef>
                <a:spcPct val="0"/>
              </a:spcBef>
              <a:spcAft>
                <a:spcPct val="0"/>
              </a:spcAft>
              <a:defRPr/>
            </a:pPr>
            <a:fld id="{EF9DF0A9-A3BA-48CC-AA59-F9A05B51C58A}" type="slidenum">
              <a:rPr lang="en-US" altLang="zh-CN">
                <a:solidFill>
                  <a:srgbClr val="000000"/>
                </a:solidFill>
              </a:rPr>
            </a:fld>
            <a:endParaRPr lang="en-US" altLang="zh-CN">
              <a:solidFill>
                <a:srgbClr val="000000"/>
              </a:solidFill>
            </a:endParaRPr>
          </a:p>
        </p:txBody>
      </p:sp>
      <p:sp>
        <p:nvSpPr>
          <p:cNvPr id="5127" name="Rectangle 7"/>
          <p:cNvSpPr>
            <a:spLocks noChangeArrowheads="1"/>
          </p:cNvSpPr>
          <p:nvPr userDrawn="1"/>
        </p:nvSpPr>
        <p:spPr bwMode="auto">
          <a:xfrm>
            <a:off x="1331913" y="834509"/>
            <a:ext cx="7391400" cy="369332"/>
          </a:xfrm>
          <a:prstGeom prst="rect">
            <a:avLst/>
          </a:prstGeom>
          <a:gradFill rotWithShape="0">
            <a:gsLst>
              <a:gs pos="0">
                <a:srgbClr val="666699"/>
              </a:gs>
              <a:gs pos="100000">
                <a:schemeClr val="bg1"/>
              </a:gs>
            </a:gsLst>
            <a:lin ang="0" scaled="1"/>
          </a:gradFill>
          <a:ln w="9525">
            <a:noFill/>
            <a:miter lim="800000"/>
          </a:ln>
          <a:effectLst/>
        </p:spPr>
        <p:txBody>
          <a:bodyPr anchor="ctr">
            <a:spAutoFit/>
          </a:bodyPr>
          <a:lstStyle/>
          <a:p>
            <a:pPr fontAlgn="base">
              <a:spcBef>
                <a:spcPct val="0"/>
              </a:spcBef>
              <a:spcAft>
                <a:spcPct val="0"/>
              </a:spcAft>
              <a:defRPr/>
            </a:pPr>
            <a:endParaRPr lang="zh-CN" altLang="en-US">
              <a:solidFill>
                <a:srgbClr val="000000"/>
              </a:solidFill>
            </a:endParaRPr>
          </a:p>
        </p:txBody>
      </p:sp>
      <p:sp>
        <p:nvSpPr>
          <p:cNvPr id="5133" name="Text Box 13"/>
          <p:cNvSpPr txBox="1">
            <a:spLocks noChangeArrowheads="1"/>
          </p:cNvSpPr>
          <p:nvPr userDrawn="1"/>
        </p:nvSpPr>
        <p:spPr bwMode="auto">
          <a:xfrm>
            <a:off x="2" y="6521450"/>
            <a:ext cx="5724525" cy="336550"/>
          </a:xfrm>
          <a:prstGeom prst="rect">
            <a:avLst/>
          </a:prstGeom>
          <a:noFill/>
          <a:ln w="9525">
            <a:noFill/>
            <a:miter lim="800000"/>
          </a:ln>
          <a:effectLst/>
        </p:spPr>
        <p:txBody>
          <a:bodyPr>
            <a:spAutoFit/>
          </a:bodyPr>
          <a:lstStyle/>
          <a:p>
            <a:pPr fontAlgn="base">
              <a:spcBef>
                <a:spcPct val="50000"/>
              </a:spcBef>
              <a:spcAft>
                <a:spcPct val="0"/>
              </a:spcAft>
              <a:defRPr/>
            </a:pPr>
            <a:r>
              <a:rPr kumimoji="1" lang="en-US" altLang="zh-CN" sz="1400" b="1">
                <a:solidFill>
                  <a:srgbClr val="FF9933"/>
                </a:solidFill>
                <a:effectLst>
                  <a:outerShdw blurRad="38100" dist="38100" dir="2700000" algn="tl">
                    <a:srgbClr val="C0C0C0"/>
                  </a:outerShdw>
                </a:effectLst>
                <a:latin typeface="宋体" panose="02010600030101010101" pitchFamily="2" charset="-122"/>
              </a:rPr>
              <a:t> </a:t>
            </a:r>
            <a:r>
              <a:rPr kumimoji="1" lang="en-US" altLang="zh-CN" sz="1600" b="1">
                <a:solidFill>
                  <a:srgbClr val="333399"/>
                </a:solidFill>
                <a:effectLst>
                  <a:outerShdw blurRad="38100" dist="38100" dir="2700000" algn="tl">
                    <a:srgbClr val="C0C0C0"/>
                  </a:outerShdw>
                </a:effectLst>
                <a:latin typeface="宋体" panose="02010600030101010101" pitchFamily="2" charset="-122"/>
              </a:rPr>
              <a:t> </a:t>
            </a:r>
            <a:endParaRPr kumimoji="1" lang="en-US" altLang="zh-CN" sz="1600" b="1">
              <a:solidFill>
                <a:srgbClr val="333399"/>
              </a:solidFill>
              <a:effectLst>
                <a:outerShdw blurRad="38100" dist="38100" dir="2700000" algn="tl">
                  <a:srgbClr val="C0C0C0"/>
                </a:outerShdw>
              </a:effectLst>
              <a:latin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iterate type="lt">
                                    <p:tmPct val="5000"/>
                                  </p:iterate>
                                  <p:childTnLst>
                                    <p:animEffect transition="out" filter="fade">
                                      <p:cBhvr>
                                        <p:cTn id="6" dur="500" tmFilter="0, 0; .2, .5; .8, .5; 1, 0"/>
                                        <p:tgtEl>
                                          <p:spTgt spid="5133"/>
                                        </p:tgtEl>
                                      </p:cBhvr>
                                    </p:animEffect>
                                    <p:animScale>
                                      <p:cBhvr>
                                        <p:cTn id="7" dur="250" autoRev="1" fill="hold"/>
                                        <p:tgtEl>
                                          <p:spTgt spid="5133"/>
                                        </p:tgtEl>
                                      </p:cBhvr>
                                      <p:by x="105000" y="105000"/>
                                    </p:animScale>
                                  </p:childTnLst>
                                </p:cTn>
                              </p:par>
                              <p:par>
                                <p:cTn id="8" presetID="20" presetClass="emph" presetSubtype="0" fill="hold" grpId="1" nodeType="withEffect">
                                  <p:stCondLst>
                                    <p:cond delay="0"/>
                                  </p:stCondLst>
                                  <p:iterate type="lt">
                                    <p:tmPct val="10000"/>
                                  </p:iterate>
                                  <p:childTnLst>
                                    <p:set>
                                      <p:cBhvr override="childStyle">
                                        <p:cTn id="9" dur="500" autoRev="1" fill="hold"/>
                                        <p:tgtEl>
                                          <p:spTgt spid="5133"/>
                                        </p:tgtEl>
                                        <p:attrNameLst>
                                          <p:attrName>style.color</p:attrName>
                                        </p:attrNameLst>
                                      </p:cBhvr>
                                      <p:to>
                                        <p:clrVal>
                                          <a:schemeClr val="accent2"/>
                                        </p:clrVal>
                                      </p:to>
                                    </p:set>
                                    <p:set>
                                      <p:cBhvr>
                                        <p:cTn id="10" dur="500" autoRev="1" fill="hold"/>
                                        <p:tgtEl>
                                          <p:spTgt spid="5133"/>
                                        </p:tgtEl>
                                        <p:attrNameLst>
                                          <p:attrName>fillcolor</p:attrName>
                                        </p:attrNameLst>
                                      </p:cBhvr>
                                      <p:to>
                                        <p:clrVal>
                                          <a:schemeClr val="accent2"/>
                                        </p:clrVal>
                                      </p:to>
                                    </p:set>
                                    <p:set>
                                      <p:cBhvr>
                                        <p:cTn id="11" dur="500" autoRev="1" fill="hold"/>
                                        <p:tgtEl>
                                          <p:spTgt spid="5133"/>
                                        </p:tgtEl>
                                        <p:attrNameLst>
                                          <p:attrName>fill.type</p:attrName>
                                        </p:attrNameLst>
                                      </p:cBhvr>
                                      <p:to>
                                        <p:strVal val="solid"/>
                                      </p:to>
                                    </p:set>
                                  </p:childTnLst>
                                </p:cTn>
                              </p:par>
                              <p:par>
                                <p:cTn id="12" presetID="26" presetClass="emph" presetSubtype="0" fill="hold" grpId="0" nodeType="withEffect">
                                  <p:stCondLst>
                                    <p:cond delay="0"/>
                                  </p:stCondLst>
                                  <p:childTnLst>
                                    <p:animEffect transition="out" filter="fade">
                                      <p:cBhvr>
                                        <p:cTn id="13" dur="500" tmFilter="0, 0; .2, .5; .8, .5; 1, 0"/>
                                        <p:tgtEl>
                                          <p:spTgt spid="5125"/>
                                        </p:tgtEl>
                                      </p:cBhvr>
                                    </p:animEffect>
                                    <p:animScale>
                                      <p:cBhvr>
                                        <p:cTn id="14" dur="250" autoRev="1" fill="hold"/>
                                        <p:tgtEl>
                                          <p:spTgt spid="5125"/>
                                        </p:tgtEl>
                                      </p:cBhvr>
                                      <p:by x="105000" y="105000"/>
                                    </p:animScale>
                                  </p:childTnLst>
                                  <p:subTnLst>
                                    <p:animClr clrSpc="rgb" dir="cw">
                                      <p:cBhvr override="childStyle">
                                        <p:cTn dur="1" fill="hold" display="0" masterRel="nextClick" afterEffect="1"/>
                                        <p:tgtEl>
                                          <p:spTgt spid="5125"/>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33" grpId="0"/>
      <p:bldP spid="5133" grpId="1"/>
    </p:bldLst>
  </p:timing>
  <p:hf sldNum="0" hdr="0" dt="0"/>
  <p:txStyles>
    <p:titleStyle>
      <a:lvl1pPr algn="ctr" rtl="0" eaLnBrk="0" fontAlgn="base" hangingPunct="0">
        <a:spcBef>
          <a:spcPct val="0"/>
        </a:spcBef>
        <a:spcAft>
          <a:spcPct val="0"/>
        </a:spcAft>
        <a:defRPr sz="4000" b="1">
          <a:solidFill>
            <a:srgbClr val="FF9933"/>
          </a:solidFill>
          <a:latin typeface="+mj-lt"/>
          <a:ea typeface="+mj-ea"/>
          <a:cs typeface="+mj-cs"/>
        </a:defRPr>
      </a:lvl1pPr>
      <a:lvl2pPr algn="ctr" rtl="0" eaLnBrk="0" fontAlgn="base" hangingPunct="0">
        <a:spcBef>
          <a:spcPct val="0"/>
        </a:spcBef>
        <a:spcAft>
          <a:spcPct val="0"/>
        </a:spcAft>
        <a:defRPr sz="4000" b="1">
          <a:solidFill>
            <a:srgbClr val="FF9933"/>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000" b="1">
          <a:solidFill>
            <a:srgbClr val="FF9933"/>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000" b="1">
          <a:solidFill>
            <a:srgbClr val="FF9933"/>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000" b="1">
          <a:solidFill>
            <a:srgbClr val="FF9933"/>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000" b="1">
          <a:solidFill>
            <a:srgbClr val="FF9933"/>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000" b="1">
          <a:solidFill>
            <a:srgbClr val="FF9933"/>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000" b="1">
          <a:solidFill>
            <a:srgbClr val="FF9933"/>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000" b="1">
          <a:solidFill>
            <a:srgbClr val="FF9933"/>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3"/>
        </a:buBlip>
        <a:defRPr sz="2800">
          <a:solidFill>
            <a:schemeClr val="tx1"/>
          </a:solidFill>
          <a:latin typeface="+mn-lt"/>
          <a:ea typeface="+mn-ea"/>
        </a:defRPr>
      </a:lvl2pPr>
      <a:lvl3pPr marL="1143000" indent="-228600" algn="l" rtl="0" eaLnBrk="0" fontAlgn="base" hangingPunct="0">
        <a:spcBef>
          <a:spcPct val="20000"/>
        </a:spcBef>
        <a:spcAft>
          <a:spcPct val="0"/>
        </a:spcAft>
        <a:buBlip>
          <a:blip r:embed="rId13"/>
        </a:buBlip>
        <a:defRPr sz="2400">
          <a:solidFill>
            <a:schemeClr val="tx1"/>
          </a:solidFill>
          <a:latin typeface="+mn-lt"/>
          <a:ea typeface="+mn-ea"/>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mn-ea"/>
        </a:defRPr>
      </a:lvl4pPr>
      <a:lvl5pPr marL="2057400" indent="-228600" algn="l" rtl="0" eaLnBrk="0" fontAlgn="base" hangingPunct="0">
        <a:spcBef>
          <a:spcPct val="20000"/>
        </a:spcBef>
        <a:spcAft>
          <a:spcPct val="0"/>
        </a:spcAft>
        <a:buBlip>
          <a:blip r:embed="rId15"/>
        </a:buBlip>
        <a:defRPr sz="2000">
          <a:solidFill>
            <a:schemeClr val="tx1"/>
          </a:solidFill>
          <a:latin typeface="+mn-lt"/>
          <a:ea typeface="+mn-ea"/>
        </a:defRPr>
      </a:lvl5pPr>
      <a:lvl6pPr marL="2514600" indent="-228600" algn="l" rtl="0" fontAlgn="base">
        <a:spcBef>
          <a:spcPct val="20000"/>
        </a:spcBef>
        <a:spcAft>
          <a:spcPct val="0"/>
        </a:spcAft>
        <a:buBlip>
          <a:blip r:embed="rId15"/>
        </a:buBlip>
        <a:defRPr sz="2000">
          <a:solidFill>
            <a:schemeClr val="tx1"/>
          </a:solidFill>
          <a:latin typeface="+mn-lt"/>
          <a:ea typeface="+mn-ea"/>
        </a:defRPr>
      </a:lvl6pPr>
      <a:lvl7pPr marL="2971800" indent="-228600" algn="l" rtl="0" fontAlgn="base">
        <a:spcBef>
          <a:spcPct val="20000"/>
        </a:spcBef>
        <a:spcAft>
          <a:spcPct val="0"/>
        </a:spcAft>
        <a:buBlip>
          <a:blip r:embed="rId15"/>
        </a:buBlip>
        <a:defRPr sz="2000">
          <a:solidFill>
            <a:schemeClr val="tx1"/>
          </a:solidFill>
          <a:latin typeface="+mn-lt"/>
          <a:ea typeface="+mn-ea"/>
        </a:defRPr>
      </a:lvl7pPr>
      <a:lvl8pPr marL="3429000" indent="-228600" algn="l" rtl="0" fontAlgn="base">
        <a:spcBef>
          <a:spcPct val="20000"/>
        </a:spcBef>
        <a:spcAft>
          <a:spcPct val="0"/>
        </a:spcAft>
        <a:buBlip>
          <a:blip r:embed="rId15"/>
        </a:buBlip>
        <a:defRPr sz="2000">
          <a:solidFill>
            <a:schemeClr val="tx1"/>
          </a:solidFill>
          <a:latin typeface="+mn-lt"/>
          <a:ea typeface="+mn-ea"/>
        </a:defRPr>
      </a:lvl8pPr>
      <a:lvl9pPr marL="3886200" indent="-228600" algn="l" rtl="0" fontAlgn="base">
        <a:spcBef>
          <a:spcPct val="20000"/>
        </a:spcBef>
        <a:spcAft>
          <a:spcPct val="0"/>
        </a:spcAft>
        <a:buBlip>
          <a:blip r:embed="rId15"/>
        </a:buBlip>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9"/>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单击此处编辑母版标题样式</a:t>
            </a:r>
            <a:endParaRPr lang="zh-CN" altLang="en-US" smtClean="0"/>
          </a:p>
        </p:txBody>
      </p:sp>
      <p:sp>
        <p:nvSpPr>
          <p:cNvPr id="2051" name="Rectangle 3"/>
          <p:cNvSpPr>
            <a:spLocks noGrp="1" noChangeArrowheads="1"/>
          </p:cNvSpPr>
          <p:nvPr>
            <p:ph type="body" idx="1"/>
          </p:nvPr>
        </p:nvSpPr>
        <p:spPr bwMode="auto">
          <a:xfrm>
            <a:off x="457200" y="1600206"/>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38916" name="Rectangle 4"/>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lstStyle>
            <a:lvl1pPr>
              <a:defRPr sz="1200">
                <a:latin typeface="+mj-lt"/>
                <a:ea typeface="宋体" panose="02010600030101010101" pitchFamily="2" charset="-122"/>
              </a:defRPr>
            </a:lvl1pPr>
          </a:lstStyle>
          <a:p>
            <a:pPr fontAlgn="base">
              <a:spcBef>
                <a:spcPct val="0"/>
              </a:spcBef>
              <a:spcAft>
                <a:spcPct val="0"/>
              </a:spcAft>
              <a:defRPr/>
            </a:pPr>
            <a:endParaRPr lang="en-US" altLang="zh-CN">
              <a:solidFill>
                <a:srgbClr val="000000"/>
              </a:solidFill>
            </a:endParaRPr>
          </a:p>
        </p:txBody>
      </p:sp>
      <p:sp>
        <p:nvSpPr>
          <p:cNvPr id="38917"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lstStyle>
            <a:lvl1pPr algn="ctr">
              <a:defRPr sz="1200">
                <a:latin typeface="+mj-lt"/>
                <a:ea typeface="宋体" panose="02010600030101010101" pitchFamily="2" charset="-122"/>
              </a:defRPr>
            </a:lvl1pPr>
          </a:lstStyle>
          <a:p>
            <a:pPr fontAlgn="base">
              <a:spcBef>
                <a:spcPct val="0"/>
              </a:spcBef>
              <a:spcAft>
                <a:spcPct val="0"/>
              </a:spcAft>
              <a:defRPr/>
            </a:pPr>
            <a:endParaRPr lang="en-US" altLang="zh-CN">
              <a:solidFill>
                <a:srgbClr val="000000"/>
              </a:solidFill>
            </a:endParaRPr>
          </a:p>
        </p:txBody>
      </p:sp>
      <p:sp>
        <p:nvSpPr>
          <p:cNvPr id="38918" name="Rectangle 6"/>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lstStyle>
            <a:lvl1pPr algn="r">
              <a:defRPr sz="1200">
                <a:latin typeface="+mj-lt"/>
                <a:ea typeface="宋体" panose="02010600030101010101" pitchFamily="2" charset="-122"/>
              </a:defRPr>
            </a:lvl1pPr>
          </a:lstStyle>
          <a:p>
            <a:pPr fontAlgn="base">
              <a:spcBef>
                <a:spcPct val="0"/>
              </a:spcBef>
              <a:spcAft>
                <a:spcPct val="0"/>
              </a:spcAft>
              <a:defRPr/>
            </a:pPr>
            <a:fld id="{032A2E4F-E78C-400B-A507-FFA39105CFE7}" type="slidenum">
              <a:rPr lang="en-US" altLang="zh-CN">
                <a:solidFill>
                  <a:srgbClr val="000000"/>
                </a:solidFill>
              </a:rPr>
            </a:fld>
            <a:endParaRPr lang="en-US" altLang="zh-CN">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smtClean="0">
              <a:solidFill>
                <a:srgbClr val="000000"/>
              </a:solidFill>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wipe(left)">
                                      <p:cBhvr>
                                        <p:cTn id="12" dur="500"/>
                                        <p:tgtEl>
                                          <p:spTgt spid="2051">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051">
                                            <p:txEl>
                                              <p:pRg st="1" end="1"/>
                                            </p:txEl>
                                          </p:spTgt>
                                        </p:tgtEl>
                                        <p:attrNameLst>
                                          <p:attrName>style.visibility</p:attrName>
                                        </p:attrNameLst>
                                      </p:cBhvr>
                                      <p:to>
                                        <p:strVal val="visible"/>
                                      </p:to>
                                    </p:set>
                                    <p:animEffect transition="in" filter="wipe(left)">
                                      <p:cBhvr>
                                        <p:cTn id="15" dur="500"/>
                                        <p:tgtEl>
                                          <p:spTgt spid="2051">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51">
                                            <p:txEl>
                                              <p:pRg st="2" end="2"/>
                                            </p:txEl>
                                          </p:spTgt>
                                        </p:tgtEl>
                                        <p:attrNameLst>
                                          <p:attrName>style.visibility</p:attrName>
                                        </p:attrNameLst>
                                      </p:cBhvr>
                                      <p:to>
                                        <p:strVal val="visible"/>
                                      </p:to>
                                    </p:set>
                                    <p:animEffect transition="in" filter="wipe(left)">
                                      <p:cBhvr>
                                        <p:cTn id="18" dur="500"/>
                                        <p:tgtEl>
                                          <p:spTgt spid="2051">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051">
                                            <p:txEl>
                                              <p:pRg st="3" end="3"/>
                                            </p:txEl>
                                          </p:spTgt>
                                        </p:tgtEl>
                                        <p:attrNameLst>
                                          <p:attrName>style.visibility</p:attrName>
                                        </p:attrNameLst>
                                      </p:cBhvr>
                                      <p:to>
                                        <p:strVal val="visible"/>
                                      </p:to>
                                    </p:set>
                                    <p:animEffect transition="in" filter="wipe(left)">
                                      <p:cBhvr>
                                        <p:cTn id="21" dur="500"/>
                                        <p:tgtEl>
                                          <p:spTgt spid="2051">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51">
                                            <p:txEl>
                                              <p:pRg st="4" end="4"/>
                                            </p:txEl>
                                          </p:spTgt>
                                        </p:tgtEl>
                                        <p:attrNameLst>
                                          <p:attrName>style.visibility</p:attrName>
                                        </p:attrNameLst>
                                      </p:cBhvr>
                                      <p:to>
                                        <p:strVal val="visible"/>
                                      </p:to>
                                    </p:set>
                                    <p:animEffect transition="in" filter="wipe(left)">
                                      <p:cBhvr>
                                        <p:cTn id="24" dur="500"/>
                                        <p:tgtEl>
                                          <p:spTgt spid="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tmplLst>
          <p:tmpl lvl="1">
            <p:tnLst>
              <p:par>
                <p:cTn presetID="22" presetClass="entr" presetSubtype="8" fill="hold" nodeType="clickEffect">
                  <p:stCondLst>
                    <p:cond delay="0"/>
                  </p:stCondLst>
                  <p:childTnLst>
                    <p:set>
                      <p:cBhvr>
                        <p:cTn dur="1" fill="hold">
                          <p:stCondLst>
                            <p:cond delay="0"/>
                          </p:stCondLst>
                        </p:cTn>
                        <p:tgtEl>
                          <p:spTgt spid="2051"/>
                        </p:tgtEl>
                        <p:attrNameLst>
                          <p:attrName>style.visibility</p:attrName>
                        </p:attrNameLst>
                      </p:cBhvr>
                      <p:to>
                        <p:strVal val="visible"/>
                      </p:to>
                    </p:set>
                    <p:animEffect transition="in" filter="wipe(left)">
                      <p:cBhvr>
                        <p:cTn dur="500"/>
                        <p:tgtEl>
                          <p:spTgt spid="2051"/>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2051"/>
                        </p:tgtEl>
                        <p:attrNameLst>
                          <p:attrName>style.visibility</p:attrName>
                        </p:attrNameLst>
                      </p:cBhvr>
                      <p:to>
                        <p:strVal val="visible"/>
                      </p:to>
                    </p:set>
                    <p:animEffect transition="in" filter="wipe(left)">
                      <p:cBhvr>
                        <p:cTn dur="500"/>
                        <p:tgtEl>
                          <p:spTgt spid="2051"/>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2051"/>
                        </p:tgtEl>
                        <p:attrNameLst>
                          <p:attrName>style.visibility</p:attrName>
                        </p:attrNameLst>
                      </p:cBhvr>
                      <p:to>
                        <p:strVal val="visible"/>
                      </p:to>
                    </p:set>
                    <p:animEffect transition="in" filter="wipe(left)">
                      <p:cBhvr>
                        <p:cTn dur="500"/>
                        <p:tgtEl>
                          <p:spTgt spid="2051"/>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2051"/>
                        </p:tgtEl>
                        <p:attrNameLst>
                          <p:attrName>style.visibility</p:attrName>
                        </p:attrNameLst>
                      </p:cBhvr>
                      <p:to>
                        <p:strVal val="visible"/>
                      </p:to>
                    </p:set>
                    <p:animEffect transition="in" filter="wipe(left)">
                      <p:cBhvr>
                        <p:cTn dur="500"/>
                        <p:tgtEl>
                          <p:spTgt spid="2051"/>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2051"/>
                        </p:tgtEl>
                        <p:attrNameLst>
                          <p:attrName>style.visibility</p:attrName>
                        </p:attrNameLst>
                      </p:cBhvr>
                      <p:to>
                        <p:strVal val="visible"/>
                      </p:to>
                    </p:set>
                    <p:animEffect transition="in" filter="wipe(left)">
                      <p:cBhvr>
                        <p:cTn dur="500"/>
                        <p:tgtEl>
                          <p:spTgt spid="2051"/>
                        </p:tgtEl>
                      </p:cBhvr>
                    </p:animEffect>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680" indent="-339725" algn="l" rtl="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6pPr>
      <a:lvl7pPr marL="2595880" indent="-339725" algn="l" rtl="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7pPr>
      <a:lvl8pPr marL="3053080" indent="-339725" algn="l" rtl="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8pPr>
      <a:lvl9pPr marL="3510280" indent="-339725" algn="l" rtl="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17CFA-428A-497D-AEB5-F7CC28448B0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2B8CC-A556-494E-AE33-90C38F6AFBFA}"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17CFA-428A-497D-AEB5-F7CC28448B0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2B8CC-A556-494E-AE33-90C38F6AFBFA}"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任意多边形 6"/>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a typeface="宋体" panose="02010600030101010101" pitchFamily="2" charset="-122"/>
            </a:endParaRPr>
          </a:p>
        </p:txBody>
      </p:sp>
      <p:sp>
        <p:nvSpPr>
          <p:cNvPr id="8" name="任意多边形 7"/>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a typeface="宋体" panose="02010600030101010101" pitchFamily="2" charset="-122"/>
            </a:endParaRPr>
          </a:p>
        </p:txBody>
      </p:sp>
      <p:sp>
        <p:nvSpPr>
          <p:cNvPr id="11268" name="标题占位符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lstStyle/>
          <a:p>
            <a:pPr lvl="0"/>
            <a:r>
              <a:rPr lang="zh-CN" altLang="en-US" smtClean="0"/>
              <a:t>单击此处编辑母版标题样式</a:t>
            </a:r>
            <a:endParaRPr lang="en-US" altLang="zh-CN" smtClean="0"/>
          </a:p>
        </p:txBody>
      </p:sp>
      <p:sp>
        <p:nvSpPr>
          <p:cNvPr id="11269" name="文本占位符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ltLang="zh-CN" smtClean="0"/>
          </a:p>
        </p:txBody>
      </p:sp>
      <p:sp>
        <p:nvSpPr>
          <p:cNvPr id="10" name="日期占位符 9"/>
          <p:cNvSpPr>
            <a:spLocks noGrp="1"/>
          </p:cNvSpPr>
          <p:nvPr>
            <p:ph type="dt" sz="half" idx="2"/>
          </p:nvPr>
        </p:nvSpPr>
        <p:spPr>
          <a:xfrm>
            <a:off x="457200" y="6356352"/>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Constantia" panose="02030602050306030303"/>
                <a:ea typeface="宋体" panose="02010600030101010101" pitchFamily="2" charset="-122"/>
              </a:defRPr>
            </a:lvl1pPr>
          </a:lstStyle>
          <a:p>
            <a:pPr>
              <a:defRPr/>
            </a:pPr>
            <a:fld id="{D6B3BCCD-C41C-4961-8B30-4CE06FDD6029}" type="datetimeFigureOut">
              <a:rPr lang="zh-CN" altLang="en-US"/>
            </a:fld>
            <a:endParaRPr lang="zh-CN" altLang="en-US"/>
          </a:p>
        </p:txBody>
      </p:sp>
      <p:sp>
        <p:nvSpPr>
          <p:cNvPr id="22" name="页脚占位符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Constantia" panose="02030602050306030303"/>
                <a:ea typeface="宋体" panose="02010600030101010101" pitchFamily="2" charset="-122"/>
              </a:defRPr>
            </a:lvl1pPr>
          </a:lstStyle>
          <a:p>
            <a:pPr>
              <a:defRPr/>
            </a:pPr>
            <a:endParaRPr lang="zh-CN" altLang="en-US"/>
          </a:p>
        </p:txBody>
      </p:sp>
      <p:sp>
        <p:nvSpPr>
          <p:cNvPr id="18" name="灯片编号占位符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rgbClr val="04617B">
                    <a:shade val="90000"/>
                  </a:srgbClr>
                </a:solidFill>
                <a:latin typeface="Constantia" panose="02030602050306030303"/>
                <a:ea typeface="宋体" panose="02010600030101010101" pitchFamily="2" charset="-122"/>
              </a:defRPr>
            </a:lvl1pPr>
          </a:lstStyle>
          <a:p>
            <a:pPr>
              <a:defRPr/>
            </a:pPr>
            <a:fld id="{43DA8733-21B3-4815-8662-4ACBD72143FE}" type="slidenum">
              <a:rPr lang="zh-CN" altLang="en-US"/>
            </a:fld>
            <a:endParaRPr lang="zh-CN" altLang="en-US"/>
          </a:p>
        </p:txBody>
      </p:sp>
      <p:grpSp>
        <p:nvGrpSpPr>
          <p:cNvPr id="11273" name="组合 1"/>
          <p:cNvGrpSpPr/>
          <p:nvPr/>
        </p:nvGrpSpPr>
        <p:grpSpPr bwMode="auto">
          <a:xfrm>
            <a:off x="-19049" y="203200"/>
            <a:ext cx="9180513" cy="647700"/>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a typeface="宋体" panose="02010600030101010101" pitchFamily="2" charset="-122"/>
              </a:endParaRPr>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a typeface="宋体" panose="02010600030101010101" pitchFamily="2" charset="-122"/>
              </a:endParaRPr>
            </a:p>
          </p:txBody>
        </p:sp>
      </p:gr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2pPr>
      <a:lvl3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3pPr>
      <a:lvl4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4pPr>
      <a:lvl5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5pPr>
      <a:lvl6pPr marL="4572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6pPr>
      <a:lvl7pPr marL="9144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7pPr>
      <a:lvl8pPr marL="13716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8pPr>
      <a:lvl9pPr marL="18288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shui5.cn/article/7a/147140.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2024.6&#22856;&#26364;&#35762;&#35838;&#36164;&#26009;/&#12298;&#20892;&#26449;&#38598;&#20307;&#32463;&#27982;&#32452;&#32455;&#36130;&#21153;&#21046;&#24230;&#12299;&#30340;&#36890;&#30693;%20%20&#36130;&#20892;%5b2021%5d121&#21495;.docx"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tags" Target="../tags/tag125.xml"/><Relationship Id="rId2" Type="http://schemas.openxmlformats.org/officeDocument/2006/relationships/image" Target="../media/image11.png"/><Relationship Id="rId1"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4" y="836712"/>
            <a:ext cx="8784976" cy="5487888"/>
          </a:xfrm>
        </p:spPr>
        <p:txBody>
          <a:bodyPr>
            <a:normAutofit fontScale="92500"/>
          </a:bodyPr>
          <a:lstStyle/>
          <a:p>
            <a:pPr algn="ctr">
              <a:buNone/>
            </a:pPr>
            <a:r>
              <a:rPr lang="en-US" altLang="zh-CN" dirty="0" smtClean="0"/>
              <a:t> </a:t>
            </a:r>
            <a:r>
              <a:rPr lang="zh-CN" altLang="en-US" sz="8500" b="1" dirty="0">
                <a:solidFill>
                  <a:srgbClr val="FF0000"/>
                </a:solidFill>
                <a:effectLst>
                  <a:outerShdw blurRad="38100" dist="38100" dir="2700000" algn="tl">
                    <a:srgbClr val="000000">
                      <a:alpha val="43137"/>
                    </a:srgbClr>
                  </a:outerShdw>
                </a:effectLst>
                <a:latin typeface="+mj-lt"/>
                <a:ea typeface="+mj-ea"/>
                <a:cs typeface="+mj-cs"/>
              </a:rPr>
              <a:t>农村集体经济</a:t>
            </a:r>
            <a:r>
              <a:rPr lang="zh-CN" altLang="en-US" sz="8500" b="1" dirty="0" smtClean="0">
                <a:solidFill>
                  <a:srgbClr val="FF0000"/>
                </a:solidFill>
                <a:effectLst>
                  <a:outerShdw blurRad="38100" dist="38100" dir="2700000" algn="tl">
                    <a:srgbClr val="000000">
                      <a:alpha val="43137"/>
                    </a:srgbClr>
                  </a:outerShdw>
                </a:effectLst>
                <a:latin typeface="+mj-lt"/>
                <a:ea typeface="+mj-ea"/>
                <a:cs typeface="+mj-cs"/>
              </a:rPr>
              <a:t>组织新旧会计制度衔接</a:t>
            </a:r>
            <a:endParaRPr lang="en-US" altLang="zh-CN" sz="8500" b="1" dirty="0" smtClean="0">
              <a:solidFill>
                <a:srgbClr val="FF0000"/>
              </a:solidFill>
              <a:effectLst>
                <a:outerShdw blurRad="38100" dist="38100" dir="2700000" algn="tl">
                  <a:srgbClr val="000000">
                    <a:alpha val="43137"/>
                  </a:srgbClr>
                </a:outerShdw>
              </a:effectLst>
              <a:latin typeface="+mj-lt"/>
              <a:ea typeface="+mj-ea"/>
              <a:cs typeface="+mj-cs"/>
            </a:endParaRPr>
          </a:p>
          <a:p>
            <a:pPr marL="0" indent="0">
              <a:buNone/>
            </a:pPr>
            <a:endParaRPr lang="en-US" altLang="zh-CN" sz="4000" b="1" dirty="0" smtClean="0">
              <a:effectLst>
                <a:outerShdw blurRad="38100" dist="38100" dir="2700000" algn="tl">
                  <a:srgbClr val="000000">
                    <a:alpha val="43137"/>
                  </a:srgbClr>
                </a:outerShdw>
              </a:effectLst>
              <a:latin typeface="+mj-lt"/>
              <a:ea typeface="+mj-ea"/>
              <a:cs typeface="+mj-cs"/>
            </a:endParaRPr>
          </a:p>
          <a:p>
            <a:pPr algn="ctr"/>
            <a:r>
              <a:rPr lang="zh-CN" altLang="en-US" sz="4000" b="1" dirty="0" smtClean="0">
                <a:solidFill>
                  <a:srgbClr val="FF0000"/>
                </a:solidFill>
                <a:latin typeface="+mj-lt"/>
                <a:ea typeface="+mj-ea"/>
                <a:cs typeface="+mj-cs"/>
              </a:rPr>
              <a:t>主讲：杨文忠</a:t>
            </a:r>
            <a:endParaRPr lang="en-US" altLang="zh-CN" sz="4000" b="1" dirty="0" smtClean="0">
              <a:solidFill>
                <a:srgbClr val="FF0000"/>
              </a:solidFill>
              <a:latin typeface="+mj-lt"/>
              <a:ea typeface="+mj-ea"/>
              <a:cs typeface="+mj-cs"/>
            </a:endParaRPr>
          </a:p>
          <a:p>
            <a:pPr algn="ctr"/>
            <a:r>
              <a:rPr lang="zh-CN" altLang="en-US" sz="4000" b="1" dirty="0" smtClean="0">
                <a:solidFill>
                  <a:srgbClr val="FF0000"/>
                </a:solidFill>
                <a:latin typeface="+mj-lt"/>
                <a:ea typeface="+mj-ea"/>
                <a:cs typeface="+mj-cs"/>
              </a:rPr>
              <a:t>电话：</a:t>
            </a:r>
            <a:r>
              <a:rPr lang="en-US" altLang="zh-CN" sz="4000" b="1" dirty="0" smtClean="0">
                <a:solidFill>
                  <a:srgbClr val="FF0000"/>
                </a:solidFill>
                <a:latin typeface="+mj-lt"/>
                <a:ea typeface="+mj-ea"/>
                <a:cs typeface="+mj-cs"/>
              </a:rPr>
              <a:t>13947566373</a:t>
            </a:r>
            <a:endParaRPr lang="zh-CN" altLang="en-US" sz="4000" b="1" dirty="0" smtClean="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a:solidFill>
                  <a:srgbClr val="FF0000"/>
                </a:solidFill>
              </a:rPr>
              <a:t>（二）</a:t>
            </a:r>
            <a:r>
              <a:rPr lang="zh-CN" altLang="zh-CN" sz="2800" dirty="0">
                <a:solidFill>
                  <a:srgbClr val="FF0000"/>
                </a:solidFill>
              </a:rPr>
              <a:t>《制度》的主要内容是什么？</a:t>
            </a:r>
            <a:endParaRPr lang="zh-CN" altLang="en-US" dirty="0"/>
          </a:p>
        </p:txBody>
      </p:sp>
      <p:sp>
        <p:nvSpPr>
          <p:cNvPr id="3" name="内容占位符 2"/>
          <p:cNvSpPr>
            <a:spLocks noGrp="1"/>
          </p:cNvSpPr>
          <p:nvPr>
            <p:ph idx="1"/>
          </p:nvPr>
        </p:nvSpPr>
        <p:spPr/>
        <p:txBody>
          <a:bodyPr>
            <a:normAutofit/>
          </a:bodyPr>
          <a:lstStyle/>
          <a:p>
            <a:r>
              <a:rPr lang="zh-CN" altLang="en-US" sz="2000" dirty="0">
                <a:solidFill>
                  <a:srgbClr val="FF0000"/>
                </a:solidFill>
                <a:latin typeface="+mj-ea"/>
                <a:ea typeface="+mj-ea"/>
              </a:rPr>
              <a:t>成本</a:t>
            </a:r>
            <a:r>
              <a:rPr lang="zh-CN" altLang="en-US" sz="2000" dirty="0" smtClean="0">
                <a:solidFill>
                  <a:srgbClr val="FF0000"/>
                </a:solidFill>
                <a:latin typeface="+mj-ea"/>
                <a:ea typeface="+mj-ea"/>
              </a:rPr>
              <a:t>：</a:t>
            </a:r>
            <a:r>
              <a:rPr lang="zh-CN" altLang="en-US" sz="1800" dirty="0">
                <a:latin typeface="+mn-ea"/>
              </a:rPr>
              <a:t>农村集体经济组织的生产（劳务）成本</a:t>
            </a:r>
            <a:r>
              <a:rPr lang="zh-CN" altLang="en-US" sz="1800" dirty="0" smtClean="0">
                <a:latin typeface="+mn-ea"/>
              </a:rPr>
              <a:t>，是</a:t>
            </a:r>
            <a:r>
              <a:rPr lang="zh-CN" altLang="en-US" sz="1800" dirty="0">
                <a:latin typeface="+mn-ea"/>
              </a:rPr>
              <a:t>指农村集体经济组织直接组织生产或对外提供</a:t>
            </a:r>
            <a:r>
              <a:rPr lang="zh-CN" altLang="en-US" sz="1800" dirty="0" smtClean="0">
                <a:latin typeface="+mn-ea"/>
              </a:rPr>
              <a:t>劳务等活动</a:t>
            </a:r>
            <a:r>
              <a:rPr lang="zh-CN" altLang="en-US" sz="1800" dirty="0">
                <a:latin typeface="+mn-ea"/>
              </a:rPr>
              <a:t>所发生的各项生产费用和劳务支出</a:t>
            </a:r>
            <a:r>
              <a:rPr lang="zh-CN" altLang="en-US" sz="1800" dirty="0" smtClean="0">
                <a:latin typeface="+mn-ea"/>
              </a:rPr>
              <a:t>。</a:t>
            </a:r>
            <a:endParaRPr lang="en-US" altLang="zh-CN" sz="1800" dirty="0" smtClean="0">
              <a:latin typeface="+mn-ea"/>
            </a:endParaRPr>
          </a:p>
          <a:p>
            <a:r>
              <a:rPr lang="zh-CN" altLang="en-US" sz="2000" dirty="0">
                <a:solidFill>
                  <a:srgbClr val="FF0000"/>
                </a:solidFill>
                <a:latin typeface="+mj-ea"/>
                <a:ea typeface="+mj-ea"/>
              </a:rPr>
              <a:t>收入</a:t>
            </a:r>
            <a:r>
              <a:rPr lang="zh-CN" altLang="en-US" sz="2000" dirty="0" smtClean="0">
                <a:solidFill>
                  <a:srgbClr val="FF0000"/>
                </a:solidFill>
                <a:latin typeface="+mj-ea"/>
                <a:ea typeface="+mj-ea"/>
              </a:rPr>
              <a:t>：</a:t>
            </a:r>
            <a:r>
              <a:rPr lang="zh-CN" altLang="en-US" sz="1800" dirty="0">
                <a:latin typeface="+mn-ea"/>
              </a:rPr>
              <a:t>农村集体经济组织的收入，是指农村集体经济组织在日常活动中形成的、会导致所有者权益增加的、与成员投入资本无关的经济利益总流入，包括经营收入、投资收益、补助收入、其他收入等</a:t>
            </a:r>
            <a:r>
              <a:rPr lang="zh-CN" altLang="en-US" sz="1800" dirty="0" smtClean="0">
                <a:latin typeface="+mn-ea"/>
              </a:rPr>
              <a:t>。</a:t>
            </a:r>
            <a:endParaRPr lang="en-US" altLang="zh-CN" sz="1800" dirty="0" smtClean="0">
              <a:latin typeface="+mn-ea"/>
            </a:endParaRPr>
          </a:p>
          <a:p>
            <a:r>
              <a:rPr lang="zh-CN" altLang="en-US" sz="2000" dirty="0">
                <a:solidFill>
                  <a:srgbClr val="FF0000"/>
                </a:solidFill>
                <a:latin typeface="+mj-ea"/>
                <a:ea typeface="+mj-ea"/>
              </a:rPr>
              <a:t>费用</a:t>
            </a:r>
            <a:r>
              <a:rPr lang="zh-CN" altLang="en-US" sz="2000" dirty="0" smtClean="0">
                <a:solidFill>
                  <a:srgbClr val="FF0000"/>
                </a:solidFill>
                <a:latin typeface="+mj-ea"/>
                <a:ea typeface="+mj-ea"/>
              </a:rPr>
              <a:t>：</a:t>
            </a:r>
            <a:r>
              <a:rPr lang="zh-CN" altLang="en-US" sz="2000" dirty="0">
                <a:latin typeface="仿宋" panose="02010609060101010101" charset="-122"/>
                <a:ea typeface="仿宋" panose="02010609060101010101" charset="-122"/>
              </a:rPr>
              <a:t>农村集体经济组织的费用，是指农村</a:t>
            </a:r>
            <a:r>
              <a:rPr lang="zh-CN" altLang="en-US" sz="2000" dirty="0" smtClean="0">
                <a:latin typeface="仿宋" panose="02010609060101010101" charset="-122"/>
                <a:ea typeface="仿宋" panose="02010609060101010101" charset="-122"/>
              </a:rPr>
              <a:t>集体经济</a:t>
            </a:r>
            <a:r>
              <a:rPr lang="zh-CN" altLang="en-US" sz="2000" dirty="0">
                <a:latin typeface="仿宋" panose="02010609060101010101" charset="-122"/>
                <a:ea typeface="仿宋" panose="02010609060101010101" charset="-122"/>
              </a:rPr>
              <a:t>组织在日常活动中发生的、会导致所有者权益减少的</a:t>
            </a:r>
            <a:r>
              <a:rPr lang="zh-CN" altLang="en-US" sz="2000" dirty="0" smtClean="0">
                <a:latin typeface="仿宋" panose="02010609060101010101" charset="-122"/>
                <a:ea typeface="仿宋" panose="02010609060101010101" charset="-122"/>
              </a:rPr>
              <a:t>、与</a:t>
            </a:r>
            <a:r>
              <a:rPr lang="zh-CN" altLang="en-US" sz="2000" dirty="0">
                <a:latin typeface="仿宋" panose="02010609060101010101" charset="-122"/>
                <a:ea typeface="仿宋" panose="02010609060101010101" charset="-122"/>
              </a:rPr>
              <a:t>向成员分配无关的经济利益的总流出，包括经营支出、</a:t>
            </a:r>
            <a:r>
              <a:rPr lang="zh-CN" altLang="en-US" sz="2000" dirty="0" smtClean="0">
                <a:latin typeface="仿宋" panose="02010609060101010101" charset="-122"/>
                <a:ea typeface="仿宋" panose="02010609060101010101" charset="-122"/>
              </a:rPr>
              <a:t>税金</a:t>
            </a:r>
            <a:r>
              <a:rPr lang="zh-CN" altLang="en-US" sz="2000" dirty="0">
                <a:latin typeface="仿宋" panose="02010609060101010101" charset="-122"/>
                <a:ea typeface="仿宋" panose="02010609060101010101" charset="-122"/>
              </a:rPr>
              <a:t>及附加、管理费用（含运转支出）、公益支出、其他</a:t>
            </a:r>
            <a:r>
              <a:rPr lang="zh-CN" altLang="en-US" sz="2000" dirty="0" smtClean="0">
                <a:latin typeface="仿宋" panose="02010609060101010101" charset="-122"/>
                <a:ea typeface="仿宋" panose="02010609060101010101" charset="-122"/>
              </a:rPr>
              <a:t>支出等</a:t>
            </a:r>
            <a:r>
              <a:rPr lang="zh-CN" altLang="en-US" sz="2000" dirty="0">
                <a:latin typeface="仿宋" panose="02010609060101010101" charset="-122"/>
                <a:ea typeface="仿宋" panose="02010609060101010101" charset="-122"/>
              </a:rPr>
              <a:t>。农村集体经济组织的费用一般应当在发生时按照其</a:t>
            </a:r>
            <a:r>
              <a:rPr lang="zh-CN" altLang="en-US" sz="2000" dirty="0" smtClean="0">
                <a:latin typeface="仿宋" panose="02010609060101010101" charset="-122"/>
                <a:ea typeface="仿宋" panose="02010609060101010101" charset="-122"/>
              </a:rPr>
              <a:t>发生额</a:t>
            </a:r>
            <a:r>
              <a:rPr lang="zh-CN" altLang="en-US" sz="2000" dirty="0">
                <a:latin typeface="仿宋" panose="02010609060101010101" charset="-122"/>
                <a:ea typeface="仿宋" panose="02010609060101010101" charset="-122"/>
              </a:rPr>
              <a:t>计入当期损益。</a:t>
            </a:r>
            <a:endParaRPr lang="zh-CN" altLang="en-US" sz="2000" dirty="0">
              <a:solidFill>
                <a:srgbClr val="FF0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a:xfrm>
            <a:off x="457200" y="1484784"/>
            <a:ext cx="8435280" cy="4839816"/>
          </a:xfrm>
        </p:spPr>
        <p:txBody>
          <a:bodyPr>
            <a:normAutofit fontScale="77500" lnSpcReduction="20000"/>
          </a:bodyPr>
          <a:lstStyle/>
          <a:p>
            <a:r>
              <a:rPr lang="en-US" altLang="zh-CN" sz="3400" dirty="0">
                <a:solidFill>
                  <a:srgbClr val="FF0000"/>
                </a:solidFill>
                <a:latin typeface="+mj-ea"/>
                <a:ea typeface="+mj-ea"/>
              </a:rPr>
              <a:t>301 </a:t>
            </a:r>
            <a:r>
              <a:rPr lang="zh-CN" altLang="en-US" sz="3400" dirty="0" smtClean="0">
                <a:solidFill>
                  <a:srgbClr val="FF0000"/>
                </a:solidFill>
                <a:latin typeface="+mj-ea"/>
                <a:ea typeface="+mj-ea"/>
              </a:rPr>
              <a:t>资本</a:t>
            </a:r>
            <a:endParaRPr lang="en-US" altLang="zh-CN" sz="3400" dirty="0" smtClean="0">
              <a:solidFill>
                <a:srgbClr val="FF0000"/>
              </a:solidFill>
              <a:latin typeface="+mj-ea"/>
              <a:ea typeface="+mj-ea"/>
            </a:endParaRPr>
          </a:p>
          <a:p>
            <a:pPr>
              <a:spcAft>
                <a:spcPts val="1125"/>
              </a:spcAft>
            </a:pPr>
            <a:r>
              <a:rPr lang="zh-CN" altLang="zh-CN" kern="0" dirty="0">
                <a:latin typeface="Calibri" panose="020F0502020204030204"/>
                <a:cs typeface="宋体" panose="02010600030101010101" pitchFamily="2" charset="-122"/>
              </a:rPr>
              <a:t>农村集体经济组织的所有者权益，是指农村集体经济组织资产扣除负债后由全体成员享有的剩余权益。</a:t>
            </a:r>
            <a:endParaRPr lang="zh-CN" altLang="zh-CN" sz="1700" kern="100" dirty="0">
              <a:latin typeface="Calibri" panose="020F0502020204030204"/>
              <a:cs typeface="Times New Roman" panose="02020603050405020304"/>
            </a:endParaRPr>
          </a:p>
          <a:p>
            <a:pPr>
              <a:spcAft>
                <a:spcPts val="1125"/>
              </a:spcAft>
            </a:pPr>
            <a:r>
              <a:rPr lang="zh-CN" altLang="zh-CN" kern="0" dirty="0" smtClean="0">
                <a:latin typeface="Calibri" panose="020F0502020204030204"/>
                <a:cs typeface="宋体" panose="02010600030101010101" pitchFamily="2" charset="-122"/>
              </a:rPr>
              <a:t>农村</a:t>
            </a:r>
            <a:r>
              <a:rPr lang="zh-CN" altLang="zh-CN" kern="0" dirty="0">
                <a:latin typeface="Calibri" panose="020F0502020204030204"/>
                <a:cs typeface="宋体" panose="02010600030101010101" pitchFamily="2" charset="-122"/>
              </a:rPr>
              <a:t>集体经济组织的所有者权益包括</a:t>
            </a:r>
            <a:r>
              <a:rPr lang="zh-CN" altLang="zh-CN" kern="0" dirty="0">
                <a:solidFill>
                  <a:srgbClr val="FF0000"/>
                </a:solidFill>
                <a:latin typeface="+mj-ea"/>
                <a:ea typeface="+mj-ea"/>
                <a:cs typeface="宋体" panose="02010600030101010101" pitchFamily="2" charset="-122"/>
              </a:rPr>
              <a:t>资本、公积公益金、未分配收益</a:t>
            </a:r>
            <a:r>
              <a:rPr lang="zh-CN" altLang="zh-CN" kern="0" dirty="0">
                <a:latin typeface="Calibri" panose="020F0502020204030204"/>
                <a:cs typeface="宋体" panose="02010600030101010101" pitchFamily="2" charset="-122"/>
              </a:rPr>
              <a:t>等。</a:t>
            </a:r>
            <a:endParaRPr lang="zh-CN" altLang="zh-CN" sz="1700" kern="100" dirty="0">
              <a:latin typeface="Calibri" panose="020F0502020204030204"/>
              <a:cs typeface="Times New Roman" panose="02020603050405020304"/>
            </a:endParaRPr>
          </a:p>
          <a:p>
            <a:pPr>
              <a:spcAft>
                <a:spcPts val="1125"/>
              </a:spcAft>
            </a:pPr>
            <a:r>
              <a:rPr lang="zh-CN" altLang="zh-CN" kern="0" dirty="0" smtClean="0">
                <a:latin typeface="Calibri" panose="020F0502020204030204"/>
                <a:cs typeface="宋体" panose="02010600030101010101" pitchFamily="2" charset="-122"/>
              </a:rPr>
              <a:t> </a:t>
            </a:r>
            <a:r>
              <a:rPr lang="zh-CN" altLang="zh-CN" kern="0" dirty="0">
                <a:latin typeface="Calibri" panose="020F0502020204030204"/>
                <a:cs typeface="宋体" panose="02010600030101010101" pitchFamily="2" charset="-122"/>
              </a:rPr>
              <a:t>农村集体经济组织的</a:t>
            </a:r>
            <a:r>
              <a:rPr lang="zh-CN" altLang="zh-CN" sz="3100" kern="0" dirty="0">
                <a:solidFill>
                  <a:srgbClr val="FF0000"/>
                </a:solidFill>
                <a:latin typeface="+mj-ea"/>
                <a:ea typeface="+mj-ea"/>
                <a:cs typeface="宋体" panose="02010600030101010101" pitchFamily="2" charset="-122"/>
              </a:rPr>
              <a:t>资本</a:t>
            </a:r>
            <a:r>
              <a:rPr lang="zh-CN" altLang="zh-CN" kern="0" dirty="0">
                <a:latin typeface="Calibri" panose="020F0502020204030204"/>
                <a:cs typeface="宋体" panose="02010600030101010101" pitchFamily="2" charset="-122"/>
              </a:rPr>
              <a:t>，是指农村集体经济组织按照章程等确定的属于本集体经济组织成员集体所有的相关权益金额</a:t>
            </a:r>
            <a:r>
              <a:rPr lang="zh-CN" altLang="zh-CN" kern="0" dirty="0" smtClean="0">
                <a:latin typeface="Calibri" panose="020F0502020204030204"/>
                <a:cs typeface="宋体" panose="02010600030101010101" pitchFamily="2" charset="-122"/>
              </a:rPr>
              <a:t>。</a:t>
            </a:r>
            <a:endParaRPr lang="en-US" altLang="zh-CN" sz="2800" dirty="0" smtClean="0">
              <a:solidFill>
                <a:srgbClr val="FF0000"/>
              </a:solidFill>
              <a:latin typeface="+mj-ea"/>
              <a:ea typeface="+mj-ea"/>
            </a:endParaRPr>
          </a:p>
          <a:p>
            <a:r>
              <a:rPr lang="zh-CN" altLang="en-US" sz="2800" kern="0" dirty="0">
                <a:latin typeface="Calibri" panose="020F0502020204030204"/>
                <a:cs typeface="宋体" panose="02010600030101010101" pitchFamily="2" charset="-122"/>
              </a:rPr>
              <a:t>本集体经济组织成员投入的资金、资产，按协议或评估金额。</a:t>
            </a:r>
            <a:endParaRPr lang="en-US" altLang="zh-CN" sz="2800" kern="0" dirty="0">
              <a:latin typeface="Calibri" panose="020F0502020204030204"/>
              <a:cs typeface="宋体" panose="02010600030101010101" pitchFamily="2" charset="-122"/>
            </a:endParaRPr>
          </a:p>
          <a:p>
            <a:r>
              <a:rPr lang="zh-CN" altLang="en-US" sz="2800" kern="0" dirty="0">
                <a:latin typeface="Calibri" panose="020F0502020204030204"/>
                <a:cs typeface="宋体" panose="02010600030101010101" pitchFamily="2" charset="-122"/>
              </a:rPr>
              <a:t>借：库存现金</a:t>
            </a:r>
            <a:endParaRPr lang="en-US" altLang="zh-CN" sz="2800" kern="0" dirty="0">
              <a:latin typeface="Calibri" panose="020F0502020204030204"/>
              <a:cs typeface="宋体" panose="02010600030101010101" pitchFamily="2" charset="-122"/>
            </a:endParaRPr>
          </a:p>
          <a:p>
            <a:r>
              <a:rPr lang="en-US" altLang="zh-CN" sz="2800" kern="0" dirty="0">
                <a:latin typeface="Calibri" panose="020F0502020204030204"/>
                <a:cs typeface="宋体" panose="02010600030101010101" pitchFamily="2" charset="-122"/>
              </a:rPr>
              <a:t>    </a:t>
            </a:r>
            <a:r>
              <a:rPr lang="zh-CN" altLang="en-US" sz="2800" kern="0" dirty="0">
                <a:latin typeface="Calibri" panose="020F0502020204030204"/>
                <a:cs typeface="宋体" panose="02010600030101010101" pitchFamily="2" charset="-122"/>
              </a:rPr>
              <a:t>银行存款</a:t>
            </a:r>
            <a:endParaRPr lang="en-US" altLang="zh-CN" sz="2800" kern="0" dirty="0">
              <a:latin typeface="Calibri" panose="020F0502020204030204"/>
              <a:cs typeface="宋体" panose="02010600030101010101" pitchFamily="2" charset="-122"/>
            </a:endParaRPr>
          </a:p>
          <a:p>
            <a:r>
              <a:rPr lang="en-US" altLang="zh-CN" sz="2800" kern="0" dirty="0">
                <a:latin typeface="Calibri" panose="020F0502020204030204"/>
                <a:cs typeface="宋体" panose="02010600030101010101" pitchFamily="2" charset="-122"/>
              </a:rPr>
              <a:t>    </a:t>
            </a:r>
            <a:r>
              <a:rPr lang="zh-CN" altLang="en-US" sz="2800" kern="0" dirty="0">
                <a:latin typeface="Calibri" panose="020F0502020204030204"/>
                <a:cs typeface="宋体" panose="02010600030101010101" pitchFamily="2" charset="-122"/>
              </a:rPr>
              <a:t>固定资产</a:t>
            </a:r>
            <a:endParaRPr lang="en-US" altLang="zh-CN" sz="2800" kern="0" dirty="0">
              <a:latin typeface="Calibri" panose="020F0502020204030204"/>
              <a:cs typeface="宋体" panose="02010600030101010101" pitchFamily="2" charset="-122"/>
            </a:endParaRPr>
          </a:p>
          <a:p>
            <a:r>
              <a:rPr lang="en-US" altLang="zh-CN" sz="2800" kern="0" dirty="0">
                <a:latin typeface="Calibri" panose="020F0502020204030204"/>
                <a:cs typeface="宋体" panose="02010600030101010101" pitchFamily="2" charset="-122"/>
              </a:rPr>
              <a:t>    </a:t>
            </a:r>
            <a:r>
              <a:rPr lang="zh-CN" altLang="en-US" sz="2800" kern="0" dirty="0">
                <a:latin typeface="Calibri" panose="020F0502020204030204"/>
                <a:cs typeface="宋体" panose="02010600030101010101" pitchFamily="2" charset="-122"/>
              </a:rPr>
              <a:t>无形资产等</a:t>
            </a:r>
            <a:endParaRPr lang="zh-CN" altLang="en-US" sz="2800" kern="0" dirty="0">
              <a:latin typeface="Calibri" panose="020F0502020204030204"/>
              <a:cs typeface="宋体" panose="02010600030101010101" pitchFamily="2" charset="-122"/>
            </a:endParaRPr>
          </a:p>
          <a:p>
            <a:r>
              <a:rPr lang="zh-CN" altLang="en-US" sz="2800" kern="0" dirty="0">
                <a:latin typeface="Calibri" panose="020F0502020204030204"/>
                <a:cs typeface="宋体" panose="02010600030101010101" pitchFamily="2" charset="-122"/>
              </a:rPr>
              <a:t>    贷：资本</a:t>
            </a:r>
            <a:endParaRPr lang="zh-CN" altLang="en-US" sz="2800" kern="0" dirty="0">
              <a:latin typeface="Calibri" panose="020F0502020204030204"/>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a:xfrm>
            <a:off x="457200" y="1484784"/>
            <a:ext cx="8229600" cy="4839816"/>
          </a:xfrm>
        </p:spPr>
        <p:txBody>
          <a:bodyPr>
            <a:normAutofit fontScale="92500" lnSpcReduction="10000"/>
          </a:bodyPr>
          <a:lstStyle/>
          <a:p>
            <a:r>
              <a:rPr lang="en-US" altLang="zh-CN" sz="2400" dirty="0">
                <a:solidFill>
                  <a:srgbClr val="FF0000"/>
                </a:solidFill>
                <a:latin typeface="+mj-ea"/>
                <a:ea typeface="+mj-ea"/>
              </a:rPr>
              <a:t>311 </a:t>
            </a:r>
            <a:r>
              <a:rPr lang="zh-CN" altLang="en-US" sz="2400" dirty="0">
                <a:solidFill>
                  <a:srgbClr val="FF0000"/>
                </a:solidFill>
                <a:latin typeface="+mj-ea"/>
                <a:ea typeface="+mj-ea"/>
              </a:rPr>
              <a:t>公积</a:t>
            </a:r>
            <a:r>
              <a:rPr lang="zh-CN" altLang="en-US" sz="2400" dirty="0" smtClean="0">
                <a:solidFill>
                  <a:srgbClr val="FF0000"/>
                </a:solidFill>
                <a:latin typeface="+mj-ea"/>
                <a:ea typeface="+mj-ea"/>
              </a:rPr>
              <a:t>公益金</a:t>
            </a:r>
            <a:endParaRPr lang="en-US" altLang="zh-CN" sz="2400" dirty="0" smtClean="0">
              <a:solidFill>
                <a:srgbClr val="FF0000"/>
              </a:solidFill>
              <a:latin typeface="+mj-ea"/>
              <a:ea typeface="+mj-ea"/>
            </a:endParaRPr>
          </a:p>
          <a:p>
            <a:r>
              <a:rPr lang="zh-CN" altLang="en-US" sz="2000" dirty="0">
                <a:latin typeface="+mn-ea"/>
              </a:rPr>
              <a:t>本科目核算农村集体经济组织从收益中提取的，</a:t>
            </a:r>
            <a:r>
              <a:rPr lang="zh-CN" altLang="en-US" sz="2000" dirty="0" smtClean="0">
                <a:latin typeface="+mn-ea"/>
              </a:rPr>
              <a:t>接受</a:t>
            </a:r>
            <a:r>
              <a:rPr lang="zh-CN" altLang="en-US" sz="2000" dirty="0">
                <a:latin typeface="+mn-ea"/>
              </a:rPr>
              <a:t>政府补助和他人捐赠等其他来源取得的公积公益金</a:t>
            </a:r>
            <a:r>
              <a:rPr lang="zh-CN" altLang="en-US" sz="2000" dirty="0" smtClean="0">
                <a:latin typeface="+mn-ea"/>
              </a:rPr>
              <a:t>。</a:t>
            </a:r>
            <a:endParaRPr lang="en-US" altLang="zh-CN" sz="2000" dirty="0" smtClean="0">
              <a:latin typeface="+mn-ea"/>
            </a:endParaRPr>
          </a:p>
          <a:p>
            <a:pPr>
              <a:spcAft>
                <a:spcPts val="1125"/>
              </a:spcAft>
            </a:pPr>
            <a:r>
              <a:rPr lang="zh-CN" altLang="zh-CN" sz="2000" kern="0" dirty="0">
                <a:latin typeface="Calibri" panose="020F0502020204030204"/>
                <a:cs typeface="宋体" panose="02010600030101010101" pitchFamily="2" charset="-122"/>
              </a:rPr>
              <a:t>农村集体经济组织的</a:t>
            </a:r>
            <a:r>
              <a:rPr lang="zh-CN" altLang="zh-CN" sz="2000" kern="0" dirty="0">
                <a:solidFill>
                  <a:srgbClr val="FF0000"/>
                </a:solidFill>
                <a:latin typeface="+mj-ea"/>
                <a:ea typeface="+mj-ea"/>
                <a:cs typeface="宋体" panose="02010600030101010101" pitchFamily="2" charset="-122"/>
              </a:rPr>
              <a:t>公积公益金</a:t>
            </a:r>
            <a:r>
              <a:rPr lang="zh-CN" altLang="zh-CN" sz="2000" kern="0" dirty="0">
                <a:latin typeface="Calibri" panose="020F0502020204030204"/>
                <a:cs typeface="宋体" panose="02010600030101010101" pitchFamily="2" charset="-122"/>
              </a:rPr>
              <a:t>，包括按照章程确定的计提比例从本年收益中提取的公积公益金，政府补助或接受捐赠的资产</a:t>
            </a:r>
            <a:r>
              <a:rPr lang="en-US" altLang="zh-CN" sz="2000" kern="0" dirty="0">
                <a:latin typeface="Calibri" panose="020F0502020204030204"/>
                <a:cs typeface="宋体" panose="02010600030101010101" pitchFamily="2" charset="-122"/>
              </a:rPr>
              <a:t>(</a:t>
            </a:r>
            <a:r>
              <a:rPr lang="zh-CN" altLang="zh-CN" sz="2000" kern="0" dirty="0">
                <a:latin typeface="Calibri" panose="020F0502020204030204"/>
                <a:cs typeface="宋体" panose="02010600030101010101" pitchFamily="2" charset="-122"/>
              </a:rPr>
              <a:t>计入补助收入的资金除外</a:t>
            </a:r>
            <a:r>
              <a:rPr lang="en-US" altLang="zh-CN" sz="2000" kern="0" dirty="0">
                <a:latin typeface="Calibri" panose="020F0502020204030204"/>
                <a:cs typeface="宋体" panose="02010600030101010101" pitchFamily="2" charset="-122"/>
              </a:rPr>
              <a:t>)</a:t>
            </a:r>
            <a:r>
              <a:rPr lang="zh-CN" altLang="zh-CN" sz="2000" kern="0" dirty="0">
                <a:latin typeface="Calibri" panose="020F0502020204030204"/>
                <a:cs typeface="宋体" panose="02010600030101010101" pitchFamily="2" charset="-122"/>
              </a:rPr>
              <a:t>，对外投资中资产重估确认价值与原账面价值的差额，一事一议筹资筹劳转入，收到的征用土地补偿费等</a:t>
            </a:r>
            <a:r>
              <a:rPr lang="zh-CN" altLang="zh-CN" sz="2000" kern="0" dirty="0" smtClean="0">
                <a:latin typeface="Calibri" panose="020F0502020204030204"/>
                <a:cs typeface="宋体" panose="02010600030101010101" pitchFamily="2" charset="-122"/>
              </a:rPr>
              <a:t>。</a:t>
            </a:r>
            <a:endParaRPr lang="en-US" altLang="zh-CN" sz="2000" kern="0" dirty="0" smtClean="0">
              <a:latin typeface="Calibri" panose="020F0502020204030204"/>
              <a:cs typeface="宋体" panose="02010600030101010101" pitchFamily="2" charset="-122"/>
            </a:endParaRPr>
          </a:p>
          <a:p>
            <a:pPr marL="365125" lvl="0" indent="-255905" fontAlgn="base">
              <a:spcAft>
                <a:spcPct val="0"/>
              </a:spcAft>
              <a:buClrTx/>
              <a:buSzTx/>
              <a:buNone/>
              <a:defRPr/>
            </a:pPr>
            <a:r>
              <a:rPr lang="zh-CN" altLang="en-US" sz="2100" kern="0" dirty="0">
                <a:latin typeface="Calibri" panose="020F0502020204030204"/>
                <a:cs typeface="宋体" panose="02010600030101010101" pitchFamily="2" charset="-122"/>
              </a:rPr>
              <a:t>集体经济组织从收益中提取的和其他来源取得的公积公益金。</a:t>
            </a:r>
            <a:endParaRPr lang="zh-CN" altLang="en-US" sz="2100" kern="0" dirty="0">
              <a:latin typeface="Calibri" panose="020F0502020204030204"/>
              <a:cs typeface="宋体" panose="02010600030101010101" pitchFamily="2" charset="-122"/>
            </a:endParaRPr>
          </a:p>
          <a:p>
            <a:pPr marL="365125" lvl="0" indent="-255905" fontAlgn="base">
              <a:spcAft>
                <a:spcPct val="0"/>
              </a:spcAft>
              <a:buClrTx/>
              <a:buSzTx/>
              <a:buNone/>
              <a:defRPr/>
            </a:pPr>
            <a:r>
              <a:rPr lang="en-US" altLang="zh-CN" sz="2100" kern="0" dirty="0">
                <a:latin typeface="Calibri" panose="020F0502020204030204"/>
                <a:cs typeface="宋体" panose="02010600030101010101" pitchFamily="2" charset="-122"/>
              </a:rPr>
              <a:t>1.</a:t>
            </a:r>
            <a:r>
              <a:rPr lang="zh-CN" altLang="en-US" sz="2100" kern="0" dirty="0">
                <a:latin typeface="Calibri" panose="020F0502020204030204"/>
                <a:cs typeface="宋体" panose="02010600030101010101" pitchFamily="2" charset="-122"/>
              </a:rPr>
              <a:t>从收益中提取公积公益金时</a:t>
            </a:r>
            <a:endParaRPr lang="zh-CN" altLang="en-US" sz="2100" kern="0" dirty="0">
              <a:latin typeface="Calibri" panose="020F0502020204030204"/>
              <a:cs typeface="宋体" panose="02010600030101010101" pitchFamily="2" charset="-122"/>
            </a:endParaRPr>
          </a:p>
          <a:p>
            <a:pPr marL="365125" lvl="0" indent="-255905" fontAlgn="base">
              <a:spcAft>
                <a:spcPct val="0"/>
              </a:spcAft>
              <a:buClrTx/>
              <a:buSzTx/>
              <a:buNone/>
              <a:defRPr/>
            </a:pPr>
            <a:r>
              <a:rPr lang="zh-CN" altLang="en-US" sz="2100" kern="0" dirty="0">
                <a:latin typeface="Calibri" panose="020F0502020204030204"/>
                <a:cs typeface="宋体" panose="02010600030101010101" pitchFamily="2" charset="-122"/>
              </a:rPr>
              <a:t>  借：收益分配</a:t>
            </a:r>
            <a:endParaRPr lang="zh-CN" altLang="en-US" sz="2100" kern="0" dirty="0">
              <a:latin typeface="Calibri" panose="020F0502020204030204"/>
              <a:cs typeface="宋体" panose="02010600030101010101" pitchFamily="2" charset="-122"/>
            </a:endParaRPr>
          </a:p>
          <a:p>
            <a:pPr marL="365125" lvl="0" indent="-255905" fontAlgn="base">
              <a:spcAft>
                <a:spcPct val="0"/>
              </a:spcAft>
              <a:buClrTx/>
              <a:buSzTx/>
              <a:buNone/>
              <a:defRPr/>
            </a:pPr>
            <a:r>
              <a:rPr lang="zh-CN" altLang="en-US" sz="2100" kern="0" dirty="0">
                <a:latin typeface="Calibri" panose="020F0502020204030204"/>
                <a:cs typeface="宋体" panose="02010600030101010101" pitchFamily="2" charset="-122"/>
              </a:rPr>
              <a:t>      贷：公积公益金</a:t>
            </a:r>
            <a:endParaRPr lang="zh-CN" altLang="en-US" sz="2100" kern="0" dirty="0">
              <a:latin typeface="Calibri" panose="020F0502020204030204"/>
              <a:cs typeface="宋体" panose="02010600030101010101" pitchFamily="2" charset="-122"/>
            </a:endParaRPr>
          </a:p>
          <a:p>
            <a:pPr marL="365125" lvl="0" indent="-255905" fontAlgn="base">
              <a:spcAft>
                <a:spcPct val="0"/>
              </a:spcAft>
              <a:buClrTx/>
              <a:buSzTx/>
              <a:buNone/>
              <a:defRPr/>
            </a:pPr>
            <a:r>
              <a:rPr lang="en-US" altLang="zh-CN" sz="2100" kern="0" dirty="0">
                <a:latin typeface="Calibri" panose="020F0502020204030204"/>
                <a:cs typeface="宋体" panose="02010600030101010101" pitchFamily="2" charset="-122"/>
              </a:rPr>
              <a:t>2.</a:t>
            </a:r>
            <a:r>
              <a:rPr lang="zh-CN" altLang="en-US" sz="2100" kern="0" dirty="0">
                <a:latin typeface="Calibri" panose="020F0502020204030204"/>
                <a:cs typeface="宋体" panose="02010600030101010101" pitchFamily="2" charset="-122"/>
              </a:rPr>
              <a:t>征用土地补偿费及拍卖荒山、荒地、荒水、荒滩等使用权价款</a:t>
            </a:r>
            <a:endParaRPr lang="zh-CN" altLang="en-US" sz="2100" kern="0" dirty="0">
              <a:latin typeface="Calibri" panose="020F0502020204030204"/>
              <a:cs typeface="宋体" panose="02010600030101010101" pitchFamily="2" charset="-122"/>
            </a:endParaRPr>
          </a:p>
          <a:p>
            <a:pPr marL="365125" lvl="0" indent="-255905" fontAlgn="base">
              <a:spcAft>
                <a:spcPct val="0"/>
              </a:spcAft>
              <a:buClrTx/>
              <a:buSzTx/>
              <a:buNone/>
              <a:defRPr/>
            </a:pPr>
            <a:r>
              <a:rPr lang="zh-CN" altLang="en-US" sz="2100" kern="0" dirty="0">
                <a:latin typeface="Calibri" panose="020F0502020204030204"/>
                <a:cs typeface="宋体" panose="02010600030101010101" pitchFamily="2" charset="-122"/>
              </a:rPr>
              <a:t>借：银行存款</a:t>
            </a:r>
            <a:endParaRPr lang="zh-CN" altLang="en-US" sz="2100" kern="0" dirty="0">
              <a:latin typeface="Calibri" panose="020F0502020204030204"/>
              <a:cs typeface="宋体" panose="02010600030101010101" pitchFamily="2" charset="-122"/>
            </a:endParaRPr>
          </a:p>
          <a:p>
            <a:pPr marL="365125" lvl="0" indent="-255905" fontAlgn="base">
              <a:spcAft>
                <a:spcPct val="0"/>
              </a:spcAft>
              <a:buClrTx/>
              <a:buSzTx/>
              <a:buNone/>
              <a:defRPr/>
            </a:pPr>
            <a:r>
              <a:rPr lang="zh-CN" altLang="en-US" sz="2100" kern="0" dirty="0">
                <a:latin typeface="Calibri" panose="020F0502020204030204"/>
                <a:cs typeface="宋体" panose="02010600030101010101" pitchFamily="2" charset="-122"/>
              </a:rPr>
              <a:t>    贷：公积公益金</a:t>
            </a:r>
            <a:endParaRPr lang="zh-CN" altLang="zh-CN" sz="2100" kern="0" dirty="0">
              <a:latin typeface="Calibri" panose="020F0502020204030204"/>
              <a:cs typeface="宋体" panose="02010600030101010101" pitchFamily="2" charset="-122"/>
            </a:endParaRPr>
          </a:p>
          <a:p>
            <a:pPr>
              <a:spcAft>
                <a:spcPts val="1125"/>
              </a:spcAft>
            </a:pPr>
            <a:endParaRPr lang="zh-CN" altLang="zh-CN" sz="1600" kern="100" dirty="0">
              <a:latin typeface="Calibri" panose="020F0502020204030204"/>
              <a:cs typeface="Times New Roman" panose="02020603050405020304"/>
            </a:endParaRPr>
          </a:p>
          <a:p>
            <a:endParaRPr lang="zh-CN" altLang="en-US" sz="2000" dirty="0">
              <a:solidFill>
                <a:srgbClr val="FF000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492664"/>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a:xfrm>
            <a:off x="457200" y="1412776"/>
            <a:ext cx="8229600" cy="4911824"/>
          </a:xfrm>
        </p:spPr>
        <p:txBody>
          <a:bodyPr>
            <a:normAutofit/>
          </a:bodyPr>
          <a:lstStyle/>
          <a:p>
            <a:r>
              <a:rPr lang="en-US" altLang="zh-CN" sz="2800" dirty="0">
                <a:solidFill>
                  <a:srgbClr val="FF0000"/>
                </a:solidFill>
                <a:latin typeface="+mj-ea"/>
                <a:ea typeface="+mj-ea"/>
              </a:rPr>
              <a:t>321 </a:t>
            </a:r>
            <a:r>
              <a:rPr lang="zh-CN" altLang="en-US" sz="2800" dirty="0">
                <a:solidFill>
                  <a:srgbClr val="FF0000"/>
                </a:solidFill>
                <a:latin typeface="+mj-ea"/>
                <a:ea typeface="+mj-ea"/>
              </a:rPr>
              <a:t>本年</a:t>
            </a:r>
            <a:r>
              <a:rPr lang="zh-CN" altLang="en-US" sz="2800" dirty="0" smtClean="0">
                <a:solidFill>
                  <a:srgbClr val="FF0000"/>
                </a:solidFill>
                <a:latin typeface="+mj-ea"/>
                <a:ea typeface="+mj-ea"/>
              </a:rPr>
              <a:t>收益</a:t>
            </a:r>
            <a:endParaRPr lang="en-US" altLang="zh-CN" sz="2800" dirty="0" smtClean="0">
              <a:solidFill>
                <a:srgbClr val="FF0000"/>
              </a:solidFill>
              <a:latin typeface="+mj-ea"/>
              <a:ea typeface="+mj-ea"/>
            </a:endParaRPr>
          </a:p>
          <a:p>
            <a:pPr>
              <a:spcAft>
                <a:spcPts val="1125"/>
              </a:spcAft>
            </a:pPr>
            <a:r>
              <a:rPr lang="zh-CN" altLang="zh-CN" sz="2400" dirty="0">
                <a:solidFill>
                  <a:srgbClr val="333333"/>
                </a:solidFill>
                <a:latin typeface="+mn-ea"/>
                <a:cs typeface="宋体" panose="02010600030101010101" pitchFamily="2" charset="-122"/>
              </a:rPr>
              <a:t>农村集体经济组织的</a:t>
            </a:r>
            <a:r>
              <a:rPr lang="zh-CN" altLang="zh-CN" sz="2400" dirty="0">
                <a:solidFill>
                  <a:srgbClr val="FF0000"/>
                </a:solidFill>
                <a:latin typeface="+mj-ea"/>
                <a:ea typeface="+mj-ea"/>
                <a:cs typeface="宋体" panose="02010600030101010101" pitchFamily="2" charset="-122"/>
              </a:rPr>
              <a:t>收益</a:t>
            </a:r>
            <a:r>
              <a:rPr lang="zh-CN" altLang="zh-CN" sz="2400" dirty="0">
                <a:solidFill>
                  <a:srgbClr val="333333"/>
                </a:solidFill>
                <a:latin typeface="+mn-ea"/>
                <a:cs typeface="宋体" panose="02010600030101010101" pitchFamily="2" charset="-122"/>
              </a:rPr>
              <a:t>，是指农村集体经济组织在一定会计期间的经营成果。</a:t>
            </a:r>
            <a:endParaRPr lang="zh-CN" altLang="zh-CN" sz="2400" dirty="0">
              <a:latin typeface="+mn-ea"/>
              <a:cs typeface="宋体" panose="02010600030101010101" pitchFamily="2" charset="-122"/>
            </a:endParaRPr>
          </a:p>
          <a:p>
            <a:pPr>
              <a:spcAft>
                <a:spcPts val="1125"/>
              </a:spcAft>
            </a:pPr>
            <a:r>
              <a:rPr lang="zh-CN" altLang="zh-CN" sz="2400" dirty="0">
                <a:solidFill>
                  <a:srgbClr val="333333"/>
                </a:solidFill>
                <a:latin typeface="+mn-ea"/>
                <a:cs typeface="宋体" panose="02010600030101010101" pitchFamily="2" charset="-122"/>
              </a:rPr>
              <a:t>　　农村集体经济组织的收益总额按照下列公式计算：</a:t>
            </a:r>
            <a:endParaRPr lang="zh-CN" altLang="zh-CN" sz="2400" dirty="0">
              <a:latin typeface="+mn-ea"/>
              <a:cs typeface="宋体" panose="02010600030101010101" pitchFamily="2" charset="-122"/>
            </a:endParaRPr>
          </a:p>
          <a:p>
            <a:pPr>
              <a:spcAft>
                <a:spcPts val="1125"/>
              </a:spcAft>
            </a:pPr>
            <a:r>
              <a:rPr lang="zh-CN" altLang="zh-CN" sz="2400" dirty="0">
                <a:solidFill>
                  <a:srgbClr val="333333"/>
                </a:solidFill>
                <a:latin typeface="+mn-ea"/>
                <a:cs typeface="宋体" panose="02010600030101010101" pitchFamily="2" charset="-122"/>
              </a:rPr>
              <a:t>　　</a:t>
            </a:r>
            <a:r>
              <a:rPr lang="zh-CN" altLang="zh-CN" sz="2400" dirty="0">
                <a:solidFill>
                  <a:srgbClr val="333333"/>
                </a:solidFill>
                <a:latin typeface="+mj-ea"/>
                <a:ea typeface="+mj-ea"/>
                <a:cs typeface="宋体" panose="02010600030101010101" pitchFamily="2" charset="-122"/>
              </a:rPr>
              <a:t>收益总额</a:t>
            </a:r>
            <a:r>
              <a:rPr lang="en-US" altLang="zh-CN" sz="2400" dirty="0">
                <a:solidFill>
                  <a:srgbClr val="333333"/>
                </a:solidFill>
                <a:latin typeface="+mj-ea"/>
                <a:ea typeface="+mj-ea"/>
                <a:cs typeface="宋体" panose="02010600030101010101" pitchFamily="2" charset="-122"/>
              </a:rPr>
              <a:t>=</a:t>
            </a:r>
            <a:r>
              <a:rPr lang="zh-CN" altLang="zh-CN" sz="2400" dirty="0">
                <a:solidFill>
                  <a:srgbClr val="333333"/>
                </a:solidFill>
                <a:latin typeface="+mj-ea"/>
                <a:ea typeface="+mj-ea"/>
                <a:cs typeface="宋体" panose="02010600030101010101" pitchFamily="2" charset="-122"/>
              </a:rPr>
              <a:t>经营收益</a:t>
            </a:r>
            <a:r>
              <a:rPr lang="en-US" altLang="zh-CN" sz="2400" dirty="0">
                <a:solidFill>
                  <a:srgbClr val="333333"/>
                </a:solidFill>
                <a:latin typeface="+mj-ea"/>
                <a:ea typeface="+mj-ea"/>
                <a:cs typeface="宋体" panose="02010600030101010101" pitchFamily="2" charset="-122"/>
              </a:rPr>
              <a:t>+</a:t>
            </a:r>
            <a:r>
              <a:rPr lang="zh-CN" altLang="zh-CN" sz="2400" dirty="0">
                <a:solidFill>
                  <a:srgbClr val="333333"/>
                </a:solidFill>
                <a:latin typeface="+mj-ea"/>
                <a:ea typeface="+mj-ea"/>
                <a:cs typeface="宋体" panose="02010600030101010101" pitchFamily="2" charset="-122"/>
              </a:rPr>
              <a:t>其他收入</a:t>
            </a:r>
            <a:r>
              <a:rPr lang="en-US" altLang="zh-CN" sz="2400" dirty="0">
                <a:solidFill>
                  <a:srgbClr val="333333"/>
                </a:solidFill>
                <a:latin typeface="+mj-ea"/>
                <a:ea typeface="+mj-ea"/>
                <a:cs typeface="宋体" panose="02010600030101010101" pitchFamily="2" charset="-122"/>
              </a:rPr>
              <a:t>-</a:t>
            </a:r>
            <a:r>
              <a:rPr lang="zh-CN" altLang="zh-CN" sz="2400" dirty="0">
                <a:solidFill>
                  <a:srgbClr val="333333"/>
                </a:solidFill>
                <a:latin typeface="+mj-ea"/>
                <a:ea typeface="+mj-ea"/>
                <a:cs typeface="宋体" panose="02010600030101010101" pitchFamily="2" charset="-122"/>
              </a:rPr>
              <a:t>公益支出</a:t>
            </a:r>
            <a:r>
              <a:rPr lang="en-US" altLang="zh-CN" sz="2400" dirty="0">
                <a:solidFill>
                  <a:srgbClr val="333333"/>
                </a:solidFill>
                <a:latin typeface="+mj-ea"/>
                <a:ea typeface="+mj-ea"/>
                <a:cs typeface="宋体" panose="02010600030101010101" pitchFamily="2" charset="-122"/>
              </a:rPr>
              <a:t>-</a:t>
            </a:r>
            <a:r>
              <a:rPr lang="zh-CN" altLang="zh-CN" sz="2400" dirty="0">
                <a:solidFill>
                  <a:srgbClr val="333333"/>
                </a:solidFill>
                <a:latin typeface="+mj-ea"/>
                <a:ea typeface="+mj-ea"/>
                <a:cs typeface="宋体" panose="02010600030101010101" pitchFamily="2" charset="-122"/>
              </a:rPr>
              <a:t>其他支出</a:t>
            </a:r>
            <a:endParaRPr lang="zh-CN" altLang="zh-CN" sz="2400" dirty="0">
              <a:latin typeface="+mj-ea"/>
              <a:ea typeface="+mj-ea"/>
              <a:cs typeface="宋体" panose="02010600030101010101" pitchFamily="2" charset="-122"/>
            </a:endParaRPr>
          </a:p>
          <a:p>
            <a:pPr>
              <a:spcAft>
                <a:spcPts val="1125"/>
              </a:spcAft>
            </a:pPr>
            <a:r>
              <a:rPr lang="zh-CN" altLang="zh-CN" sz="2400" dirty="0">
                <a:solidFill>
                  <a:srgbClr val="333333"/>
                </a:solidFill>
                <a:latin typeface="+mn-ea"/>
                <a:cs typeface="宋体" panose="02010600030101010101" pitchFamily="2" charset="-122"/>
              </a:rPr>
              <a:t>　　</a:t>
            </a:r>
            <a:r>
              <a:rPr lang="zh-CN" altLang="zh-CN" sz="2400" dirty="0">
                <a:solidFill>
                  <a:srgbClr val="333333"/>
                </a:solidFill>
                <a:latin typeface="+mj-ea"/>
                <a:ea typeface="+mj-ea"/>
                <a:cs typeface="宋体" panose="02010600030101010101" pitchFamily="2" charset="-122"/>
              </a:rPr>
              <a:t>其中：经营收益</a:t>
            </a:r>
            <a:r>
              <a:rPr lang="en-US" altLang="zh-CN" sz="2400" dirty="0">
                <a:solidFill>
                  <a:srgbClr val="333333"/>
                </a:solidFill>
                <a:latin typeface="+mj-ea"/>
                <a:ea typeface="+mj-ea"/>
                <a:cs typeface="宋体" panose="02010600030101010101" pitchFamily="2" charset="-122"/>
              </a:rPr>
              <a:t>=</a:t>
            </a:r>
            <a:r>
              <a:rPr lang="zh-CN" altLang="zh-CN" sz="2400" dirty="0">
                <a:solidFill>
                  <a:srgbClr val="333333"/>
                </a:solidFill>
                <a:latin typeface="+mj-ea"/>
                <a:ea typeface="+mj-ea"/>
                <a:cs typeface="宋体" panose="02010600030101010101" pitchFamily="2" charset="-122"/>
              </a:rPr>
              <a:t>经营收入</a:t>
            </a:r>
            <a:r>
              <a:rPr lang="en-US" altLang="zh-CN" sz="2400" dirty="0">
                <a:solidFill>
                  <a:srgbClr val="333333"/>
                </a:solidFill>
                <a:latin typeface="+mj-ea"/>
                <a:ea typeface="+mj-ea"/>
                <a:cs typeface="宋体" panose="02010600030101010101" pitchFamily="2" charset="-122"/>
              </a:rPr>
              <a:t>+</a:t>
            </a:r>
            <a:r>
              <a:rPr lang="zh-CN" altLang="zh-CN" sz="2400" dirty="0">
                <a:solidFill>
                  <a:srgbClr val="333333"/>
                </a:solidFill>
                <a:latin typeface="+mj-ea"/>
                <a:ea typeface="+mj-ea"/>
                <a:cs typeface="宋体" panose="02010600030101010101" pitchFamily="2" charset="-122"/>
              </a:rPr>
              <a:t>投资收益</a:t>
            </a:r>
            <a:r>
              <a:rPr lang="en-US" altLang="zh-CN" sz="2400" dirty="0">
                <a:solidFill>
                  <a:srgbClr val="333333"/>
                </a:solidFill>
                <a:latin typeface="+mj-ea"/>
                <a:ea typeface="+mj-ea"/>
                <a:cs typeface="宋体" panose="02010600030101010101" pitchFamily="2" charset="-122"/>
              </a:rPr>
              <a:t>+</a:t>
            </a:r>
            <a:r>
              <a:rPr lang="zh-CN" altLang="zh-CN" sz="2400" dirty="0">
                <a:solidFill>
                  <a:srgbClr val="333333"/>
                </a:solidFill>
                <a:latin typeface="+mj-ea"/>
                <a:ea typeface="+mj-ea"/>
                <a:cs typeface="宋体" panose="02010600030101010101" pitchFamily="2" charset="-122"/>
              </a:rPr>
              <a:t>补助收入</a:t>
            </a:r>
            <a:r>
              <a:rPr lang="en-US" altLang="zh-CN" sz="2400" dirty="0">
                <a:solidFill>
                  <a:srgbClr val="333333"/>
                </a:solidFill>
                <a:latin typeface="+mj-ea"/>
                <a:ea typeface="+mj-ea"/>
                <a:cs typeface="宋体" panose="02010600030101010101" pitchFamily="2" charset="-122"/>
              </a:rPr>
              <a:t>-</a:t>
            </a:r>
            <a:r>
              <a:rPr lang="zh-CN" altLang="zh-CN" sz="2400" dirty="0">
                <a:solidFill>
                  <a:srgbClr val="333333"/>
                </a:solidFill>
                <a:latin typeface="+mj-ea"/>
                <a:ea typeface="+mj-ea"/>
                <a:cs typeface="宋体" panose="02010600030101010101" pitchFamily="2" charset="-122"/>
              </a:rPr>
              <a:t>经营支出</a:t>
            </a:r>
            <a:r>
              <a:rPr lang="en-US" altLang="zh-CN" sz="2400" dirty="0">
                <a:solidFill>
                  <a:srgbClr val="333333"/>
                </a:solidFill>
                <a:latin typeface="+mj-ea"/>
                <a:ea typeface="+mj-ea"/>
                <a:cs typeface="宋体" panose="02010600030101010101" pitchFamily="2" charset="-122"/>
              </a:rPr>
              <a:t>-</a:t>
            </a:r>
            <a:r>
              <a:rPr lang="zh-CN" altLang="zh-CN" sz="2400" dirty="0">
                <a:solidFill>
                  <a:srgbClr val="333333"/>
                </a:solidFill>
                <a:latin typeface="+mj-ea"/>
                <a:ea typeface="+mj-ea"/>
                <a:cs typeface="宋体" panose="02010600030101010101" pitchFamily="2" charset="-122"/>
              </a:rPr>
              <a:t>税金及附加</a:t>
            </a:r>
            <a:r>
              <a:rPr lang="en-US" altLang="zh-CN" sz="2400" dirty="0">
                <a:solidFill>
                  <a:srgbClr val="333333"/>
                </a:solidFill>
                <a:latin typeface="+mj-ea"/>
                <a:ea typeface="+mj-ea"/>
                <a:cs typeface="宋体" panose="02010600030101010101" pitchFamily="2" charset="-122"/>
              </a:rPr>
              <a:t>-</a:t>
            </a:r>
            <a:r>
              <a:rPr lang="zh-CN" altLang="zh-CN" sz="2400" dirty="0">
                <a:solidFill>
                  <a:srgbClr val="333333"/>
                </a:solidFill>
                <a:latin typeface="+mj-ea"/>
                <a:ea typeface="+mj-ea"/>
                <a:cs typeface="宋体" panose="02010600030101010101" pitchFamily="2" charset="-122"/>
              </a:rPr>
              <a:t>管理费用</a:t>
            </a:r>
            <a:endParaRPr lang="zh-CN" altLang="zh-CN" sz="2400" dirty="0">
              <a:latin typeface="+mj-ea"/>
              <a:ea typeface="+mj-ea"/>
              <a:cs typeface="宋体" panose="02010600030101010101" pitchFamily="2" charset="-122"/>
            </a:endParaRPr>
          </a:p>
          <a:p>
            <a:pPr>
              <a:spcAft>
                <a:spcPts val="1125"/>
              </a:spcAft>
            </a:pPr>
            <a:r>
              <a:rPr lang="zh-CN" altLang="zh-CN" sz="2400" dirty="0">
                <a:solidFill>
                  <a:srgbClr val="333333"/>
                </a:solidFill>
                <a:latin typeface="+mn-ea"/>
                <a:cs typeface="宋体" panose="02010600030101010101" pitchFamily="2" charset="-122"/>
              </a:rPr>
              <a:t>　　</a:t>
            </a:r>
            <a:r>
              <a:rPr lang="zh-CN" altLang="zh-CN" sz="2400" dirty="0">
                <a:solidFill>
                  <a:srgbClr val="333333"/>
                </a:solidFill>
                <a:latin typeface="+mj-ea"/>
                <a:ea typeface="+mj-ea"/>
                <a:cs typeface="宋体" panose="02010600030101010101" pitchFamily="2" charset="-122"/>
              </a:rPr>
              <a:t>净收益，是指收益总额减去所得税费用后的净额。</a:t>
            </a:r>
            <a:endParaRPr lang="zh-CN" altLang="zh-CN" sz="2400" dirty="0">
              <a:latin typeface="+mj-ea"/>
              <a:ea typeface="+mj-ea"/>
              <a:cs typeface="宋体" panose="02010600030101010101" pitchFamily="2" charset="-122"/>
            </a:endParaRPr>
          </a:p>
          <a:p>
            <a:endParaRPr lang="zh-CN" altLang="en-US" sz="2000" dirty="0">
              <a:solidFill>
                <a:srgbClr val="FF0000"/>
              </a:solidFill>
              <a:latin typeface="+mn-ea"/>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492664"/>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a:xfrm>
            <a:off x="457200" y="1412776"/>
            <a:ext cx="8229600" cy="4911824"/>
          </a:xfrm>
          <a:noFill/>
        </p:spPr>
        <p:txBody>
          <a:bodyPr>
            <a:normAutofit fontScale="92500" lnSpcReduction="10000"/>
          </a:bodyPr>
          <a:lstStyle/>
          <a:p>
            <a:r>
              <a:rPr lang="en-US" altLang="zh-CN" sz="2800" dirty="0">
                <a:solidFill>
                  <a:srgbClr val="FF0000"/>
                </a:solidFill>
                <a:latin typeface="+mj-ea"/>
                <a:ea typeface="+mj-ea"/>
              </a:rPr>
              <a:t>322 </a:t>
            </a:r>
            <a:r>
              <a:rPr lang="zh-CN" altLang="en-US" sz="2800" dirty="0">
                <a:solidFill>
                  <a:srgbClr val="FF0000"/>
                </a:solidFill>
                <a:latin typeface="+mj-ea"/>
                <a:ea typeface="+mj-ea"/>
              </a:rPr>
              <a:t>收益</a:t>
            </a:r>
            <a:r>
              <a:rPr lang="zh-CN" altLang="en-US" sz="2800" dirty="0" smtClean="0">
                <a:solidFill>
                  <a:srgbClr val="FF0000"/>
                </a:solidFill>
                <a:latin typeface="+mj-ea"/>
                <a:ea typeface="+mj-ea"/>
              </a:rPr>
              <a:t>分配</a:t>
            </a:r>
            <a:endParaRPr lang="en-US" altLang="zh-CN" sz="2800" dirty="0" smtClean="0">
              <a:solidFill>
                <a:srgbClr val="FF0000"/>
              </a:solidFill>
              <a:latin typeface="+mj-ea"/>
              <a:ea typeface="+mj-ea"/>
            </a:endParaRPr>
          </a:p>
          <a:p>
            <a:pPr>
              <a:spcAft>
                <a:spcPts val="1125"/>
              </a:spcAft>
            </a:pPr>
            <a:r>
              <a:rPr lang="zh-CN" altLang="zh-CN" sz="2400" kern="0" dirty="0">
                <a:latin typeface="+mn-ea"/>
                <a:cs typeface="宋体" panose="02010600030101010101" pitchFamily="2" charset="-122"/>
              </a:rPr>
              <a:t>农村集体经济组织收益分配以效益为基础，民主决策、科学分配，保障成员合法权益。</a:t>
            </a:r>
            <a:endParaRPr lang="zh-CN" altLang="zh-CN" sz="1900" kern="100" dirty="0">
              <a:latin typeface="+mn-ea"/>
              <a:cs typeface="Times New Roman" panose="02020603050405020304"/>
            </a:endParaRPr>
          </a:p>
          <a:p>
            <a:pPr>
              <a:spcAft>
                <a:spcPts val="1125"/>
              </a:spcAft>
            </a:pPr>
            <a:r>
              <a:rPr lang="zh-CN" altLang="zh-CN" sz="2400" kern="0" dirty="0" smtClean="0">
                <a:latin typeface="+mn-ea"/>
                <a:cs typeface="宋体" panose="02010600030101010101" pitchFamily="2" charset="-122"/>
              </a:rPr>
              <a:t> </a:t>
            </a:r>
            <a:r>
              <a:rPr lang="zh-CN" altLang="zh-CN" sz="2400" kern="0" dirty="0">
                <a:latin typeface="+mn-ea"/>
                <a:cs typeface="宋体" panose="02010600030101010101" pitchFamily="2" charset="-122"/>
              </a:rPr>
              <a:t>农村集体经济组织应当按照有关法律、法规、政策规定及组织章程约定的分配原则，按程序确定收益分配方案，明确分配范围、分配比例等重点事项，向全体成员公示。</a:t>
            </a:r>
            <a:endParaRPr lang="zh-CN" altLang="zh-CN" sz="1900" kern="100" dirty="0">
              <a:latin typeface="+mn-ea"/>
              <a:cs typeface="Times New Roman" panose="02020603050405020304"/>
            </a:endParaRPr>
          </a:p>
          <a:p>
            <a:pPr>
              <a:spcAft>
                <a:spcPts val="1125"/>
              </a:spcAft>
            </a:pPr>
            <a:r>
              <a:rPr lang="zh-CN" altLang="zh-CN" sz="2800" kern="0" dirty="0" smtClean="0">
                <a:latin typeface="Calibri" panose="020F0502020204030204"/>
                <a:cs typeface="宋体" panose="02010600030101010101" pitchFamily="2" charset="-122"/>
              </a:rPr>
              <a:t> </a:t>
            </a:r>
            <a:r>
              <a:rPr lang="zh-CN" altLang="zh-CN" sz="2200" kern="0" dirty="0">
                <a:highlight>
                  <a:srgbClr val="00FF00"/>
                </a:highlight>
                <a:latin typeface="+mn-ea"/>
                <a:cs typeface="宋体" panose="02010600030101010101" pitchFamily="2" charset="-122"/>
              </a:rPr>
              <a:t>农村集体经济组织可分配收益按以下顺序进行分配：</a:t>
            </a:r>
            <a:endParaRPr lang="zh-CN" altLang="zh-CN" sz="1700" kern="100" dirty="0">
              <a:latin typeface="+mn-ea"/>
              <a:cs typeface="Times New Roman" panose="02020603050405020304"/>
            </a:endParaRPr>
          </a:p>
          <a:p>
            <a:pPr>
              <a:spcAft>
                <a:spcPts val="1125"/>
              </a:spcAft>
            </a:pPr>
            <a:r>
              <a:rPr lang="zh-CN" altLang="zh-CN" sz="2200" kern="0" dirty="0">
                <a:highlight>
                  <a:srgbClr val="00FF00"/>
                </a:highlight>
                <a:latin typeface="+mn-ea"/>
                <a:cs typeface="宋体" panose="02010600030101010101" pitchFamily="2" charset="-122"/>
              </a:rPr>
              <a:t>　　</a:t>
            </a:r>
            <a:r>
              <a:rPr lang="en-US" altLang="zh-CN" sz="2200" kern="0" dirty="0">
                <a:highlight>
                  <a:srgbClr val="00FF00"/>
                </a:highlight>
                <a:latin typeface="+mn-ea"/>
                <a:cs typeface="宋体" panose="02010600030101010101" pitchFamily="2" charset="-122"/>
              </a:rPr>
              <a:t>(</a:t>
            </a:r>
            <a:r>
              <a:rPr lang="zh-CN" altLang="zh-CN" sz="2200" kern="0" dirty="0">
                <a:highlight>
                  <a:srgbClr val="00FF00"/>
                </a:highlight>
                <a:latin typeface="+mn-ea"/>
                <a:cs typeface="宋体" panose="02010600030101010101" pitchFamily="2" charset="-122"/>
              </a:rPr>
              <a:t>一</a:t>
            </a:r>
            <a:r>
              <a:rPr lang="en-US" altLang="zh-CN" sz="2200" kern="0" dirty="0">
                <a:highlight>
                  <a:srgbClr val="00FF00"/>
                </a:highlight>
                <a:latin typeface="+mn-ea"/>
                <a:cs typeface="宋体" panose="02010600030101010101" pitchFamily="2" charset="-122"/>
              </a:rPr>
              <a:t>)</a:t>
            </a:r>
            <a:r>
              <a:rPr lang="zh-CN" altLang="zh-CN" sz="2200" kern="0" dirty="0">
                <a:highlight>
                  <a:srgbClr val="00FF00"/>
                </a:highlight>
                <a:latin typeface="+mn-ea"/>
                <a:cs typeface="宋体" panose="02010600030101010101" pitchFamily="2" charset="-122"/>
              </a:rPr>
              <a:t>弥补以前年度亏损</a:t>
            </a:r>
            <a:r>
              <a:rPr lang="en-US" altLang="zh-CN" sz="2200" kern="0" dirty="0">
                <a:highlight>
                  <a:srgbClr val="00FF00"/>
                </a:highlight>
                <a:latin typeface="+mn-ea"/>
                <a:cs typeface="宋体" panose="02010600030101010101" pitchFamily="2" charset="-122"/>
              </a:rPr>
              <a:t>;</a:t>
            </a:r>
            <a:endParaRPr lang="zh-CN" altLang="zh-CN" sz="1700" kern="100" dirty="0">
              <a:latin typeface="+mn-ea"/>
              <a:cs typeface="Times New Roman" panose="02020603050405020304"/>
            </a:endParaRPr>
          </a:p>
          <a:p>
            <a:pPr>
              <a:spcAft>
                <a:spcPts val="1125"/>
              </a:spcAft>
            </a:pPr>
            <a:r>
              <a:rPr lang="zh-CN" altLang="zh-CN" sz="2200" kern="0" dirty="0">
                <a:highlight>
                  <a:srgbClr val="00FF00"/>
                </a:highlight>
                <a:latin typeface="+mn-ea"/>
                <a:cs typeface="宋体" panose="02010600030101010101" pitchFamily="2" charset="-122"/>
              </a:rPr>
              <a:t>　　</a:t>
            </a:r>
            <a:r>
              <a:rPr lang="en-US" altLang="zh-CN" sz="2200" kern="0" dirty="0">
                <a:highlight>
                  <a:srgbClr val="00FF00"/>
                </a:highlight>
                <a:latin typeface="+mn-ea"/>
                <a:cs typeface="宋体" panose="02010600030101010101" pitchFamily="2" charset="-122"/>
              </a:rPr>
              <a:t>(</a:t>
            </a:r>
            <a:r>
              <a:rPr lang="zh-CN" altLang="zh-CN" sz="2200" kern="0" dirty="0">
                <a:highlight>
                  <a:srgbClr val="00FF00"/>
                </a:highlight>
                <a:latin typeface="+mn-ea"/>
                <a:cs typeface="宋体" panose="02010600030101010101" pitchFamily="2" charset="-122"/>
              </a:rPr>
              <a:t>二</a:t>
            </a:r>
            <a:r>
              <a:rPr lang="en-US" altLang="zh-CN" sz="2200" kern="0" dirty="0">
                <a:highlight>
                  <a:srgbClr val="00FF00"/>
                </a:highlight>
                <a:latin typeface="+mn-ea"/>
                <a:cs typeface="宋体" panose="02010600030101010101" pitchFamily="2" charset="-122"/>
              </a:rPr>
              <a:t>)</a:t>
            </a:r>
            <a:r>
              <a:rPr lang="zh-CN" altLang="zh-CN" sz="2200" kern="0" dirty="0">
                <a:highlight>
                  <a:srgbClr val="00FF00"/>
                </a:highlight>
                <a:latin typeface="+mn-ea"/>
                <a:cs typeface="宋体" panose="02010600030101010101" pitchFamily="2" charset="-122"/>
              </a:rPr>
              <a:t>提取公积公益金</a:t>
            </a:r>
            <a:r>
              <a:rPr lang="en-US" altLang="zh-CN" sz="2200" kern="0" dirty="0">
                <a:highlight>
                  <a:srgbClr val="00FF00"/>
                </a:highlight>
                <a:latin typeface="+mn-ea"/>
                <a:cs typeface="宋体" panose="02010600030101010101" pitchFamily="2" charset="-122"/>
              </a:rPr>
              <a:t>;</a:t>
            </a:r>
            <a:endParaRPr lang="zh-CN" altLang="zh-CN" sz="1700" kern="100" dirty="0">
              <a:latin typeface="+mn-ea"/>
              <a:cs typeface="Times New Roman" panose="02020603050405020304"/>
            </a:endParaRPr>
          </a:p>
          <a:p>
            <a:pPr>
              <a:spcAft>
                <a:spcPts val="1125"/>
              </a:spcAft>
            </a:pPr>
            <a:r>
              <a:rPr lang="zh-CN" altLang="zh-CN" sz="2200" kern="0" dirty="0">
                <a:highlight>
                  <a:srgbClr val="00FF00"/>
                </a:highlight>
                <a:latin typeface="+mn-ea"/>
                <a:cs typeface="宋体" panose="02010600030101010101" pitchFamily="2" charset="-122"/>
              </a:rPr>
              <a:t>　　</a:t>
            </a:r>
            <a:r>
              <a:rPr lang="en-US" altLang="zh-CN" sz="2200" kern="0" dirty="0">
                <a:highlight>
                  <a:srgbClr val="00FF00"/>
                </a:highlight>
                <a:latin typeface="+mn-ea"/>
                <a:cs typeface="宋体" panose="02010600030101010101" pitchFamily="2" charset="-122"/>
              </a:rPr>
              <a:t>(</a:t>
            </a:r>
            <a:r>
              <a:rPr lang="zh-CN" altLang="zh-CN" sz="2200" kern="0" dirty="0">
                <a:highlight>
                  <a:srgbClr val="00FF00"/>
                </a:highlight>
                <a:latin typeface="+mn-ea"/>
                <a:cs typeface="宋体" panose="02010600030101010101" pitchFamily="2" charset="-122"/>
              </a:rPr>
              <a:t>三</a:t>
            </a:r>
            <a:r>
              <a:rPr lang="en-US" altLang="zh-CN" sz="2200" kern="0" dirty="0">
                <a:highlight>
                  <a:srgbClr val="00FF00"/>
                </a:highlight>
                <a:latin typeface="+mn-ea"/>
                <a:cs typeface="宋体" panose="02010600030101010101" pitchFamily="2" charset="-122"/>
              </a:rPr>
              <a:t>)</a:t>
            </a:r>
            <a:r>
              <a:rPr lang="zh-CN" altLang="zh-CN" sz="2200" kern="0" dirty="0">
                <a:highlight>
                  <a:srgbClr val="00FF00"/>
                </a:highlight>
                <a:latin typeface="+mn-ea"/>
                <a:cs typeface="宋体" panose="02010600030101010101" pitchFamily="2" charset="-122"/>
              </a:rPr>
              <a:t>向成员分配收益</a:t>
            </a:r>
            <a:r>
              <a:rPr lang="en-US" altLang="zh-CN" sz="2200" kern="0" dirty="0">
                <a:highlight>
                  <a:srgbClr val="00FF00"/>
                </a:highlight>
                <a:latin typeface="+mn-ea"/>
                <a:cs typeface="宋体" panose="02010600030101010101" pitchFamily="2" charset="-122"/>
              </a:rPr>
              <a:t>;</a:t>
            </a:r>
            <a:endParaRPr lang="zh-CN" altLang="zh-CN" sz="1700" kern="100" dirty="0">
              <a:latin typeface="+mn-ea"/>
              <a:cs typeface="Times New Roman" panose="02020603050405020304"/>
            </a:endParaRPr>
          </a:p>
          <a:p>
            <a:pPr>
              <a:spcAft>
                <a:spcPts val="1125"/>
              </a:spcAft>
            </a:pPr>
            <a:r>
              <a:rPr lang="zh-CN" altLang="zh-CN" sz="2200" kern="0" dirty="0">
                <a:highlight>
                  <a:srgbClr val="00FF00"/>
                </a:highlight>
                <a:latin typeface="+mn-ea"/>
                <a:cs typeface="宋体" panose="02010600030101010101" pitchFamily="2" charset="-122"/>
              </a:rPr>
              <a:t>　　</a:t>
            </a:r>
            <a:r>
              <a:rPr lang="en-US" altLang="zh-CN" sz="2200" kern="0" dirty="0">
                <a:highlight>
                  <a:srgbClr val="00FF00"/>
                </a:highlight>
                <a:latin typeface="+mn-ea"/>
                <a:cs typeface="宋体" panose="02010600030101010101" pitchFamily="2" charset="-122"/>
              </a:rPr>
              <a:t>(</a:t>
            </a:r>
            <a:r>
              <a:rPr lang="zh-CN" altLang="zh-CN" sz="2200" kern="0" dirty="0">
                <a:highlight>
                  <a:srgbClr val="00FF00"/>
                </a:highlight>
                <a:latin typeface="+mn-ea"/>
                <a:cs typeface="宋体" panose="02010600030101010101" pitchFamily="2" charset="-122"/>
              </a:rPr>
              <a:t>四</a:t>
            </a:r>
            <a:r>
              <a:rPr lang="en-US" altLang="zh-CN" sz="2200" kern="0" dirty="0">
                <a:highlight>
                  <a:srgbClr val="00FF00"/>
                </a:highlight>
                <a:latin typeface="+mn-ea"/>
                <a:cs typeface="宋体" panose="02010600030101010101" pitchFamily="2" charset="-122"/>
              </a:rPr>
              <a:t>)</a:t>
            </a:r>
            <a:r>
              <a:rPr lang="zh-CN" altLang="zh-CN" sz="2200" kern="0" dirty="0">
                <a:highlight>
                  <a:srgbClr val="00FF00"/>
                </a:highlight>
                <a:latin typeface="+mn-ea"/>
                <a:cs typeface="宋体" panose="02010600030101010101" pitchFamily="2" charset="-122"/>
              </a:rPr>
              <a:t>其他</a:t>
            </a:r>
            <a:r>
              <a:rPr lang="zh-CN" altLang="zh-CN" sz="2200" kern="0" dirty="0" smtClean="0">
                <a:highlight>
                  <a:srgbClr val="00FF00"/>
                </a:highlight>
                <a:latin typeface="+mn-ea"/>
                <a:cs typeface="宋体" panose="02010600030101010101" pitchFamily="2" charset="-122"/>
              </a:rPr>
              <a:t>。</a:t>
            </a:r>
            <a:endParaRPr lang="en-US" altLang="zh-CN" sz="2200" kern="0" dirty="0" smtClean="0">
              <a:highlight>
                <a:srgbClr val="00FF00"/>
              </a:highlight>
              <a:latin typeface="+mn-ea"/>
              <a:cs typeface="宋体" panose="02010600030101010101" pitchFamily="2" charset="-122"/>
            </a:endParaRPr>
          </a:p>
          <a:p>
            <a:pPr>
              <a:spcAft>
                <a:spcPts val="1125"/>
              </a:spcAft>
            </a:pPr>
            <a:endParaRPr lang="en-US" altLang="zh-CN" sz="2200" kern="0" dirty="0" smtClean="0">
              <a:highlight>
                <a:srgbClr val="00FF00"/>
              </a:highlight>
              <a:latin typeface="+mn-ea"/>
              <a:cs typeface="宋体" panose="02010600030101010101" pitchFamily="2" charset="-122"/>
            </a:endParaRPr>
          </a:p>
          <a:p>
            <a:pPr>
              <a:spcAft>
                <a:spcPts val="1125"/>
              </a:spcAft>
            </a:pPr>
            <a:endParaRPr lang="zh-CN" altLang="zh-CN" sz="1700" kern="100" dirty="0">
              <a:latin typeface="+mn-ea"/>
              <a:cs typeface="Times New Roman" panose="02020603050405020304"/>
            </a:endParaRPr>
          </a:p>
          <a:p>
            <a:endParaRPr lang="zh-CN" altLang="en-US" dirty="0">
              <a:solidFill>
                <a:srgbClr val="FF0000"/>
              </a:solidFill>
              <a:latin typeface="+mj-ea"/>
              <a:ea typeface="+mj-ea"/>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1"/>
          <p:cNvSpPr>
            <a:spLocks noGrp="1"/>
          </p:cNvSpPr>
          <p:nvPr>
            <p:ph type="title"/>
          </p:nvPr>
        </p:nvSpPr>
        <p:spPr>
          <a:xfrm>
            <a:off x="457200" y="277819"/>
            <a:ext cx="8219256" cy="630907"/>
          </a:xfrm>
          <a:solidFill>
            <a:srgbClr val="FF0000"/>
          </a:solidFill>
        </p:spPr>
        <p:txBody>
          <a:bodyPr/>
          <a:lstStyle/>
          <a:p>
            <a:pPr algn="ctr"/>
            <a:r>
              <a:rPr lang="zh-CN" altLang="en-US" sz="3200" dirty="0" smtClean="0">
                <a:solidFill>
                  <a:srgbClr val="FFFF00"/>
                </a:solidFill>
              </a:rPr>
              <a:t>农村集体经济组织年终决算图示</a:t>
            </a:r>
            <a:endParaRPr lang="zh-CN" altLang="en-US" sz="3200" dirty="0" smtClean="0">
              <a:solidFill>
                <a:srgbClr val="FFFF00"/>
              </a:solidFill>
            </a:endParaRPr>
          </a:p>
        </p:txBody>
      </p:sp>
      <p:graphicFrame>
        <p:nvGraphicFramePr>
          <p:cNvPr id="4" name="内容占位符 3"/>
          <p:cNvGraphicFramePr>
            <a:graphicFrameLocks noGrp="1"/>
          </p:cNvGraphicFramePr>
          <p:nvPr>
            <p:ph idx="1"/>
          </p:nvPr>
        </p:nvGraphicFramePr>
        <p:xfrm>
          <a:off x="214315" y="868203"/>
          <a:ext cx="8715380" cy="4552655"/>
        </p:xfrm>
        <a:graphic>
          <a:graphicData uri="http://schemas.openxmlformats.org/drawingml/2006/table">
            <a:tbl>
              <a:tblPr/>
              <a:tblGrid>
                <a:gridCol w="871538"/>
                <a:gridCol w="871538"/>
                <a:gridCol w="871538"/>
                <a:gridCol w="871538"/>
                <a:gridCol w="871538"/>
                <a:gridCol w="936101"/>
                <a:gridCol w="806975"/>
                <a:gridCol w="871538"/>
                <a:gridCol w="871538"/>
                <a:gridCol w="871538"/>
              </a:tblGrid>
              <a:tr h="149257">
                <a:tc>
                  <a:txBody>
                    <a:bodyPr/>
                    <a:lstStyle/>
                    <a:p>
                      <a:pPr algn="l" fontAlgn="ctr"/>
                      <a:endParaRPr lang="zh-CN" altLang="en-US" sz="8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r>
              <a:tr h="208959">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gridSpan="2">
                  <a:txBody>
                    <a:bodyPr/>
                    <a:lstStyle/>
                    <a:p>
                      <a:pPr algn="ctr" fontAlgn="ctr"/>
                      <a:r>
                        <a:rPr lang="zh-CN" altLang="en-US" sz="1100" b="1" i="0" u="none" strike="noStrike" dirty="0" smtClean="0">
                          <a:solidFill>
                            <a:srgbClr val="000000"/>
                          </a:solidFill>
                          <a:latin typeface="宋体" panose="02010600030101010101" pitchFamily="2" charset="-122"/>
                        </a:rPr>
                        <a:t>经营支出</a:t>
                      </a:r>
                      <a:endParaRPr lang="zh-CN" altLang="en-US" sz="1100" b="1" i="0" u="none" strike="noStrike" dirty="0">
                        <a:solidFill>
                          <a:srgbClr val="000000"/>
                        </a:solidFill>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gridSpan="2">
                  <a:txBody>
                    <a:bodyPr/>
                    <a:lstStyle/>
                    <a:p>
                      <a:pPr algn="ctr" fontAlgn="ctr"/>
                      <a:r>
                        <a:rPr lang="zh-CN" altLang="en-US" sz="1800" b="1" i="0" u="none" strike="noStrike" dirty="0" smtClean="0">
                          <a:solidFill>
                            <a:srgbClr val="000000"/>
                          </a:solidFill>
                          <a:latin typeface="宋体" panose="02010600030101010101" pitchFamily="2" charset="-122"/>
                        </a:rPr>
                        <a:t>本年收益</a:t>
                      </a:r>
                      <a:endParaRPr lang="zh-CN" altLang="en-US" sz="1800" b="1" i="0" u="none" strike="noStrike" dirty="0">
                        <a:solidFill>
                          <a:srgbClr val="000000"/>
                        </a:solidFill>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gridSpan="2">
                  <a:txBody>
                    <a:bodyPr/>
                    <a:lstStyle/>
                    <a:p>
                      <a:pPr algn="ctr" fontAlgn="ctr"/>
                      <a:r>
                        <a:rPr lang="zh-CN" altLang="en-US" sz="1000" b="1" i="0" u="none" strike="noStrike" dirty="0" smtClean="0">
                          <a:solidFill>
                            <a:srgbClr val="000000"/>
                          </a:solidFill>
                          <a:latin typeface="宋体" panose="02010600030101010101" pitchFamily="2" charset="-122"/>
                        </a:rPr>
                        <a:t>经营收入</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r>
              <a:tr h="149257">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zh-CN" sz="1000" b="1" i="0" u="none" strike="noStrike" dirty="0" smtClean="0">
                          <a:solidFill>
                            <a:srgbClr val="000000"/>
                          </a:solidFill>
                          <a:latin typeface="宋体" panose="02010600030101010101" pitchFamily="2" charset="-122"/>
                        </a:rPr>
                        <a:t>4900000</a:t>
                      </a:r>
                      <a:endParaRPr lang="en-US" altLang="zh-CN" sz="10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zh-CN" altLang="en-US" sz="8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r>
              <a:tr h="149257">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dirty="0" smtClean="0">
                          <a:solidFill>
                            <a:srgbClr val="000000"/>
                          </a:solidFill>
                          <a:latin typeface="宋体" panose="02010600030101010101" pitchFamily="2" charset="-122"/>
                        </a:rPr>
                        <a:t>　</a:t>
                      </a:r>
                      <a:r>
                        <a:rPr lang="en-US" altLang="zh-CN" sz="1000" b="1" i="0" u="none" strike="noStrike" dirty="0" smtClean="0">
                          <a:solidFill>
                            <a:srgbClr val="000000"/>
                          </a:solidFill>
                          <a:latin typeface="宋体" panose="02010600030101010101" pitchFamily="2" charset="-122"/>
                        </a:rPr>
                        <a:t>4160000</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dirty="0">
                          <a:solidFill>
                            <a:srgbClr val="000000"/>
                          </a:solidFill>
                          <a:latin typeface="宋体" panose="02010600030101010101" pitchFamily="2" charset="-122"/>
                        </a:rPr>
                        <a:t>　</a:t>
                      </a:r>
                      <a:r>
                        <a:rPr lang="en-US" altLang="zh-CN" sz="1000" b="1" i="0" u="none" strike="noStrike" dirty="0" smtClean="0">
                          <a:solidFill>
                            <a:srgbClr val="000000"/>
                          </a:solidFill>
                          <a:latin typeface="宋体" panose="02010600030101010101" pitchFamily="2" charset="-122"/>
                        </a:rPr>
                        <a:t>4160000</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ctr"/>
                      <a:r>
                        <a:rPr lang="zh-CN" altLang="en-US" sz="1000" b="1" i="0" u="none" strike="noStrike" dirty="0">
                          <a:solidFill>
                            <a:srgbClr val="000000"/>
                          </a:solidFill>
                          <a:latin typeface="宋体" panose="02010600030101010101" pitchFamily="2" charset="-122"/>
                        </a:rPr>
                        <a:t>　</a:t>
                      </a:r>
                      <a:r>
                        <a:rPr lang="en-US" altLang="zh-CN" sz="1000" b="1" i="0" u="none" strike="noStrike" dirty="0" smtClean="0">
                          <a:solidFill>
                            <a:srgbClr val="000000"/>
                          </a:solidFill>
                          <a:latin typeface="宋体" panose="02010600030101010101" pitchFamily="2" charset="-122"/>
                        </a:rPr>
                        <a:t>4960000</a:t>
                      </a:r>
                      <a:endParaRPr lang="zh-CN" altLang="en-US" sz="10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zh-CN" altLang="en-US" sz="10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zh-CN" altLang="en-US" sz="8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r>
              <a:tr h="179108">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gridSpan="2">
                  <a:txBody>
                    <a:bodyPr/>
                    <a:lstStyle/>
                    <a:p>
                      <a:pPr marL="0" algn="ctr" defTabSz="914400" rtl="0" eaLnBrk="1" fontAlgn="ctr" latinLnBrk="0" hangingPunct="1"/>
                      <a:r>
                        <a:rPr lang="zh-CN" altLang="en-US" sz="1100" b="1" i="0" u="none" strike="noStrike" kern="1200" dirty="0" smtClean="0">
                          <a:solidFill>
                            <a:srgbClr val="000000"/>
                          </a:solidFill>
                          <a:latin typeface="宋体" panose="02010600030101010101" pitchFamily="2" charset="-122"/>
                          <a:ea typeface="+mn-ea"/>
                          <a:cs typeface="+mn-cs"/>
                        </a:rPr>
                        <a:t>税金及附加</a:t>
                      </a:r>
                      <a:endParaRPr lang="zh-CN" altLang="en-US" sz="1100" b="1" i="0" u="none" strike="noStrike" kern="1200" dirty="0">
                        <a:solidFill>
                          <a:srgbClr val="000000"/>
                        </a:solidFill>
                        <a:latin typeface="宋体" panose="02010600030101010101" pitchFamily="2" charset="-122"/>
                        <a:ea typeface="+mn-ea"/>
                        <a:cs typeface="+mn-cs"/>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hMerge="1">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dirty="0">
                          <a:solidFill>
                            <a:srgbClr val="000000"/>
                          </a:solidFill>
                          <a:latin typeface="宋体" panose="02010600030101010101" pitchFamily="2" charset="-122"/>
                        </a:rPr>
                        <a:t>　</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gridSpan="2">
                  <a:txBody>
                    <a:bodyPr/>
                    <a:lstStyle/>
                    <a:p>
                      <a:pPr algn="ctr" fontAlgn="ctr"/>
                      <a:r>
                        <a:rPr lang="zh-CN" altLang="en-US" sz="1000" b="1" i="0" u="none" strike="noStrike" dirty="0" smtClean="0">
                          <a:solidFill>
                            <a:srgbClr val="000000"/>
                          </a:solidFill>
                          <a:latin typeface="宋体" panose="02010600030101010101" pitchFamily="2" charset="-122"/>
                        </a:rPr>
                        <a:t>投资收益</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cPr/>
                </a:tc>
                <a:tc>
                  <a:txBody>
                    <a:bodyPr/>
                    <a:lstStyle/>
                    <a:p>
                      <a:pPr algn="l" fontAlgn="ctr"/>
                      <a:endParaRPr lang="zh-CN" altLang="en-US" sz="8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r>
              <a:tr h="149257">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dirty="0">
                          <a:solidFill>
                            <a:srgbClr val="000000"/>
                          </a:solidFill>
                          <a:latin typeface="宋体" panose="02010600030101010101" pitchFamily="2" charset="-122"/>
                        </a:rPr>
                        <a:t>　</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altLang="zh-CN" sz="10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8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r>
              <a:tr h="218303">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dirty="0">
                          <a:solidFill>
                            <a:srgbClr val="000000"/>
                          </a:solidFill>
                          <a:latin typeface="宋体" panose="02010600030101010101" pitchFamily="2" charset="-122"/>
                        </a:rPr>
                        <a:t>　</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8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r>
              <a:tr h="149257">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gridSpan="2">
                  <a:txBody>
                    <a:bodyPr/>
                    <a:lstStyle/>
                    <a:p>
                      <a:pPr algn="ctr" fontAlgn="ctr"/>
                      <a:r>
                        <a:rPr lang="zh-CN" altLang="en-US" sz="1000" b="1" i="0" u="none" strike="noStrike" dirty="0" smtClean="0">
                          <a:solidFill>
                            <a:srgbClr val="000000"/>
                          </a:solidFill>
                          <a:latin typeface="宋体" panose="02010600030101010101" pitchFamily="2" charset="-122"/>
                        </a:rPr>
                        <a:t>管理费用</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gridSpan="2">
                  <a:txBody>
                    <a:bodyPr/>
                    <a:lstStyle/>
                    <a:p>
                      <a:pPr algn="ctr" fontAlgn="ctr"/>
                      <a:r>
                        <a:rPr lang="zh-CN" altLang="en-US" sz="1000" b="1" i="0" u="none" strike="noStrike" dirty="0" smtClean="0">
                          <a:solidFill>
                            <a:srgbClr val="000000"/>
                          </a:solidFill>
                          <a:latin typeface="宋体" panose="02010600030101010101" pitchFamily="2" charset="-122"/>
                        </a:rPr>
                        <a:t>补助</a:t>
                      </a:r>
                      <a:r>
                        <a:rPr lang="zh-CN" altLang="en-US" sz="1000" b="1" i="0" u="none" strike="noStrike" dirty="0">
                          <a:solidFill>
                            <a:srgbClr val="000000"/>
                          </a:solidFill>
                          <a:latin typeface="宋体" panose="02010600030101010101" pitchFamily="2" charset="-122"/>
                        </a:rPr>
                        <a:t>收入</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r>
              <a:tr h="149257">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dirty="0">
                          <a:solidFill>
                            <a:srgbClr val="000000"/>
                          </a:solidFill>
                          <a:latin typeface="宋体" panose="02010600030101010101" pitchFamily="2" charset="-122"/>
                        </a:rPr>
                        <a:t>　</a:t>
                      </a:r>
                      <a:r>
                        <a:rPr lang="en-US" altLang="zh-CN" sz="1000" b="1" i="0" u="none" strike="noStrike" dirty="0" smtClean="0">
                          <a:solidFill>
                            <a:srgbClr val="000000"/>
                          </a:solidFill>
                          <a:latin typeface="宋体" panose="02010600030101010101" pitchFamily="2" charset="-122"/>
                        </a:rPr>
                        <a:t>350000</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dirty="0">
                          <a:solidFill>
                            <a:srgbClr val="000000"/>
                          </a:solidFill>
                          <a:latin typeface="宋体" panose="02010600030101010101" pitchFamily="2" charset="-122"/>
                        </a:rPr>
                        <a:t>　</a:t>
                      </a:r>
                      <a:r>
                        <a:rPr lang="en-US" altLang="zh-CN" sz="1000" b="1" i="0" u="none" strike="noStrike" dirty="0" smtClean="0">
                          <a:solidFill>
                            <a:srgbClr val="000000"/>
                          </a:solidFill>
                          <a:latin typeface="宋体" panose="02010600030101010101" pitchFamily="2" charset="-122"/>
                        </a:rPr>
                        <a:t>350000</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zh-CN" sz="1000" b="1" i="0" u="none" strike="noStrike" dirty="0" smtClean="0">
                          <a:solidFill>
                            <a:srgbClr val="000000"/>
                          </a:solidFill>
                          <a:latin typeface="宋体" panose="02010600030101010101" pitchFamily="2" charset="-122"/>
                        </a:rPr>
                        <a:t>   20000</a:t>
                      </a:r>
                      <a:endParaRPr lang="zh-CN" altLang="en-US" sz="10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r>
              <a:tr h="149257">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ctr"/>
                      <a:r>
                        <a:rPr lang="zh-CN" altLang="en-US" sz="1000" b="1" i="0" u="none" strike="noStrike" dirty="0">
                          <a:solidFill>
                            <a:srgbClr val="000000"/>
                          </a:solidFill>
                          <a:latin typeface="宋体" panose="02010600030101010101" pitchFamily="2" charset="-122"/>
                        </a:rPr>
                        <a:t>　</a:t>
                      </a:r>
                      <a:r>
                        <a:rPr lang="en-US" altLang="zh-CN" sz="1000" b="1" i="0" u="none" strike="noStrike" dirty="0" smtClean="0">
                          <a:solidFill>
                            <a:srgbClr val="000000"/>
                          </a:solidFill>
                          <a:latin typeface="宋体" panose="02010600030101010101" pitchFamily="2" charset="-122"/>
                        </a:rPr>
                        <a:t>20000</a:t>
                      </a:r>
                      <a:endParaRPr lang="zh-CN" altLang="en-US" sz="10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r>
              <a:tr h="149257">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gridSpan="2">
                  <a:txBody>
                    <a:bodyPr/>
                    <a:lstStyle/>
                    <a:p>
                      <a:pPr algn="ctr" fontAlgn="ctr"/>
                      <a:r>
                        <a:rPr lang="zh-CN" altLang="en-US" sz="1000" b="1" i="0" u="none" strike="noStrike" dirty="0" smtClean="0">
                          <a:solidFill>
                            <a:srgbClr val="000000"/>
                          </a:solidFill>
                          <a:latin typeface="宋体" panose="02010600030101010101" pitchFamily="2" charset="-122"/>
                        </a:rPr>
                        <a:t>公益支出</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r>
              <a:tr h="149257">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gridSpan="2">
                  <a:txBody>
                    <a:bodyPr/>
                    <a:lstStyle/>
                    <a:p>
                      <a:pPr algn="ctr" fontAlgn="ctr"/>
                      <a:r>
                        <a:rPr lang="zh-CN" altLang="en-US" sz="1000" b="1" i="0" u="none" strike="noStrike" dirty="0" smtClean="0">
                          <a:solidFill>
                            <a:srgbClr val="000000"/>
                          </a:solidFill>
                          <a:latin typeface="宋体" panose="02010600030101010101" pitchFamily="2" charset="-122"/>
                        </a:rPr>
                        <a:t>其他收入</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r>
              <a:tr h="149257">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dirty="0">
                          <a:solidFill>
                            <a:srgbClr val="000000"/>
                          </a:solidFill>
                          <a:latin typeface="宋体" panose="02010600030101010101" pitchFamily="2" charset="-122"/>
                        </a:rPr>
                        <a:t>　</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ctr"/>
                      <a:r>
                        <a:rPr lang="zh-CN" altLang="en-US" sz="1000" b="1" i="0" u="none" strike="noStrike" dirty="0">
                          <a:solidFill>
                            <a:srgbClr val="000000"/>
                          </a:solidFill>
                          <a:latin typeface="宋体" panose="02010600030101010101" pitchFamily="2" charset="-122"/>
                        </a:rPr>
                        <a:t>　</a:t>
                      </a:r>
                      <a:r>
                        <a:rPr lang="en-US" altLang="zh-CN" sz="1000" b="1" i="0" u="none" strike="noStrike" dirty="0" smtClean="0">
                          <a:solidFill>
                            <a:srgbClr val="000000"/>
                          </a:solidFill>
                          <a:latin typeface="宋体" panose="02010600030101010101" pitchFamily="2" charset="-122"/>
                        </a:rPr>
                        <a:t>80000</a:t>
                      </a:r>
                      <a:endParaRPr lang="zh-CN" altLang="en-US" sz="1000" b="1" i="0" u="none" strike="noStrike" dirty="0">
                        <a:solidFill>
                          <a:srgbClr val="000000"/>
                        </a:solidFill>
                        <a:latin typeface="宋体" panose="02010600030101010101" pitchFamily="2" charset="-122"/>
                      </a:endParaRP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zh-CN" sz="1000" b="1" i="0" u="none" strike="noStrike" dirty="0" smtClean="0">
                          <a:solidFill>
                            <a:srgbClr val="000000"/>
                          </a:solidFill>
                          <a:latin typeface="宋体" panose="02010600030101010101" pitchFamily="2" charset="-122"/>
                        </a:rPr>
                        <a:t>   80000</a:t>
                      </a:r>
                      <a:endParaRPr lang="zh-CN" altLang="en-US" sz="10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8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r>
              <a:tr h="145276">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gridSpan="2">
                  <a:txBody>
                    <a:bodyPr/>
                    <a:lstStyle/>
                    <a:p>
                      <a:pPr algn="ctr" fontAlgn="ctr"/>
                      <a:r>
                        <a:rPr lang="zh-CN" altLang="en-US" sz="1000" b="1" i="0" u="none" strike="noStrike" dirty="0" smtClean="0">
                          <a:solidFill>
                            <a:srgbClr val="000000"/>
                          </a:solidFill>
                          <a:latin typeface="宋体" panose="02010600030101010101" pitchFamily="2" charset="-122"/>
                        </a:rPr>
                        <a:t>所得税费用</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dirty="0">
                          <a:solidFill>
                            <a:srgbClr val="000000"/>
                          </a:solidFill>
                          <a:latin typeface="宋体" panose="02010600030101010101" pitchFamily="2" charset="-122"/>
                        </a:rPr>
                        <a:t>　</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8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r>
              <a:tr h="149257">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dirty="0">
                          <a:solidFill>
                            <a:srgbClr val="000000"/>
                          </a:solidFill>
                          <a:latin typeface="宋体" panose="02010600030101010101" pitchFamily="2" charset="-122"/>
                        </a:rPr>
                        <a:t>　</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gridSpan="2">
                  <a:txBody>
                    <a:bodyPr/>
                    <a:lstStyle/>
                    <a:p>
                      <a:pPr algn="ctr"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r>
              <a:tr h="149257">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dirty="0">
                          <a:solidFill>
                            <a:srgbClr val="000000"/>
                          </a:solidFill>
                          <a:latin typeface="宋体" panose="02010600030101010101" pitchFamily="2" charset="-122"/>
                        </a:rPr>
                        <a:t>　</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dirty="0">
                          <a:solidFill>
                            <a:srgbClr val="000000"/>
                          </a:solidFill>
                          <a:latin typeface="宋体" panose="02010600030101010101" pitchFamily="2" charset="-122"/>
                        </a:rPr>
                        <a:t>　</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r>
              <a:tr h="149257">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gridSpan="2">
                  <a:txBody>
                    <a:bodyPr/>
                    <a:lstStyle/>
                    <a:p>
                      <a:pPr algn="ctr" fontAlgn="ctr"/>
                      <a:r>
                        <a:rPr lang="zh-CN" altLang="en-US" sz="1000" b="1" i="0" u="none" strike="noStrike" dirty="0" smtClean="0">
                          <a:solidFill>
                            <a:srgbClr val="000000"/>
                          </a:solidFill>
                          <a:latin typeface="宋体" panose="02010600030101010101" pitchFamily="2" charset="-122"/>
                        </a:rPr>
                        <a:t>其他支出</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dirty="0">
                          <a:solidFill>
                            <a:srgbClr val="000000"/>
                          </a:solidFill>
                          <a:latin typeface="宋体" panose="02010600030101010101" pitchFamily="2" charset="-122"/>
                        </a:rPr>
                        <a:t>　</a:t>
                      </a:r>
                      <a:r>
                        <a:rPr lang="en-US" altLang="zh-CN" sz="1000" b="1" i="0" u="none" strike="noStrike" dirty="0" smtClean="0">
                          <a:solidFill>
                            <a:srgbClr val="000000"/>
                          </a:solidFill>
                          <a:latin typeface="宋体" panose="02010600030101010101" pitchFamily="2" charset="-122"/>
                        </a:rPr>
                        <a:t>50000</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ctr"/>
                      <a:r>
                        <a:rPr lang="zh-CN" altLang="en-US" sz="1000" b="1" i="0" u="none" strike="noStrike" dirty="0">
                          <a:solidFill>
                            <a:srgbClr val="000000"/>
                          </a:solidFill>
                          <a:latin typeface="宋体" panose="02010600030101010101" pitchFamily="2" charset="-122"/>
                        </a:rPr>
                        <a:t>　</a:t>
                      </a:r>
                      <a:endParaRPr lang="zh-CN" altLang="en-US" sz="10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dirty="0">
                          <a:solidFill>
                            <a:srgbClr val="000000"/>
                          </a:solidFill>
                          <a:latin typeface="宋体" panose="02010600030101010101" pitchFamily="2" charset="-122"/>
                        </a:rPr>
                        <a:t>　</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r>
              <a:tr h="0">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dirty="0">
                          <a:solidFill>
                            <a:srgbClr val="000000"/>
                          </a:solidFill>
                          <a:latin typeface="宋体" panose="02010600030101010101" pitchFamily="2" charset="-122"/>
                        </a:rPr>
                        <a:t>　</a:t>
                      </a:r>
                      <a:r>
                        <a:rPr lang="en-US" altLang="zh-CN" sz="1000" b="1" i="0" u="none" strike="noStrike" dirty="0" smtClean="0">
                          <a:solidFill>
                            <a:srgbClr val="000000"/>
                          </a:solidFill>
                          <a:latin typeface="宋体" panose="02010600030101010101" pitchFamily="2" charset="-122"/>
                        </a:rPr>
                        <a:t>50000</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CN" sz="1000" b="1" i="0" u="none" strike="noStrike" dirty="0" smtClean="0">
                          <a:solidFill>
                            <a:srgbClr val="000000"/>
                          </a:solidFill>
                          <a:latin typeface="宋体" panose="02010600030101010101" pitchFamily="2" charset="-122"/>
                        </a:rPr>
                        <a:t>4560000</a:t>
                      </a:r>
                      <a:endParaRPr lang="en-US" altLang="zh-CN" sz="1000" b="1"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CN" sz="1000" b="1" i="0" u="none" strike="noStrike" dirty="0" smtClean="0">
                          <a:solidFill>
                            <a:srgbClr val="000000"/>
                          </a:solidFill>
                          <a:latin typeface="宋体" panose="02010600030101010101" pitchFamily="2" charset="-122"/>
                        </a:rPr>
                        <a:t>506000</a:t>
                      </a:r>
                      <a:endParaRPr lang="en-US" altLang="zh-CN" sz="10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zh-CN" sz="1000" b="1" i="0" u="none" strike="noStrike" dirty="0" smtClean="0">
                          <a:solidFill>
                            <a:srgbClr val="000000"/>
                          </a:solidFill>
                          <a:latin typeface="宋体" panose="02010600030101010101" pitchFamily="2" charset="-122"/>
                        </a:rPr>
                        <a:t>0</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gridSpan="2">
                  <a:txBody>
                    <a:bodyPr/>
                    <a:lstStyle/>
                    <a:p>
                      <a:pPr algn="ctr"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r>
              <a:tr h="149257">
                <a:tc gridSpan="2">
                  <a:txBody>
                    <a:bodyPr/>
                    <a:lstStyle/>
                    <a:p>
                      <a:pPr algn="ctr" fontAlgn="ctr"/>
                      <a:r>
                        <a:rPr lang="zh-CN" altLang="en-US" sz="1000" b="1" i="0" u="none" strike="noStrike" dirty="0" smtClean="0">
                          <a:solidFill>
                            <a:srgbClr val="000000"/>
                          </a:solidFill>
                          <a:latin typeface="宋体" panose="02010600030101010101" pitchFamily="2" charset="-122"/>
                        </a:rPr>
                        <a:t>内部往来</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CN" altLang="en-US" sz="1000" b="1" i="0" u="none" strike="noStrike" dirty="0">
                          <a:solidFill>
                            <a:srgbClr val="000000"/>
                          </a:solidFill>
                          <a:latin typeface="宋体" panose="02010600030101010101" pitchFamily="2" charset="-122"/>
                        </a:rPr>
                        <a:t>　</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zh-CN" sz="1000" b="1" i="0" u="none" strike="noStrike" dirty="0" smtClean="0">
                          <a:solidFill>
                            <a:srgbClr val="000000"/>
                          </a:solidFill>
                          <a:latin typeface="宋体" panose="02010600030101010101" pitchFamily="2" charset="-122"/>
                        </a:rPr>
                        <a:t>500000</a:t>
                      </a:r>
                      <a:endParaRPr lang="en-US" altLang="zh-CN" sz="10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zh-CN" altLang="en-US" sz="1000" b="1" i="0" u="none" strike="noStrike" dirty="0">
                          <a:solidFill>
                            <a:srgbClr val="000000"/>
                          </a:solidFill>
                          <a:latin typeface="宋体" panose="02010600030101010101" pitchFamily="2" charset="-122"/>
                        </a:rPr>
                        <a:t>　</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8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r>
              <a:tr h="149257">
                <a:tc>
                  <a:txBody>
                    <a:bodyPr/>
                    <a:lstStyle/>
                    <a:p>
                      <a:pPr algn="l" fontAlgn="ctr"/>
                      <a:r>
                        <a:rPr lang="zh-CN" altLang="en-US" sz="1000" b="1" i="0" u="none" strike="noStrike" dirty="0">
                          <a:solidFill>
                            <a:srgbClr val="000000"/>
                          </a:solidFill>
                          <a:latin typeface="宋体" panose="02010600030101010101" pitchFamily="2" charset="-122"/>
                        </a:rPr>
                        <a:t>　</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zh-CN" sz="1000" b="1" i="0" u="none" strike="noStrike" dirty="0" smtClean="0">
                          <a:solidFill>
                            <a:srgbClr val="000000"/>
                          </a:solidFill>
                          <a:latin typeface="宋体" panose="02010600030101010101" pitchFamily="2" charset="-122"/>
                        </a:rPr>
                        <a:t>10000</a:t>
                      </a:r>
                      <a:endParaRPr lang="en-US" altLang="zh-CN" sz="10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r" fontAlgn="ctr"/>
                      <a:r>
                        <a:rPr lang="en-US" altLang="zh-CN" sz="1000" b="1" i="0" u="none" strike="noStrike" dirty="0" smtClean="0">
                          <a:solidFill>
                            <a:srgbClr val="000000"/>
                          </a:solidFill>
                          <a:latin typeface="宋体" panose="02010600030101010101" pitchFamily="2" charset="-122"/>
                        </a:rPr>
                        <a:t>500000</a:t>
                      </a:r>
                      <a:endParaRPr lang="en-US" altLang="zh-CN" sz="1000" b="1"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r>
              <a:tr h="162364">
                <a:tc>
                  <a:txBody>
                    <a:bodyPr/>
                    <a:lstStyle/>
                    <a:p>
                      <a:pPr algn="l" fontAlgn="ctr"/>
                      <a:r>
                        <a:rPr lang="zh-CN" altLang="en-US" sz="1000" b="1" i="0" u="none" strike="noStrike">
                          <a:solidFill>
                            <a:srgbClr val="000000"/>
                          </a:solidFill>
                          <a:latin typeface="宋体" panose="02010600030101010101" pitchFamily="2" charset="-122"/>
                        </a:rPr>
                        <a:t>　</a:t>
                      </a:r>
                      <a:endParaRPr lang="zh-CN" altLang="en-US" sz="1000" b="1"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ctr" fontAlgn="ctr"/>
                      <a:r>
                        <a:rPr lang="zh-CN" altLang="en-US" sz="1000" b="1" i="0" u="none" strike="noStrike" dirty="0" smtClean="0">
                          <a:solidFill>
                            <a:srgbClr val="000000"/>
                          </a:solidFill>
                          <a:latin typeface="宋体" panose="02010600030101010101" pitchFamily="2" charset="-122"/>
                        </a:rPr>
                        <a:t>收益分配</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cPr/>
                </a:tc>
                <a:tc>
                  <a:txBody>
                    <a:bodyPr/>
                    <a:lstStyle/>
                    <a:p>
                      <a:pPr algn="l" fontAlgn="ctr"/>
                      <a:r>
                        <a:rPr lang="zh-CN" altLang="en-US" sz="1000" b="1" i="0" u="none" strike="noStrike" dirty="0">
                          <a:solidFill>
                            <a:srgbClr val="000000"/>
                          </a:solidFill>
                          <a:latin typeface="宋体" panose="02010600030101010101" pitchFamily="2" charset="-122"/>
                        </a:rPr>
                        <a:t>　</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r>
              <a:tr h="149257">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r" fontAlgn="ctr"/>
                      <a:r>
                        <a:rPr lang="en-US" altLang="zh-CN" sz="1000" b="1" i="0" u="none" strike="noStrike" dirty="0" smtClean="0">
                          <a:solidFill>
                            <a:srgbClr val="000000"/>
                          </a:solidFill>
                          <a:latin typeface="宋体" panose="02010600030101010101" pitchFamily="2" charset="-122"/>
                        </a:rPr>
                        <a:t>10000</a:t>
                      </a:r>
                      <a:endParaRPr lang="en-US" altLang="zh-CN" sz="1000" b="1"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zh-CN" sz="1000" b="1" i="0" u="none" strike="noStrike" dirty="0" smtClean="0">
                          <a:solidFill>
                            <a:srgbClr val="000000"/>
                          </a:solidFill>
                          <a:latin typeface="宋体" panose="02010600030101010101" pitchFamily="2" charset="-122"/>
                        </a:rPr>
                        <a:t>500000</a:t>
                      </a:r>
                      <a:endParaRPr lang="en-US" altLang="zh-CN" sz="10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r>
              <a:tr h="149257">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r" fontAlgn="ctr"/>
                      <a:r>
                        <a:rPr lang="en-US" altLang="zh-CN" sz="1000" b="1" i="0" u="none" strike="noStrike" dirty="0" smtClean="0">
                          <a:solidFill>
                            <a:srgbClr val="000000"/>
                          </a:solidFill>
                          <a:latin typeface="宋体" panose="02010600030101010101" pitchFamily="2" charset="-122"/>
                        </a:rPr>
                        <a:t>25000</a:t>
                      </a:r>
                      <a:endParaRPr lang="en-US" altLang="zh-CN" sz="1000" b="1"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r>
              <a:tr h="149257">
                <a:tc gridSpan="2">
                  <a:txBody>
                    <a:bodyPr/>
                    <a:lstStyle/>
                    <a:p>
                      <a:pPr algn="l" fontAlgn="ctr"/>
                      <a:r>
                        <a:rPr lang="zh-CN" altLang="en-US" sz="1000" b="1" i="0" u="none" strike="noStrike" dirty="0" smtClean="0">
                          <a:solidFill>
                            <a:srgbClr val="000000"/>
                          </a:solidFill>
                          <a:latin typeface="宋体" panose="02010600030101010101" pitchFamily="2" charset="-122"/>
                        </a:rPr>
                        <a:t>        公积公益金</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hMerge="1">
                  <a:tcPr marL="0" marR="0" marT="0" marB="0" anchor="ctr">
                    <a:lnL>
                      <a:noFill/>
                    </a:lnL>
                    <a:lnR>
                      <a:noFill/>
                    </a:lnR>
                    <a:lnT>
                      <a:noFill/>
                    </a:lnT>
                    <a:lnB>
                      <a:noFill/>
                    </a:lnB>
                  </a:tcPr>
                </a:tc>
                <a:tc>
                  <a:txBody>
                    <a:bodyPr/>
                    <a:lstStyle/>
                    <a:p>
                      <a:pPr algn="l" fontAlgn="ctr"/>
                      <a:endParaRPr lang="zh-CN" altLang="en-US" sz="7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r>
                        <a:rPr lang="en-US" altLang="zh-CN" sz="1200" dirty="0" smtClean="0"/>
                        <a:t>150000</a:t>
                      </a:r>
                      <a:endParaRPr lang="zh-CN" altLang="en-US" sz="1200" dirty="0"/>
                    </a:p>
                  </a:txBody>
                  <a:tcPr marL="0" marR="0" marT="0" marB="0" anchor="ctr">
                    <a:lnL>
                      <a:noFill/>
                    </a:lnL>
                    <a:lnR>
                      <a:noFill/>
                    </a:lnR>
                    <a:lnT>
                      <a:noFill/>
                    </a:lnT>
                    <a:lnB>
                      <a:noFill/>
                    </a:lnB>
                  </a:tcPr>
                </a:tc>
                <a:tc>
                  <a:txBody>
                    <a:bodyPr/>
                    <a:lstStyle/>
                    <a:p>
                      <a:endParaRPr lang="zh-CN" altLang="en-US" dirty="0"/>
                    </a:p>
                  </a:txBody>
                  <a:tcPr marL="0" marR="0" marT="0" marB="0" anchor="ctr">
                    <a:lnL>
                      <a:noFill/>
                    </a:lnL>
                    <a:lnR>
                      <a:noFill/>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r>
              <a:tr h="149257">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r>
              <a:tr h="149257">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r>
                        <a:rPr lang="en-US" altLang="zh-CN" sz="1000" b="1" i="0" u="none" strike="noStrike" dirty="0" smtClean="0">
                          <a:solidFill>
                            <a:srgbClr val="000000"/>
                          </a:solidFill>
                          <a:latin typeface="宋体" panose="02010600030101010101" pitchFamily="2" charset="-122"/>
                        </a:rPr>
                        <a:t>250000</a:t>
                      </a: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1000" b="1"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r>
              <a:tr h="119405">
                <a:tc>
                  <a:txBody>
                    <a:bodyPr/>
                    <a:lstStyle/>
                    <a:p>
                      <a:pPr algn="l" fontAlgn="ctr"/>
                      <a:endParaRPr lang="zh-CN" altLang="en-US" sz="8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r>
              <a:tr h="119405">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8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r>
            </a:tbl>
          </a:graphicData>
        </a:graphic>
      </p:graphicFrame>
      <p:cxnSp>
        <p:nvCxnSpPr>
          <p:cNvPr id="24" name="肘形连接符 23"/>
          <p:cNvCxnSpPr/>
          <p:nvPr/>
        </p:nvCxnSpPr>
        <p:spPr>
          <a:xfrm>
            <a:off x="2223407" y="1968500"/>
            <a:ext cx="1553256"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肘形连接符 25"/>
          <p:cNvCxnSpPr/>
          <p:nvPr/>
        </p:nvCxnSpPr>
        <p:spPr>
          <a:xfrm flipV="1">
            <a:off x="2411763" y="2420888"/>
            <a:ext cx="1376015" cy="7200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肘形连接符 27"/>
          <p:cNvCxnSpPr/>
          <p:nvPr/>
        </p:nvCxnSpPr>
        <p:spPr>
          <a:xfrm>
            <a:off x="2555779" y="2924944"/>
            <a:ext cx="1220887"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2555779" y="3356992"/>
            <a:ext cx="123199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肘形连接符 32"/>
          <p:cNvCxnSpPr/>
          <p:nvPr/>
        </p:nvCxnSpPr>
        <p:spPr>
          <a:xfrm flipV="1">
            <a:off x="2699793" y="3573016"/>
            <a:ext cx="1076873" cy="21602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肘形连接符 34"/>
          <p:cNvCxnSpPr/>
          <p:nvPr/>
        </p:nvCxnSpPr>
        <p:spPr>
          <a:xfrm rot="10800000" flipV="1">
            <a:off x="3707905" y="4061624"/>
            <a:ext cx="504056" cy="30348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肘形连接符 36"/>
          <p:cNvCxnSpPr/>
          <p:nvPr/>
        </p:nvCxnSpPr>
        <p:spPr>
          <a:xfrm rot="10800000">
            <a:off x="1403649" y="4061625"/>
            <a:ext cx="1008112" cy="30348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rot="10800000" flipV="1">
            <a:off x="5508104" y="1437826"/>
            <a:ext cx="1512168" cy="9548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H="1">
            <a:off x="5508105" y="1981200"/>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H="1">
            <a:off x="5487516" y="2513484"/>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H="1">
            <a:off x="5508105" y="3068960"/>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3419874" y="3656831"/>
            <a:ext cx="2304256" cy="4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2223407" y="1485564"/>
            <a:ext cx="1553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2235674" y="4653136"/>
            <a:ext cx="11842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肘形连接符 2"/>
          <p:cNvCxnSpPr/>
          <p:nvPr/>
        </p:nvCxnSpPr>
        <p:spPr>
          <a:xfrm rot="10800000" flipV="1">
            <a:off x="1835699" y="4509120"/>
            <a:ext cx="576065" cy="36004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95536" y="4797152"/>
            <a:ext cx="13681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079612" y="486916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827773" y="4509120"/>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2" y="3789040"/>
            <a:ext cx="3635896" cy="1512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标题 1"/>
          <p:cNvSpPr>
            <a:spLocks noGrp="1"/>
          </p:cNvSpPr>
          <p:nvPr>
            <p:ph type="title"/>
          </p:nvPr>
        </p:nvSpPr>
        <p:spPr/>
        <p:txBody>
          <a:bodyPr/>
          <a:lstStyle/>
          <a:p>
            <a:pPr algn="ctr" eaLnBrk="1" hangingPunct="1"/>
            <a:r>
              <a:rPr lang="zh-CN" altLang="en-US" smtClean="0">
                <a:solidFill>
                  <a:srgbClr val="FF0000"/>
                </a:solidFill>
              </a:rPr>
              <a:t>收益分配的核算</a:t>
            </a:r>
            <a:endParaRPr lang="zh-CN" altLang="en-US" smtClean="0">
              <a:solidFill>
                <a:srgbClr val="FF0000"/>
              </a:solidFill>
            </a:endParaRPr>
          </a:p>
        </p:txBody>
      </p:sp>
      <p:graphicFrame>
        <p:nvGraphicFramePr>
          <p:cNvPr id="4" name="内容占位符 3"/>
          <p:cNvGraphicFramePr>
            <a:graphicFrameLocks noGrp="1"/>
          </p:cNvGraphicFramePr>
          <p:nvPr>
            <p:ph idx="1"/>
          </p:nvPr>
        </p:nvGraphicFramePr>
        <p:xfrm>
          <a:off x="611189" y="2133602"/>
          <a:ext cx="8137527" cy="4464047"/>
        </p:xfrm>
        <a:graphic>
          <a:graphicData uri="http://schemas.openxmlformats.org/drawingml/2006/table">
            <a:tbl>
              <a:tblPr/>
              <a:tblGrid>
                <a:gridCol w="996432"/>
                <a:gridCol w="996432"/>
                <a:gridCol w="996432"/>
                <a:gridCol w="996432"/>
                <a:gridCol w="996432"/>
                <a:gridCol w="811908"/>
                <a:gridCol w="1347027"/>
                <a:gridCol w="996432"/>
              </a:tblGrid>
              <a:tr h="376317">
                <a:tc>
                  <a:txBody>
                    <a:bodyPr/>
                    <a:lstStyle/>
                    <a:p>
                      <a:pPr algn="l" fontAlgn="ctr"/>
                      <a:r>
                        <a:rPr lang="zh-CN" altLang="en-US" sz="1100" b="0" i="0" u="none" strike="noStrike" dirty="0">
                          <a:solidFill>
                            <a:srgbClr val="000000"/>
                          </a:solidFill>
                          <a:latin typeface="宋体" panose="02010600030101010101" pitchFamily="2" charset="-122"/>
                        </a:rPr>
                        <a:t>　</a:t>
                      </a:r>
                      <a:endParaRPr lang="zh-CN" altLang="en-US" sz="11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a:txBody>
                    <a:bodyPr/>
                    <a:lstStyle/>
                    <a:p>
                      <a:pPr algn="l" fontAlgn="ctr"/>
                      <a:r>
                        <a:rPr lang="zh-CN" altLang="en-US" sz="1100" b="0" i="0" u="none" strike="noStrike">
                          <a:solidFill>
                            <a:srgbClr val="000000"/>
                          </a:solidFill>
                          <a:latin typeface="宋体" panose="02010600030101010101" pitchFamily="2" charset="-122"/>
                        </a:rPr>
                        <a:t>　</a:t>
                      </a:r>
                      <a:endParaRPr lang="zh-CN" altLang="en-US" sz="11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a:txBody>
                    <a:bodyPr/>
                    <a:lstStyle/>
                    <a:p>
                      <a:pPr algn="l" fontAlgn="ctr"/>
                      <a:r>
                        <a:rPr lang="zh-CN" altLang="en-US" sz="1100" b="0" i="0" u="none" strike="noStrike">
                          <a:solidFill>
                            <a:srgbClr val="000000"/>
                          </a:solidFill>
                          <a:latin typeface="宋体" panose="02010600030101010101" pitchFamily="2" charset="-122"/>
                        </a:rPr>
                        <a:t>　</a:t>
                      </a:r>
                      <a:endParaRPr lang="zh-CN" altLang="en-US" sz="11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a:txBody>
                    <a:bodyPr/>
                    <a:lstStyle/>
                    <a:p>
                      <a:pPr algn="l" fontAlgn="ctr"/>
                      <a:r>
                        <a:rPr lang="zh-CN" altLang="en-US" sz="1100" b="0" i="0" u="none" strike="noStrike">
                          <a:solidFill>
                            <a:srgbClr val="000000"/>
                          </a:solidFill>
                          <a:latin typeface="宋体" panose="02010600030101010101" pitchFamily="2" charset="-122"/>
                        </a:rPr>
                        <a:t>　</a:t>
                      </a:r>
                      <a:endParaRPr lang="zh-CN" altLang="en-US" sz="11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a:txBody>
                    <a:bodyPr/>
                    <a:lstStyle/>
                    <a:p>
                      <a:pPr algn="l" fontAlgn="ctr"/>
                      <a:r>
                        <a:rPr lang="zh-CN" altLang="en-US" sz="1100" b="0" i="0" u="none" strike="noStrike">
                          <a:solidFill>
                            <a:srgbClr val="000000"/>
                          </a:solidFill>
                          <a:latin typeface="宋体" panose="02010600030101010101" pitchFamily="2" charset="-122"/>
                        </a:rPr>
                        <a:t>　</a:t>
                      </a:r>
                      <a:endParaRPr lang="zh-CN" altLang="en-US" sz="11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a:txBody>
                    <a:bodyPr/>
                    <a:lstStyle/>
                    <a:p>
                      <a:pPr algn="l" fontAlgn="ctr"/>
                      <a:r>
                        <a:rPr lang="zh-CN" altLang="en-US" sz="1100" b="0" i="0" u="none" strike="noStrike">
                          <a:solidFill>
                            <a:srgbClr val="000000"/>
                          </a:solidFill>
                          <a:latin typeface="宋体" panose="02010600030101010101" pitchFamily="2" charset="-122"/>
                        </a:rPr>
                        <a:t>　</a:t>
                      </a:r>
                      <a:endParaRPr lang="zh-CN" altLang="en-US" sz="11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a:txBody>
                    <a:bodyPr/>
                    <a:lstStyle/>
                    <a:p>
                      <a:pPr algn="l" fontAlgn="ctr"/>
                      <a:r>
                        <a:rPr lang="zh-CN" altLang="en-US" sz="1100" b="0" i="0" u="none" strike="noStrike">
                          <a:solidFill>
                            <a:srgbClr val="000000"/>
                          </a:solidFill>
                          <a:latin typeface="宋体" panose="02010600030101010101" pitchFamily="2" charset="-122"/>
                        </a:rPr>
                        <a:t>　</a:t>
                      </a:r>
                      <a:endParaRPr lang="zh-CN" altLang="en-US" sz="11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a:txBody>
                    <a:bodyPr/>
                    <a:lstStyle/>
                    <a:p>
                      <a:pPr algn="l" fontAlgn="ctr"/>
                      <a:r>
                        <a:rPr lang="zh-CN" altLang="en-US" sz="1100" b="0" i="0" u="none" strike="noStrike">
                          <a:solidFill>
                            <a:srgbClr val="000000"/>
                          </a:solidFill>
                          <a:latin typeface="宋体" panose="02010600030101010101" pitchFamily="2" charset="-122"/>
                        </a:rPr>
                        <a:t>　</a:t>
                      </a:r>
                      <a:endParaRPr lang="zh-CN" altLang="en-US" sz="11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r>
              <a:tr h="700877">
                <a:tc gridSpan="2">
                  <a:txBody>
                    <a:bodyPr/>
                    <a:lstStyle/>
                    <a:p>
                      <a:pPr algn="ctr" fontAlgn="ctr"/>
                      <a:r>
                        <a:rPr lang="zh-CN" altLang="en-US" sz="2400" b="0" i="0" u="none" strike="noStrike" dirty="0" smtClean="0">
                          <a:solidFill>
                            <a:srgbClr val="000000"/>
                          </a:solidFill>
                          <a:latin typeface="宋体" panose="02010600030101010101" pitchFamily="2" charset="-122"/>
                        </a:rPr>
                        <a:t>公积公益金</a:t>
                      </a: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BE97"/>
                    </a:solidFill>
                  </a:tcPr>
                </a:tc>
                <a:tc hMerge="1">
                  <a:tcPr/>
                </a:tc>
                <a:tc>
                  <a:txBody>
                    <a:bodyPr/>
                    <a:lstStyle/>
                    <a:p>
                      <a:pPr algn="l" fontAlgn="ctr"/>
                      <a:r>
                        <a:rPr lang="zh-CN" altLang="en-US" sz="2400" b="0" i="0" u="none" strike="noStrike" dirty="0">
                          <a:solidFill>
                            <a:srgbClr val="000000"/>
                          </a:solidFill>
                          <a:latin typeface="宋体" panose="02010600030101010101" pitchFamily="2" charset="-122"/>
                        </a:rPr>
                        <a:t>　</a:t>
                      </a: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gridSpan="2">
                  <a:txBody>
                    <a:bodyPr/>
                    <a:lstStyle/>
                    <a:p>
                      <a:pPr algn="ctr" fontAlgn="ctr"/>
                      <a:r>
                        <a:rPr lang="zh-CN" altLang="en-US" sz="2400" b="1" i="0" u="none" strike="noStrike" dirty="0" smtClean="0">
                          <a:solidFill>
                            <a:srgbClr val="000000"/>
                          </a:solidFill>
                          <a:latin typeface="宋体" panose="02010600030101010101" pitchFamily="2" charset="-122"/>
                        </a:rPr>
                        <a:t>收益分配</a:t>
                      </a:r>
                      <a:endParaRPr lang="zh-CN" altLang="en-US" sz="2400" b="1" i="0" u="none" strike="noStrike" dirty="0">
                        <a:solidFill>
                          <a:srgbClr val="000000"/>
                        </a:solidFill>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hMerge="1">
                  <a:tcPr/>
                </a:tc>
                <a:tc>
                  <a:txBody>
                    <a:bodyPr/>
                    <a:lstStyle/>
                    <a:p>
                      <a:pPr algn="l" fontAlgn="ctr"/>
                      <a:r>
                        <a:rPr lang="zh-CN" altLang="en-US" sz="2400" b="0" i="0" u="none" strike="noStrike" dirty="0">
                          <a:solidFill>
                            <a:srgbClr val="000000"/>
                          </a:solidFill>
                          <a:latin typeface="宋体" panose="02010600030101010101" pitchFamily="2" charset="-122"/>
                        </a:rPr>
                        <a:t>　</a:t>
                      </a: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gridSpan="2">
                  <a:txBody>
                    <a:bodyPr/>
                    <a:lstStyle/>
                    <a:p>
                      <a:pPr algn="ctr" fontAlgn="ctr"/>
                      <a:r>
                        <a:rPr lang="zh-CN" altLang="en-US" sz="2400" b="0" i="0" u="none" strike="noStrike" dirty="0" smtClean="0">
                          <a:solidFill>
                            <a:srgbClr val="000000"/>
                          </a:solidFill>
                          <a:latin typeface="宋体" panose="02010600030101010101" pitchFamily="2" charset="-122"/>
                        </a:rPr>
                        <a:t>本年收益</a:t>
                      </a: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BE97"/>
                    </a:solidFill>
                  </a:tcPr>
                </a:tc>
                <a:tc hMerge="1">
                  <a:tcPr/>
                </a:tc>
              </a:tr>
              <a:tr h="376317">
                <a:tc>
                  <a:txBody>
                    <a:bodyPr/>
                    <a:lstStyle/>
                    <a:p>
                      <a:pPr algn="l" fontAlgn="ctr"/>
                      <a:r>
                        <a:rPr lang="zh-CN" altLang="en-US" sz="2400" b="0" i="0" u="none" strike="noStrike">
                          <a:solidFill>
                            <a:srgbClr val="000000"/>
                          </a:solidFill>
                          <a:latin typeface="宋体" panose="02010600030101010101" pitchFamily="2" charset="-122"/>
                        </a:rPr>
                        <a:t>　</a:t>
                      </a:r>
                      <a:endParaRPr lang="zh-CN" altLang="en-US" sz="2400" b="0"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BE97"/>
                    </a:solidFill>
                  </a:tcPr>
                </a:tc>
                <a:tc>
                  <a:txBody>
                    <a:bodyPr/>
                    <a:lstStyle/>
                    <a:p>
                      <a:pPr algn="l" fontAlgn="ctr"/>
                      <a:r>
                        <a:rPr lang="zh-CN" altLang="en-US" sz="2400" b="0" i="0" u="none" strike="noStrike" dirty="0">
                          <a:solidFill>
                            <a:srgbClr val="000000"/>
                          </a:solidFill>
                          <a:latin typeface="宋体" panose="02010600030101010101" pitchFamily="2" charset="-122"/>
                        </a:rPr>
                        <a:t>　</a:t>
                      </a:r>
                      <a:r>
                        <a:rPr lang="en-US" altLang="zh-CN" sz="2400" b="0" i="0" u="none" strike="noStrike" dirty="0" smtClean="0">
                          <a:solidFill>
                            <a:srgbClr val="000000"/>
                          </a:solidFill>
                          <a:latin typeface="宋体" panose="02010600030101010101" pitchFamily="2" charset="-122"/>
                        </a:rPr>
                        <a:t>25</a:t>
                      </a:r>
                      <a:r>
                        <a:rPr lang="zh-CN" altLang="en-US" sz="2400" b="0" i="0" u="none" strike="noStrike" dirty="0" smtClean="0">
                          <a:solidFill>
                            <a:srgbClr val="000000"/>
                          </a:solidFill>
                          <a:latin typeface="宋体" panose="02010600030101010101" pitchFamily="2" charset="-122"/>
                        </a:rPr>
                        <a:t>万</a:t>
                      </a:r>
                      <a:endParaRPr lang="zh-CN" altLang="en-US" sz="2400" b="0" i="0" u="none" strike="noStrike" dirty="0">
                        <a:solidFill>
                          <a:srgbClr val="000000"/>
                        </a:solidFill>
                        <a:latin typeface="宋体" panose="02010600030101010101" pitchFamily="2" charset="-122"/>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BE97"/>
                    </a:solidFill>
                  </a:tcPr>
                </a:tc>
                <a:tc>
                  <a:txBody>
                    <a:bodyPr/>
                    <a:lstStyle/>
                    <a:p>
                      <a:pPr algn="l" fontAlgn="ctr"/>
                      <a:r>
                        <a:rPr lang="zh-CN" altLang="en-US" sz="2400" b="0" i="0" u="none" strike="noStrike">
                          <a:solidFill>
                            <a:srgbClr val="000000"/>
                          </a:solidFill>
                          <a:latin typeface="宋体" panose="02010600030101010101" pitchFamily="2" charset="-122"/>
                        </a:rPr>
                        <a:t>　</a:t>
                      </a:r>
                      <a:endParaRPr lang="zh-CN" altLang="en-US" sz="24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a:txBody>
                    <a:bodyPr/>
                    <a:lstStyle/>
                    <a:p>
                      <a:pPr algn="l" fontAlgn="ctr"/>
                      <a:r>
                        <a:rPr lang="zh-CN" altLang="en-US" sz="2400" b="0" i="0" u="none" strike="noStrike" dirty="0">
                          <a:solidFill>
                            <a:srgbClr val="000000"/>
                          </a:solidFill>
                          <a:latin typeface="宋体" panose="02010600030101010101" pitchFamily="2" charset="-122"/>
                        </a:rPr>
                        <a:t>　</a:t>
                      </a:r>
                      <a:r>
                        <a:rPr lang="en-US" altLang="zh-CN" sz="2400" b="0" i="0" u="none" strike="noStrike" dirty="0" smtClean="0">
                          <a:solidFill>
                            <a:srgbClr val="000000"/>
                          </a:solidFill>
                          <a:latin typeface="宋体" panose="02010600030101010101" pitchFamily="2" charset="-122"/>
                        </a:rPr>
                        <a:t>25</a:t>
                      </a:r>
                      <a:r>
                        <a:rPr lang="zh-CN" altLang="en-US" sz="2400" b="0" i="0" u="none" strike="noStrike" dirty="0" smtClean="0">
                          <a:solidFill>
                            <a:srgbClr val="000000"/>
                          </a:solidFill>
                          <a:latin typeface="宋体" panose="02010600030101010101" pitchFamily="2" charset="-122"/>
                        </a:rPr>
                        <a:t>万</a:t>
                      </a:r>
                      <a:endParaRPr lang="zh-CN" altLang="en-US" sz="2400" b="0"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BE97"/>
                    </a:solidFill>
                  </a:tcPr>
                </a:tc>
                <a:tc>
                  <a:txBody>
                    <a:bodyPr/>
                    <a:lstStyle/>
                    <a:p>
                      <a:pPr algn="l" fontAlgn="ctr"/>
                      <a:r>
                        <a:rPr lang="zh-CN" altLang="en-US" sz="2400" b="0" i="0" u="none" strike="noStrike" dirty="0">
                          <a:solidFill>
                            <a:srgbClr val="000000"/>
                          </a:solidFill>
                          <a:latin typeface="宋体" panose="02010600030101010101" pitchFamily="2" charset="-122"/>
                        </a:rPr>
                        <a:t>　</a:t>
                      </a:r>
                      <a:r>
                        <a:rPr lang="en-US" altLang="zh-CN" sz="2400" b="0" i="0" u="none" strike="noStrike" dirty="0" smtClean="0">
                          <a:solidFill>
                            <a:srgbClr val="000000"/>
                          </a:solidFill>
                          <a:latin typeface="宋体" panose="02010600030101010101" pitchFamily="2" charset="-122"/>
                        </a:rPr>
                        <a:t>50</a:t>
                      </a:r>
                      <a:r>
                        <a:rPr lang="zh-CN" altLang="en-US" sz="2400" b="0" i="0" u="none" strike="noStrike" dirty="0" smtClean="0">
                          <a:solidFill>
                            <a:srgbClr val="000000"/>
                          </a:solidFill>
                          <a:latin typeface="宋体" panose="02010600030101010101" pitchFamily="2" charset="-122"/>
                        </a:rPr>
                        <a:t>万</a:t>
                      </a:r>
                      <a:endParaRPr lang="zh-CN" altLang="en-US" sz="2400" b="0" i="0" u="none" strike="noStrike" dirty="0">
                        <a:solidFill>
                          <a:srgbClr val="000000"/>
                        </a:solidFill>
                        <a:latin typeface="宋体" panose="02010600030101010101" pitchFamily="2" charset="-122"/>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BE97"/>
                    </a:solidFill>
                  </a:tcPr>
                </a:tc>
                <a:tc>
                  <a:txBody>
                    <a:bodyPr/>
                    <a:lstStyle/>
                    <a:p>
                      <a:pPr algn="l" fontAlgn="ctr"/>
                      <a:r>
                        <a:rPr lang="zh-CN" altLang="en-US" sz="2400" b="0" i="0" u="none" strike="noStrike" dirty="0">
                          <a:solidFill>
                            <a:srgbClr val="000000"/>
                          </a:solidFill>
                          <a:latin typeface="宋体" panose="02010600030101010101" pitchFamily="2" charset="-122"/>
                        </a:rPr>
                        <a:t>　</a:t>
                      </a: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a:txBody>
                    <a:bodyPr/>
                    <a:lstStyle/>
                    <a:p>
                      <a:pPr algn="l" fontAlgn="ctr"/>
                      <a:r>
                        <a:rPr lang="zh-CN" altLang="en-US" sz="2400" b="0" i="0" u="none" strike="noStrike" dirty="0">
                          <a:solidFill>
                            <a:srgbClr val="000000"/>
                          </a:solidFill>
                          <a:latin typeface="宋体" panose="02010600030101010101" pitchFamily="2" charset="-122"/>
                        </a:rPr>
                        <a:t>　</a:t>
                      </a:r>
                      <a:r>
                        <a:rPr lang="en-US" altLang="zh-CN" sz="2400" b="0" i="0" u="none" strike="noStrike" dirty="0" smtClean="0">
                          <a:solidFill>
                            <a:srgbClr val="000000"/>
                          </a:solidFill>
                          <a:latin typeface="宋体" panose="02010600030101010101" pitchFamily="2" charset="-122"/>
                        </a:rPr>
                        <a:t>50</a:t>
                      </a:r>
                      <a:r>
                        <a:rPr lang="zh-CN" altLang="en-US" sz="2400" b="0" i="0" u="none" strike="noStrike" dirty="0" smtClean="0">
                          <a:solidFill>
                            <a:srgbClr val="000000"/>
                          </a:solidFill>
                          <a:latin typeface="宋体" panose="02010600030101010101" pitchFamily="2" charset="-122"/>
                        </a:rPr>
                        <a:t>万</a:t>
                      </a:r>
                      <a:endParaRPr lang="zh-CN" altLang="en-US" sz="2400" b="0"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BE97"/>
                    </a:solidFill>
                  </a:tcPr>
                </a:tc>
                <a:tc>
                  <a:txBody>
                    <a:bodyPr/>
                    <a:lstStyle/>
                    <a:p>
                      <a:pPr algn="l" fontAlgn="ctr"/>
                      <a:r>
                        <a:rPr lang="zh-CN" altLang="en-US" sz="2400" b="0" i="0" u="none" strike="noStrike" dirty="0">
                          <a:solidFill>
                            <a:srgbClr val="000000"/>
                          </a:solidFill>
                          <a:latin typeface="宋体" panose="02010600030101010101" pitchFamily="2" charset="-122"/>
                        </a:rPr>
                        <a:t>　</a:t>
                      </a:r>
                      <a:r>
                        <a:rPr lang="en-US" altLang="zh-CN" sz="2400" b="0" i="0" u="none" strike="noStrike" dirty="0" smtClean="0">
                          <a:solidFill>
                            <a:srgbClr val="000000"/>
                          </a:solidFill>
                          <a:latin typeface="宋体" panose="02010600030101010101" pitchFamily="2" charset="-122"/>
                        </a:rPr>
                        <a:t>50</a:t>
                      </a:r>
                      <a:r>
                        <a:rPr lang="zh-CN" altLang="en-US" sz="2400" b="0" i="0" u="none" strike="noStrike" dirty="0" smtClean="0">
                          <a:solidFill>
                            <a:srgbClr val="000000"/>
                          </a:solidFill>
                          <a:latin typeface="宋体" panose="02010600030101010101" pitchFamily="2" charset="-122"/>
                        </a:rPr>
                        <a:t>万</a:t>
                      </a:r>
                      <a:endParaRPr lang="zh-CN" altLang="en-US" sz="2400" b="0"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00"/>
                    </a:solidFill>
                  </a:tcPr>
                </a:tc>
              </a:tr>
              <a:tr h="376317">
                <a:tc>
                  <a:txBody>
                    <a:bodyPr/>
                    <a:lstStyle/>
                    <a:p>
                      <a:pPr algn="l" fontAlgn="ctr"/>
                      <a:r>
                        <a:rPr lang="zh-CN" altLang="en-US" sz="2400" b="0" i="0" u="none" strike="noStrike">
                          <a:solidFill>
                            <a:srgbClr val="000000"/>
                          </a:solidFill>
                          <a:latin typeface="宋体" panose="02010600030101010101" pitchFamily="2" charset="-122"/>
                        </a:rPr>
                        <a:t>　</a:t>
                      </a:r>
                      <a:endParaRPr lang="zh-CN" altLang="en-US" sz="2400" b="0"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ctr"/>
                      <a:r>
                        <a:rPr lang="zh-CN" altLang="en-US" sz="2400" b="0" i="0" u="none" strike="noStrike">
                          <a:solidFill>
                            <a:srgbClr val="000000"/>
                          </a:solidFill>
                          <a:latin typeface="宋体" panose="02010600030101010101" pitchFamily="2" charset="-122"/>
                        </a:rPr>
                        <a:t>　</a:t>
                      </a:r>
                      <a:endParaRPr lang="zh-CN" altLang="en-US" sz="24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BE97"/>
                    </a:solidFill>
                  </a:tcPr>
                </a:tc>
                <a:tc>
                  <a:txBody>
                    <a:bodyPr/>
                    <a:lstStyle/>
                    <a:p>
                      <a:pPr algn="l" fontAlgn="ctr"/>
                      <a:r>
                        <a:rPr lang="zh-CN" altLang="en-US" sz="2400" b="0" i="0" u="none" strike="noStrike" dirty="0">
                          <a:solidFill>
                            <a:srgbClr val="000000"/>
                          </a:solidFill>
                          <a:latin typeface="宋体" panose="02010600030101010101" pitchFamily="2" charset="-122"/>
                        </a:rPr>
                        <a:t>　</a:t>
                      </a: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a:txBody>
                    <a:bodyPr/>
                    <a:lstStyle/>
                    <a:p>
                      <a:pPr algn="l" fontAlgn="ctr"/>
                      <a:r>
                        <a:rPr lang="zh-CN" altLang="en-US" sz="2400" b="0" i="0" u="none" strike="noStrike">
                          <a:solidFill>
                            <a:srgbClr val="000000"/>
                          </a:solidFill>
                          <a:latin typeface="宋体" panose="02010600030101010101" pitchFamily="2" charset="-122"/>
                        </a:rPr>
                        <a:t>　</a:t>
                      </a:r>
                      <a:endParaRPr lang="zh-CN" altLang="en-US" sz="2400" b="0"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ctr"/>
                      <a:r>
                        <a:rPr lang="zh-CN" altLang="en-US" sz="2400" b="0" i="0" u="none" strike="noStrike">
                          <a:solidFill>
                            <a:srgbClr val="000000"/>
                          </a:solidFill>
                          <a:latin typeface="宋体" panose="02010600030101010101" pitchFamily="2" charset="-122"/>
                        </a:rPr>
                        <a:t>　</a:t>
                      </a:r>
                      <a:endParaRPr lang="zh-CN" altLang="en-US" sz="24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BE97"/>
                    </a:solidFill>
                  </a:tcPr>
                </a:tc>
                <a:tc>
                  <a:txBody>
                    <a:bodyPr/>
                    <a:lstStyle/>
                    <a:p>
                      <a:pPr algn="l" fontAlgn="ctr"/>
                      <a:r>
                        <a:rPr lang="zh-CN" altLang="en-US" sz="2400" b="0" i="0" u="none" strike="noStrike">
                          <a:solidFill>
                            <a:srgbClr val="000000"/>
                          </a:solidFill>
                          <a:latin typeface="宋体" panose="02010600030101010101" pitchFamily="2" charset="-122"/>
                        </a:rPr>
                        <a:t>　</a:t>
                      </a:r>
                      <a:endParaRPr lang="zh-CN" altLang="en-US" sz="24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a:txBody>
                    <a:bodyPr/>
                    <a:lstStyle/>
                    <a:p>
                      <a:pPr algn="l" fontAlgn="ctr"/>
                      <a:r>
                        <a:rPr lang="zh-CN" altLang="en-US" sz="2400" b="0" i="0" u="none" strike="noStrike" dirty="0">
                          <a:solidFill>
                            <a:srgbClr val="000000"/>
                          </a:solidFill>
                          <a:latin typeface="宋体" panose="02010600030101010101" pitchFamily="2" charset="-122"/>
                        </a:rPr>
                        <a:t>　</a:t>
                      </a:r>
                      <a:endParaRPr lang="zh-CN" altLang="en-US" sz="2400" b="0"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ctr"/>
                      <a:r>
                        <a:rPr lang="zh-CN" altLang="en-US" sz="2400" b="0" i="0" u="none" strike="noStrike" dirty="0">
                          <a:solidFill>
                            <a:srgbClr val="000000"/>
                          </a:solidFill>
                          <a:latin typeface="宋体" panose="02010600030101010101" pitchFamily="2" charset="-122"/>
                        </a:rPr>
                        <a:t>　</a:t>
                      </a:r>
                      <a:endParaRPr lang="zh-CN" altLang="en-US" sz="2400" b="0"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BE97"/>
                    </a:solidFill>
                  </a:tcPr>
                </a:tc>
              </a:tr>
              <a:tr h="376317">
                <a:tc gridSpan="2">
                  <a:txBody>
                    <a:bodyPr/>
                    <a:lstStyle/>
                    <a:p>
                      <a:pPr algn="ctr" fontAlgn="ctr"/>
                      <a:r>
                        <a:rPr lang="zh-CN" altLang="en-US" sz="2400" b="0" i="0" u="none" strike="noStrike" dirty="0" smtClean="0">
                          <a:solidFill>
                            <a:srgbClr val="000000"/>
                          </a:solidFill>
                          <a:latin typeface="宋体" panose="02010600030101010101" pitchFamily="2" charset="-122"/>
                        </a:rPr>
                        <a:t>内部往来</a:t>
                      </a:r>
                      <a:r>
                        <a:rPr lang="en-US" altLang="zh-CN" sz="2400" b="0" i="0" u="none" strike="noStrike" dirty="0" smtClean="0">
                          <a:solidFill>
                            <a:srgbClr val="000000"/>
                          </a:solidFill>
                          <a:latin typeface="宋体" panose="02010600030101010101" pitchFamily="2" charset="-122"/>
                        </a:rPr>
                        <a:t>-</a:t>
                      </a:r>
                      <a:r>
                        <a:rPr lang="zh-CN" altLang="en-US" sz="2400" b="0" i="0" u="none" strike="noStrike" dirty="0" smtClean="0">
                          <a:solidFill>
                            <a:srgbClr val="000000"/>
                          </a:solidFill>
                          <a:latin typeface="宋体" panose="02010600030101010101" pitchFamily="2" charset="-122"/>
                        </a:rPr>
                        <a:t>农户</a:t>
                      </a: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BE97"/>
                    </a:solidFill>
                  </a:tcPr>
                </a:tc>
                <a:tc hMerge="1">
                  <a:tcPr/>
                </a:tc>
                <a:tc>
                  <a:txBody>
                    <a:bodyPr/>
                    <a:lstStyle/>
                    <a:p>
                      <a:pPr algn="l" fontAlgn="ctr"/>
                      <a:r>
                        <a:rPr lang="zh-CN" altLang="en-US" sz="2400" b="0" i="0" u="none" strike="noStrike">
                          <a:solidFill>
                            <a:srgbClr val="000000"/>
                          </a:solidFill>
                          <a:latin typeface="宋体" panose="02010600030101010101" pitchFamily="2" charset="-122"/>
                        </a:rPr>
                        <a:t>　</a:t>
                      </a:r>
                      <a:endParaRPr lang="zh-CN" altLang="en-US" sz="24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a:txBody>
                    <a:bodyPr/>
                    <a:lstStyle/>
                    <a:p>
                      <a:pPr algn="l" fontAlgn="ctr"/>
                      <a:r>
                        <a:rPr lang="zh-CN" altLang="en-US" sz="2400" b="0" i="0" u="none" strike="noStrike">
                          <a:solidFill>
                            <a:srgbClr val="000000"/>
                          </a:solidFill>
                          <a:latin typeface="宋体" panose="02010600030101010101" pitchFamily="2" charset="-122"/>
                        </a:rPr>
                        <a:t>　</a:t>
                      </a:r>
                      <a:endParaRPr lang="zh-CN" altLang="en-US" sz="2400" b="0"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ctr"/>
                      <a:r>
                        <a:rPr lang="zh-CN" altLang="en-US" sz="2400" b="0" i="0" u="none" strike="noStrike">
                          <a:solidFill>
                            <a:srgbClr val="000000"/>
                          </a:solidFill>
                          <a:latin typeface="宋体" panose="02010600030101010101" pitchFamily="2" charset="-122"/>
                        </a:rPr>
                        <a:t>　</a:t>
                      </a:r>
                      <a:endParaRPr lang="zh-CN" altLang="en-US" sz="24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BE97"/>
                    </a:solidFill>
                  </a:tcPr>
                </a:tc>
                <a:tc>
                  <a:txBody>
                    <a:bodyPr/>
                    <a:lstStyle/>
                    <a:p>
                      <a:pPr algn="l" fontAlgn="ctr"/>
                      <a:r>
                        <a:rPr lang="zh-CN" altLang="en-US" sz="2400" b="0" i="0" u="none" strike="noStrike">
                          <a:solidFill>
                            <a:srgbClr val="000000"/>
                          </a:solidFill>
                          <a:latin typeface="宋体" panose="02010600030101010101" pitchFamily="2" charset="-122"/>
                        </a:rPr>
                        <a:t>　</a:t>
                      </a:r>
                      <a:endParaRPr lang="zh-CN" altLang="en-US" sz="24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a:txBody>
                    <a:bodyPr/>
                    <a:lstStyle/>
                    <a:p>
                      <a:pPr algn="l" fontAlgn="ctr"/>
                      <a:r>
                        <a:rPr lang="zh-CN" altLang="en-US" sz="2400" b="0" i="0" u="none" strike="noStrike" dirty="0">
                          <a:solidFill>
                            <a:srgbClr val="000000"/>
                          </a:solidFill>
                          <a:latin typeface="宋体" panose="02010600030101010101" pitchFamily="2" charset="-122"/>
                        </a:rPr>
                        <a:t>　</a:t>
                      </a: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a:txBody>
                    <a:bodyPr/>
                    <a:lstStyle/>
                    <a:p>
                      <a:pPr algn="l" fontAlgn="ctr"/>
                      <a:r>
                        <a:rPr lang="zh-CN" altLang="en-US" sz="2400" b="0" i="0" u="none" strike="noStrike" dirty="0">
                          <a:solidFill>
                            <a:srgbClr val="000000"/>
                          </a:solidFill>
                          <a:latin typeface="宋体" panose="02010600030101010101" pitchFamily="2" charset="-122"/>
                        </a:rPr>
                        <a:t>　</a:t>
                      </a: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r>
              <a:tr h="376317">
                <a:tc>
                  <a:txBody>
                    <a:bodyPr/>
                    <a:lstStyle/>
                    <a:p>
                      <a:pPr algn="l" fontAlgn="ctr"/>
                      <a:r>
                        <a:rPr lang="zh-CN" altLang="en-US" sz="2400" b="0" i="0" u="none" strike="noStrike">
                          <a:solidFill>
                            <a:srgbClr val="000000"/>
                          </a:solidFill>
                          <a:latin typeface="宋体" panose="02010600030101010101" pitchFamily="2" charset="-122"/>
                        </a:rPr>
                        <a:t>　</a:t>
                      </a:r>
                      <a:endParaRPr lang="zh-CN" altLang="en-US" sz="2400" b="0"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BE97"/>
                    </a:solidFill>
                  </a:tcPr>
                </a:tc>
                <a:tc>
                  <a:txBody>
                    <a:bodyPr/>
                    <a:lstStyle/>
                    <a:p>
                      <a:pPr algn="l" fontAlgn="ctr"/>
                      <a:r>
                        <a:rPr lang="zh-CN" altLang="en-US" sz="2400" b="0" i="0" u="none" strike="noStrike" dirty="0">
                          <a:solidFill>
                            <a:srgbClr val="000000"/>
                          </a:solidFill>
                          <a:latin typeface="宋体" panose="02010600030101010101" pitchFamily="2" charset="-122"/>
                        </a:rPr>
                        <a:t>　</a:t>
                      </a:r>
                      <a:r>
                        <a:rPr lang="en-US" altLang="zh-CN" sz="2400" b="0" i="0" u="none" strike="noStrike" dirty="0" smtClean="0">
                          <a:solidFill>
                            <a:srgbClr val="000000"/>
                          </a:solidFill>
                          <a:latin typeface="宋体" panose="02010600030101010101" pitchFamily="2" charset="-122"/>
                        </a:rPr>
                        <a:t>10</a:t>
                      </a:r>
                      <a:r>
                        <a:rPr lang="zh-CN" altLang="en-US" sz="2400" b="0" i="0" u="none" strike="noStrike" dirty="0" smtClean="0">
                          <a:solidFill>
                            <a:srgbClr val="000000"/>
                          </a:solidFill>
                          <a:latin typeface="宋体" panose="02010600030101010101" pitchFamily="2" charset="-122"/>
                        </a:rPr>
                        <a:t>万</a:t>
                      </a:r>
                      <a:endParaRPr lang="zh-CN" altLang="en-US" sz="2400" b="0" i="0" u="none" strike="noStrike" dirty="0">
                        <a:solidFill>
                          <a:srgbClr val="000000"/>
                        </a:solidFill>
                        <a:latin typeface="宋体" panose="02010600030101010101" pitchFamily="2" charset="-122"/>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BE97"/>
                    </a:solidFill>
                  </a:tcPr>
                </a:tc>
                <a:tc>
                  <a:txBody>
                    <a:bodyPr/>
                    <a:lstStyle/>
                    <a:p>
                      <a:pPr algn="l" fontAlgn="ctr"/>
                      <a:r>
                        <a:rPr lang="zh-CN" altLang="en-US" sz="2400" b="0" i="0" u="none" strike="noStrike">
                          <a:solidFill>
                            <a:srgbClr val="000000"/>
                          </a:solidFill>
                          <a:latin typeface="宋体" panose="02010600030101010101" pitchFamily="2" charset="-122"/>
                        </a:rPr>
                        <a:t>　</a:t>
                      </a:r>
                      <a:endParaRPr lang="zh-CN" altLang="en-US" sz="24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a:txBody>
                    <a:bodyPr/>
                    <a:lstStyle/>
                    <a:p>
                      <a:pPr algn="l" fontAlgn="ctr"/>
                      <a:r>
                        <a:rPr lang="zh-CN" altLang="en-US" sz="2400" b="0" i="0" u="none" strike="noStrike" dirty="0">
                          <a:solidFill>
                            <a:srgbClr val="000000"/>
                          </a:solidFill>
                          <a:latin typeface="宋体" panose="02010600030101010101" pitchFamily="2" charset="-122"/>
                        </a:rPr>
                        <a:t>　</a:t>
                      </a:r>
                      <a:r>
                        <a:rPr lang="en-US" altLang="zh-CN" sz="2400" b="0" i="0" u="none" strike="noStrike" dirty="0" smtClean="0">
                          <a:solidFill>
                            <a:srgbClr val="000000"/>
                          </a:solidFill>
                          <a:latin typeface="宋体" panose="02010600030101010101" pitchFamily="2" charset="-122"/>
                        </a:rPr>
                        <a:t>10</a:t>
                      </a:r>
                      <a:r>
                        <a:rPr lang="zh-CN" altLang="en-US" sz="2400" b="0" i="0" u="none" strike="noStrike" dirty="0" smtClean="0">
                          <a:solidFill>
                            <a:srgbClr val="000000"/>
                          </a:solidFill>
                          <a:latin typeface="宋体" panose="02010600030101010101" pitchFamily="2" charset="-122"/>
                        </a:rPr>
                        <a:t>万</a:t>
                      </a:r>
                      <a:endParaRPr lang="zh-CN" altLang="en-US" sz="2400" b="0"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BE97"/>
                    </a:solidFill>
                  </a:tcPr>
                </a:tc>
                <a:tc>
                  <a:txBody>
                    <a:bodyPr/>
                    <a:lstStyle/>
                    <a:p>
                      <a:pPr algn="l" fontAlgn="ctr"/>
                      <a:r>
                        <a:rPr lang="zh-CN" altLang="en-US" sz="2400" b="0" i="0" u="none" strike="noStrike">
                          <a:solidFill>
                            <a:srgbClr val="000000"/>
                          </a:solidFill>
                          <a:latin typeface="宋体" panose="02010600030101010101" pitchFamily="2" charset="-122"/>
                        </a:rPr>
                        <a:t>　</a:t>
                      </a:r>
                      <a:endParaRPr lang="zh-CN" altLang="en-US" sz="24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BE97"/>
                    </a:solidFill>
                  </a:tcPr>
                </a:tc>
                <a:tc>
                  <a:txBody>
                    <a:bodyPr/>
                    <a:lstStyle/>
                    <a:p>
                      <a:pPr algn="l" fontAlgn="ctr"/>
                      <a:r>
                        <a:rPr lang="zh-CN" altLang="en-US" sz="2400" b="0" i="0" u="none" strike="noStrike">
                          <a:solidFill>
                            <a:srgbClr val="000000"/>
                          </a:solidFill>
                          <a:latin typeface="宋体" panose="02010600030101010101" pitchFamily="2" charset="-122"/>
                        </a:rPr>
                        <a:t>　</a:t>
                      </a:r>
                      <a:endParaRPr lang="zh-CN" altLang="en-US" sz="24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a:txBody>
                    <a:bodyPr/>
                    <a:lstStyle/>
                    <a:p>
                      <a:pPr algn="l" fontAlgn="ctr"/>
                      <a:r>
                        <a:rPr lang="zh-CN" altLang="en-US" sz="2000" b="0" i="0" u="none" strike="noStrike" dirty="0" smtClean="0">
                          <a:solidFill>
                            <a:schemeClr val="bg1"/>
                          </a:solidFill>
                          <a:latin typeface="+mj-ea"/>
                          <a:ea typeface="+mj-ea"/>
                        </a:rPr>
                        <a:t>未分配收益</a:t>
                      </a:r>
                      <a:endParaRPr lang="zh-CN" altLang="en-US" sz="2000" b="0" i="0" u="none" strike="noStrike" dirty="0">
                        <a:solidFill>
                          <a:schemeClr val="bg1"/>
                        </a:solidFill>
                        <a:latin typeface="+mj-ea"/>
                        <a:ea typeface="+mj-ea"/>
                      </a:endParaRPr>
                    </a:p>
                  </a:txBody>
                  <a:tcPr marL="0" marR="0" marT="0" marB="0" anchor="ctr">
                    <a:lnL>
                      <a:noFill/>
                    </a:lnL>
                    <a:lnR>
                      <a:noFill/>
                    </a:lnR>
                    <a:lnT>
                      <a:noFill/>
                    </a:lnT>
                    <a:lnB>
                      <a:noFill/>
                    </a:lnB>
                    <a:solidFill>
                      <a:srgbClr val="0070C0"/>
                    </a:solidFill>
                  </a:tcPr>
                </a:tc>
                <a:tc>
                  <a:txBody>
                    <a:bodyPr/>
                    <a:lstStyle/>
                    <a:p>
                      <a:pPr algn="l" fontAlgn="ctr"/>
                      <a:r>
                        <a:rPr lang="zh-CN" altLang="en-US" sz="2400" b="0" i="0" u="none" strike="noStrike" dirty="0">
                          <a:solidFill>
                            <a:srgbClr val="000000"/>
                          </a:solidFill>
                          <a:latin typeface="宋体" panose="02010600030101010101" pitchFamily="2" charset="-122"/>
                        </a:rPr>
                        <a:t>　</a:t>
                      </a: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r>
              <a:tr h="376317">
                <a:tc>
                  <a:txBody>
                    <a:bodyPr/>
                    <a:lstStyle/>
                    <a:p>
                      <a:pPr algn="l" fontAlgn="ctr"/>
                      <a:r>
                        <a:rPr lang="zh-CN" altLang="en-US" sz="2400" b="0" i="0" u="none" strike="noStrike">
                          <a:solidFill>
                            <a:srgbClr val="000000"/>
                          </a:solidFill>
                          <a:latin typeface="宋体" panose="02010600030101010101" pitchFamily="2" charset="-122"/>
                        </a:rPr>
                        <a:t>　</a:t>
                      </a:r>
                      <a:endParaRPr lang="zh-CN" altLang="en-US" sz="2400" b="0" i="0" u="none" strike="noStrike">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ctr"/>
                      <a:r>
                        <a:rPr lang="zh-CN" altLang="en-US" sz="2400" b="0" i="0" u="none" strike="noStrike">
                          <a:solidFill>
                            <a:srgbClr val="000000"/>
                          </a:solidFill>
                          <a:latin typeface="宋体" panose="02010600030101010101" pitchFamily="2" charset="-122"/>
                        </a:rPr>
                        <a:t>　</a:t>
                      </a:r>
                      <a:endParaRPr lang="zh-CN" altLang="en-US" sz="24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BE97"/>
                    </a:solidFill>
                  </a:tcPr>
                </a:tc>
                <a:tc>
                  <a:txBody>
                    <a:bodyPr/>
                    <a:lstStyle/>
                    <a:p>
                      <a:pPr algn="l" fontAlgn="ctr"/>
                      <a:r>
                        <a:rPr lang="zh-CN" altLang="en-US" sz="2400" b="0" i="0" u="none" strike="noStrike">
                          <a:solidFill>
                            <a:srgbClr val="000000"/>
                          </a:solidFill>
                          <a:latin typeface="宋体" panose="02010600030101010101" pitchFamily="2" charset="-122"/>
                        </a:rPr>
                        <a:t>　</a:t>
                      </a:r>
                      <a:endParaRPr lang="zh-CN" altLang="en-US" sz="24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a:txBody>
                    <a:bodyPr/>
                    <a:lstStyle/>
                    <a:p>
                      <a:pPr algn="l" fontAlgn="ctr"/>
                      <a:r>
                        <a:rPr lang="zh-CN" altLang="en-US" sz="2400" b="0" i="0" u="none" strike="noStrike" dirty="0">
                          <a:solidFill>
                            <a:srgbClr val="000000"/>
                          </a:solidFill>
                          <a:latin typeface="宋体" panose="02010600030101010101" pitchFamily="2" charset="-122"/>
                        </a:rPr>
                        <a:t>　</a:t>
                      </a:r>
                      <a:endParaRPr lang="zh-CN" altLang="en-US" sz="2400" b="0"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l" fontAlgn="ctr"/>
                      <a:r>
                        <a:rPr lang="zh-CN" altLang="en-US" sz="2400" b="0" i="0" u="none" strike="noStrike" dirty="0">
                          <a:solidFill>
                            <a:srgbClr val="000000"/>
                          </a:solidFill>
                          <a:latin typeface="宋体" panose="02010600030101010101" pitchFamily="2" charset="-122"/>
                        </a:rPr>
                        <a:t>　</a:t>
                      </a:r>
                      <a:r>
                        <a:rPr lang="en-US" altLang="zh-CN" sz="2400" b="0" i="0" u="none" strike="noStrike" dirty="0" smtClean="0">
                          <a:solidFill>
                            <a:srgbClr val="000000"/>
                          </a:solidFill>
                          <a:latin typeface="宋体" panose="02010600030101010101" pitchFamily="2" charset="-122"/>
                        </a:rPr>
                        <a:t>15</a:t>
                      </a:r>
                      <a:r>
                        <a:rPr lang="zh-CN" altLang="en-US" sz="2400" b="0" i="0" u="none" strike="noStrike" dirty="0" smtClean="0">
                          <a:solidFill>
                            <a:srgbClr val="000000"/>
                          </a:solidFill>
                          <a:latin typeface="宋体" panose="02010600030101010101" pitchFamily="2" charset="-122"/>
                        </a:rPr>
                        <a:t>万</a:t>
                      </a:r>
                      <a:endParaRPr lang="zh-CN" altLang="en-US" sz="2400" b="0"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l" fontAlgn="ctr"/>
                      <a:r>
                        <a:rPr lang="zh-CN" altLang="en-US" sz="2400" b="0" i="0" u="none" strike="noStrike" dirty="0">
                          <a:solidFill>
                            <a:srgbClr val="000000"/>
                          </a:solidFill>
                          <a:latin typeface="宋体" panose="02010600030101010101" pitchFamily="2" charset="-122"/>
                        </a:rPr>
                        <a:t>　</a:t>
                      </a: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a:txBody>
                    <a:bodyPr/>
                    <a:lstStyle/>
                    <a:p>
                      <a:pPr algn="l" fontAlgn="ctr"/>
                      <a:r>
                        <a:rPr lang="zh-CN" altLang="en-US" sz="2400" b="0" i="0" u="none" strike="noStrike" dirty="0">
                          <a:solidFill>
                            <a:srgbClr val="000000"/>
                          </a:solidFill>
                          <a:latin typeface="宋体" panose="02010600030101010101" pitchFamily="2" charset="-122"/>
                        </a:rPr>
                        <a:t>　</a:t>
                      </a: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a:txBody>
                    <a:bodyPr/>
                    <a:lstStyle/>
                    <a:p>
                      <a:pPr algn="l" fontAlgn="ctr"/>
                      <a:r>
                        <a:rPr lang="zh-CN" altLang="en-US" sz="2400" b="0" i="0" u="none" strike="noStrike" dirty="0">
                          <a:solidFill>
                            <a:srgbClr val="000000"/>
                          </a:solidFill>
                          <a:latin typeface="宋体" panose="02010600030101010101" pitchFamily="2" charset="-122"/>
                        </a:rPr>
                        <a:t>　</a:t>
                      </a: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r>
              <a:tr h="376317">
                <a:tc>
                  <a:txBody>
                    <a:bodyPr/>
                    <a:lstStyle/>
                    <a:p>
                      <a:pPr algn="l" fontAlgn="ctr"/>
                      <a:r>
                        <a:rPr lang="zh-CN" altLang="en-US" sz="2400" b="0" i="0" u="none" strike="noStrike">
                          <a:solidFill>
                            <a:srgbClr val="000000"/>
                          </a:solidFill>
                          <a:latin typeface="宋体" panose="02010600030101010101" pitchFamily="2" charset="-122"/>
                        </a:rPr>
                        <a:t>　</a:t>
                      </a:r>
                      <a:endParaRPr lang="zh-CN" altLang="en-US" sz="24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a:txBody>
                    <a:bodyPr/>
                    <a:lstStyle/>
                    <a:p>
                      <a:pPr algn="l" fontAlgn="ctr"/>
                      <a:r>
                        <a:rPr lang="zh-CN" altLang="en-US" sz="2400" b="0" i="0" u="none" strike="noStrike">
                          <a:solidFill>
                            <a:srgbClr val="000000"/>
                          </a:solidFill>
                          <a:latin typeface="宋体" panose="02010600030101010101" pitchFamily="2" charset="-122"/>
                        </a:rPr>
                        <a:t>　</a:t>
                      </a:r>
                      <a:endParaRPr lang="zh-CN" altLang="en-US" sz="24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a:txBody>
                    <a:bodyPr/>
                    <a:lstStyle/>
                    <a:p>
                      <a:pPr algn="l" fontAlgn="ctr"/>
                      <a:r>
                        <a:rPr lang="zh-CN" altLang="en-US" sz="2400" b="0" i="0" u="none" strike="noStrike">
                          <a:solidFill>
                            <a:srgbClr val="000000"/>
                          </a:solidFill>
                          <a:latin typeface="宋体" panose="02010600030101010101" pitchFamily="2" charset="-122"/>
                        </a:rPr>
                        <a:t>　</a:t>
                      </a:r>
                      <a:endParaRPr lang="zh-CN" altLang="en-US" sz="24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a:txBody>
                    <a:bodyPr/>
                    <a:lstStyle/>
                    <a:p>
                      <a:pPr algn="l" fontAlgn="ct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24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r>
              <a:tr h="376317">
                <a:tc>
                  <a:txBody>
                    <a:bodyPr/>
                    <a:lstStyle/>
                    <a:p>
                      <a:pPr algn="l" fontAlgn="ctr"/>
                      <a:r>
                        <a:rPr lang="zh-CN" altLang="en-US" sz="2400" b="0" i="0" u="none" strike="noStrike">
                          <a:solidFill>
                            <a:srgbClr val="000000"/>
                          </a:solidFill>
                          <a:latin typeface="宋体" panose="02010600030101010101" pitchFamily="2" charset="-122"/>
                        </a:rPr>
                        <a:t>　</a:t>
                      </a:r>
                      <a:endParaRPr lang="zh-CN" altLang="en-US" sz="24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solidFill>
                      <a:srgbClr val="C5BE97"/>
                    </a:solidFill>
                  </a:tcPr>
                </a:tc>
                <a:tc gridSpan="2">
                  <a:txBody>
                    <a:bodyPr/>
                    <a:lstStyle/>
                    <a:p>
                      <a:endParaRPr lang="zh-CN" altLang="en-US" sz="1800" dirty="0"/>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hMerge="1">
                  <a:tcPr/>
                </a:tc>
                <a:tc>
                  <a:txBody>
                    <a:bodyPr/>
                    <a:lstStyle/>
                    <a:p>
                      <a:endParaRPr lang="zh-CN" altLang="en-US" sz="1800" dirty="0"/>
                    </a:p>
                  </a:txBody>
                  <a:tcPr marL="0" marR="0" marT="0" marB="0" anchor="ctr">
                    <a:lnL>
                      <a:noFill/>
                    </a:lnL>
                    <a:lnR>
                      <a:noFill/>
                    </a:lnR>
                    <a:lnT>
                      <a:noFill/>
                    </a:lnT>
                    <a:lnB>
                      <a:noFill/>
                    </a:lnB>
                  </a:tcPr>
                </a:tc>
                <a:tc>
                  <a:txBody>
                    <a:bodyPr/>
                    <a:lstStyle/>
                    <a:p>
                      <a:pPr algn="l" fontAlgn="ct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c>
                  <a:txBody>
                    <a:bodyPr/>
                    <a:lstStyle/>
                    <a:p>
                      <a:pPr algn="l" fontAlgn="ct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tcPr>
                </a:tc>
              </a:tr>
              <a:tr h="376317">
                <a:tc>
                  <a:txBody>
                    <a:bodyPr/>
                    <a:lstStyle/>
                    <a:p>
                      <a:pPr algn="l" fontAlgn="ctr"/>
                      <a:r>
                        <a:rPr lang="zh-CN" altLang="en-US" sz="2400" b="0" i="0" u="none" strike="noStrike" dirty="0">
                          <a:solidFill>
                            <a:srgbClr val="000000"/>
                          </a:solidFill>
                          <a:latin typeface="宋体" panose="02010600030101010101" pitchFamily="2" charset="-122"/>
                        </a:rPr>
                        <a:t>　</a:t>
                      </a: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solidFill>
                      <a:srgbClr val="FF0000"/>
                    </a:solidFill>
                  </a:tcPr>
                </a:tc>
                <a:tc>
                  <a:txBody>
                    <a:bodyPr/>
                    <a:lstStyle/>
                    <a:p>
                      <a:pPr algn="l" fontAlgn="ctr"/>
                      <a:r>
                        <a:rPr lang="zh-CN" altLang="en-US" sz="2400" b="0" i="0" u="none" strike="noStrike" dirty="0">
                          <a:solidFill>
                            <a:srgbClr val="000000"/>
                          </a:solidFill>
                          <a:latin typeface="宋体" panose="02010600030101010101" pitchFamily="2" charset="-122"/>
                        </a:rPr>
                        <a:t>　</a:t>
                      </a:r>
                      <a:endParaRPr lang="zh-CN" altLang="en-US" sz="2400" b="0"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r>
                        <a:rPr lang="zh-CN" altLang="en-US" sz="2400" b="0" i="0" u="none" strike="noStrike" dirty="0">
                          <a:solidFill>
                            <a:srgbClr val="000000"/>
                          </a:solidFill>
                          <a:latin typeface="宋体" panose="02010600030101010101" pitchFamily="2" charset="-122"/>
                        </a:rPr>
                        <a:t>　</a:t>
                      </a:r>
                      <a:endParaRPr lang="zh-CN" altLang="en-US" sz="2400" b="0" i="0" u="none" strike="noStrike" dirty="0">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solidFill>
                      <a:srgbClr val="FF0000"/>
                    </a:solidFill>
                  </a:tcPr>
                </a:tc>
                <a:tc>
                  <a:txBody>
                    <a:bodyPr/>
                    <a:lstStyle/>
                    <a:p>
                      <a:pPr algn="l" fontAlgn="ct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solidFill>
                      <a:srgbClr val="FF0000"/>
                    </a:solidFill>
                  </a:tcPr>
                </a:tc>
                <a:tc>
                  <a:txBody>
                    <a:bodyPr/>
                    <a:lstStyle/>
                    <a:p>
                      <a:pPr algn="l" fontAlgn="ct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solidFill>
                      <a:srgbClr val="FF0000"/>
                    </a:solidFill>
                  </a:tcPr>
                </a:tc>
                <a:tc>
                  <a:txBody>
                    <a:bodyPr/>
                    <a:lstStyle/>
                    <a:p>
                      <a:pPr algn="l" fontAlgn="ct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solidFill>
                      <a:srgbClr val="FF0000"/>
                    </a:solidFill>
                  </a:tcPr>
                </a:tc>
                <a:tc>
                  <a:txBody>
                    <a:bodyPr/>
                    <a:lstStyle/>
                    <a:p>
                      <a:pPr algn="l" fontAlgn="ctr"/>
                      <a:endParaRPr lang="zh-CN" altLang="en-US" sz="24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solidFill>
                      <a:srgbClr val="FF0000"/>
                    </a:solidFill>
                  </a:tcPr>
                </a:tc>
              </a:tr>
              <a:tr h="376317">
                <a:tc>
                  <a:txBody>
                    <a:bodyPr/>
                    <a:lstStyle/>
                    <a:p>
                      <a:pPr algn="l" fontAlgn="ctr"/>
                      <a:r>
                        <a:rPr lang="zh-CN" altLang="en-US" sz="1100" b="0" i="0" u="none" strike="noStrike">
                          <a:solidFill>
                            <a:srgbClr val="000000"/>
                          </a:solidFill>
                          <a:latin typeface="宋体" panose="02010600030101010101" pitchFamily="2" charset="-122"/>
                        </a:rPr>
                        <a:t>　</a:t>
                      </a:r>
                      <a:endParaRPr lang="zh-CN" altLang="en-US" sz="1100" b="0" i="0" u="none" strike="noStrike">
                        <a:solidFill>
                          <a:srgbClr val="000000"/>
                        </a:solidFill>
                        <a:latin typeface="宋体" panose="02010600030101010101" pitchFamily="2" charset="-122"/>
                      </a:endParaRPr>
                    </a:p>
                  </a:txBody>
                  <a:tcPr marL="0" marR="0" marT="0" marB="0" anchor="ctr">
                    <a:lnL>
                      <a:noFill/>
                    </a:lnL>
                    <a:lnR>
                      <a:noFill/>
                    </a:lnR>
                    <a:lnT>
                      <a:noFill/>
                    </a:lnT>
                    <a:lnB>
                      <a:noFill/>
                    </a:lnB>
                    <a:solidFill>
                      <a:srgbClr val="FF0000"/>
                    </a:solidFill>
                  </a:tcPr>
                </a:tc>
                <a:tc>
                  <a:txBody>
                    <a:bodyPr/>
                    <a:lstStyle/>
                    <a:p>
                      <a:pPr algn="l" fontAlgn="ctr"/>
                      <a:r>
                        <a:rPr lang="zh-CN" altLang="en-US" sz="1100" b="0" i="0" u="none" strike="noStrike" dirty="0">
                          <a:solidFill>
                            <a:srgbClr val="000000"/>
                          </a:solidFill>
                          <a:latin typeface="宋体" panose="02010600030101010101" pitchFamily="2" charset="-122"/>
                        </a:rPr>
                        <a:t>　</a:t>
                      </a:r>
                      <a:endParaRPr lang="zh-CN" altLang="en-US" sz="1100" b="0" i="0" u="none" strike="noStrike" dirty="0">
                        <a:solidFill>
                          <a:srgbClr val="000000"/>
                        </a:solidFill>
                        <a:latin typeface="宋体" panose="02010600030101010101" pitchFamily="2" charset="-122"/>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ctr"/>
                      <a:r>
                        <a:rPr lang="zh-CN" altLang="en-US" sz="1100" b="0" i="0" u="none" strike="noStrike">
                          <a:solidFill>
                            <a:srgbClr val="000000"/>
                          </a:solidFill>
                          <a:latin typeface="宋体" panose="02010600030101010101" pitchFamily="2" charset="-122"/>
                        </a:rPr>
                        <a:t>　</a:t>
                      </a:r>
                      <a:endParaRPr lang="zh-CN" altLang="en-US" sz="1100" b="0" i="0" u="none" strike="noStrike">
                        <a:solidFill>
                          <a:srgbClr val="000000"/>
                        </a:solidFill>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ctr"/>
                      <a:endParaRPr lang="zh-CN" altLang="en-US" sz="11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solidFill>
                      <a:srgbClr val="FF0000"/>
                    </a:solidFill>
                  </a:tcPr>
                </a:tc>
                <a:tc>
                  <a:txBody>
                    <a:bodyPr/>
                    <a:lstStyle/>
                    <a:p>
                      <a:pPr algn="l" fontAlgn="ctr"/>
                      <a:endParaRPr lang="zh-CN" altLang="en-US" sz="11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solidFill>
                      <a:srgbClr val="FF0000"/>
                    </a:solidFill>
                  </a:tcPr>
                </a:tc>
                <a:tc>
                  <a:txBody>
                    <a:bodyPr/>
                    <a:lstStyle/>
                    <a:p>
                      <a:pPr algn="l" fontAlgn="ctr"/>
                      <a:endParaRPr lang="zh-CN" altLang="en-US" sz="11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solidFill>
                      <a:srgbClr val="FF0000"/>
                    </a:solidFill>
                  </a:tcPr>
                </a:tc>
                <a:tc>
                  <a:txBody>
                    <a:bodyPr/>
                    <a:lstStyle/>
                    <a:p>
                      <a:pPr algn="l" fontAlgn="ctr"/>
                      <a:endParaRPr lang="zh-CN" altLang="en-US" sz="11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solidFill>
                      <a:srgbClr val="FF0000"/>
                    </a:solidFill>
                  </a:tcPr>
                </a:tc>
                <a:tc>
                  <a:txBody>
                    <a:bodyPr/>
                    <a:lstStyle/>
                    <a:p>
                      <a:pPr algn="l" fontAlgn="ctr"/>
                      <a:endParaRPr lang="zh-CN" altLang="en-US" sz="1100" b="0" i="0" u="none" strike="noStrike" dirty="0">
                        <a:solidFill>
                          <a:srgbClr val="000000"/>
                        </a:solidFill>
                        <a:latin typeface="宋体" panose="02010600030101010101" pitchFamily="2" charset="-122"/>
                      </a:endParaRPr>
                    </a:p>
                  </a:txBody>
                  <a:tcPr marL="0" marR="0" marT="0" marB="0" anchor="ctr">
                    <a:lnL>
                      <a:noFill/>
                    </a:lnL>
                    <a:lnR>
                      <a:noFill/>
                    </a:lnR>
                    <a:lnT>
                      <a:noFill/>
                    </a:lnT>
                    <a:lnB>
                      <a:noFill/>
                    </a:lnB>
                    <a:solidFill>
                      <a:srgbClr val="FF0000"/>
                    </a:solidFill>
                  </a:tcPr>
                </a:tc>
              </a:tr>
            </a:tbl>
          </a:graphicData>
        </a:graphic>
      </p:graphicFrame>
      <p:cxnSp>
        <p:nvCxnSpPr>
          <p:cNvPr id="11" name="直接连接符 10"/>
          <p:cNvCxnSpPr/>
          <p:nvPr/>
        </p:nvCxnSpPr>
        <p:spPr>
          <a:xfrm>
            <a:off x="4572000" y="5029202"/>
            <a:ext cx="0" cy="485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直接箭头连接符 2"/>
          <p:cNvCxnSpPr/>
          <p:nvPr/>
        </p:nvCxnSpPr>
        <p:spPr>
          <a:xfrm flipH="1">
            <a:off x="2555776" y="3429000"/>
            <a:ext cx="12961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2555776" y="4576763"/>
            <a:ext cx="12961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5592763" y="3429000"/>
            <a:ext cx="10080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左箭头 15"/>
          <p:cNvSpPr/>
          <p:nvPr/>
        </p:nvSpPr>
        <p:spPr>
          <a:xfrm rot="20480287">
            <a:off x="5652208" y="4669954"/>
            <a:ext cx="706388" cy="3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3282"/>
                                        </p:tgtEl>
                                        <p:attrNameLst>
                                          <p:attrName>style.visibility</p:attrName>
                                        </p:attrNameLst>
                                      </p:cBhvr>
                                      <p:to>
                                        <p:strVal val="visible"/>
                                      </p:to>
                                    </p:set>
                                    <p:anim calcmode="lin" valueType="num">
                                      <p:cBhvr additive="base">
                                        <p:cTn id="7" dur="500" fill="hold"/>
                                        <p:tgtEl>
                                          <p:spTgt spid="353282"/>
                                        </p:tgtEl>
                                        <p:attrNameLst>
                                          <p:attrName>ppt_x</p:attrName>
                                        </p:attrNameLst>
                                      </p:cBhvr>
                                      <p:tavLst>
                                        <p:tav tm="0">
                                          <p:val>
                                            <p:strVal val="#ppt_x"/>
                                          </p:val>
                                        </p:tav>
                                        <p:tav tm="100000">
                                          <p:val>
                                            <p:strVal val="#ppt_x"/>
                                          </p:val>
                                        </p:tav>
                                      </p:tavLst>
                                    </p:anim>
                                    <p:anim calcmode="lin" valueType="num">
                                      <p:cBhvr additive="base">
                                        <p:cTn id="8" dur="500" fill="hold"/>
                                        <p:tgtEl>
                                          <p:spTgt spid="3532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a:xfrm>
            <a:off x="457200" y="1484784"/>
            <a:ext cx="8229600" cy="4839816"/>
          </a:xfrm>
        </p:spPr>
        <p:txBody>
          <a:bodyPr/>
          <a:lstStyle/>
          <a:p>
            <a:r>
              <a:rPr lang="en-US" altLang="zh-CN" sz="2800" dirty="0">
                <a:solidFill>
                  <a:srgbClr val="FF0000"/>
                </a:solidFill>
                <a:latin typeface="+mj-ea"/>
                <a:ea typeface="+mj-ea"/>
              </a:rPr>
              <a:t>401 </a:t>
            </a:r>
            <a:r>
              <a:rPr lang="zh-CN" altLang="en-US" sz="2800" dirty="0">
                <a:solidFill>
                  <a:srgbClr val="FF0000"/>
                </a:solidFill>
                <a:latin typeface="+mj-ea"/>
                <a:ea typeface="+mj-ea"/>
              </a:rPr>
              <a:t>生产（劳务）</a:t>
            </a:r>
            <a:r>
              <a:rPr lang="zh-CN" altLang="en-US" sz="2800" dirty="0" smtClean="0">
                <a:solidFill>
                  <a:srgbClr val="FF0000"/>
                </a:solidFill>
                <a:latin typeface="+mj-ea"/>
                <a:ea typeface="+mj-ea"/>
              </a:rPr>
              <a:t>成本</a:t>
            </a:r>
            <a:endParaRPr lang="en-US" altLang="zh-CN" sz="2800" dirty="0" smtClean="0">
              <a:solidFill>
                <a:srgbClr val="FF0000"/>
              </a:solidFill>
              <a:latin typeface="+mj-ea"/>
              <a:ea typeface="+mj-ea"/>
            </a:endParaRPr>
          </a:p>
          <a:p>
            <a:r>
              <a:rPr lang="zh-CN" altLang="en-US" sz="2000" dirty="0">
                <a:latin typeface="+mn-ea"/>
              </a:rPr>
              <a:t>本科目核算农村集体经济组织直接组织生产或</a:t>
            </a:r>
            <a:r>
              <a:rPr lang="zh-CN" altLang="en-US" sz="2000" dirty="0" smtClean="0">
                <a:latin typeface="+mn-ea"/>
              </a:rPr>
              <a:t>对外提供</a:t>
            </a:r>
            <a:r>
              <a:rPr lang="zh-CN" altLang="en-US" sz="2000" dirty="0">
                <a:latin typeface="+mn-ea"/>
              </a:rPr>
              <a:t>劳务等活动所发生的各项生产费用和劳务支出</a:t>
            </a:r>
            <a:r>
              <a:rPr lang="zh-CN" altLang="en-US" sz="2000" dirty="0" smtClean="0">
                <a:latin typeface="+mn-ea"/>
              </a:rPr>
              <a:t>。</a:t>
            </a:r>
            <a:endParaRPr lang="en-US" altLang="zh-CN" sz="2000" dirty="0">
              <a:latin typeface="+mn-ea"/>
            </a:endParaRPr>
          </a:p>
          <a:p>
            <a:r>
              <a:rPr lang="zh-CN" altLang="en-US" sz="2000" dirty="0" smtClean="0">
                <a:solidFill>
                  <a:srgbClr val="FF0000"/>
                </a:solidFill>
                <a:latin typeface="+mj-ea"/>
                <a:ea typeface="+mj-ea"/>
                <a:sym typeface="+mn-ea"/>
              </a:rPr>
              <a:t>生产</a:t>
            </a:r>
            <a:r>
              <a:rPr lang="zh-CN" altLang="en-US" sz="2000" dirty="0">
                <a:solidFill>
                  <a:srgbClr val="FF0000"/>
                </a:solidFill>
                <a:latin typeface="+mj-ea"/>
                <a:ea typeface="+mj-ea"/>
                <a:sym typeface="+mn-ea"/>
              </a:rPr>
              <a:t>（劳务）成本</a:t>
            </a:r>
            <a:r>
              <a:rPr lang="zh-CN" altLang="en-US" sz="2000" dirty="0">
                <a:latin typeface="+mn-ea"/>
                <a:sym typeface="+mn-ea"/>
              </a:rPr>
              <a:t>的计算，是将生产经营活动过程中所发生的各种费用，按各种不同对象进行归集和分配，计算出各个对象的</a:t>
            </a:r>
            <a:r>
              <a:rPr lang="zh-CN" altLang="en-US" sz="2000" dirty="0">
                <a:solidFill>
                  <a:srgbClr val="FF0000"/>
                </a:solidFill>
                <a:latin typeface="+mj-ea"/>
                <a:ea typeface="+mj-ea"/>
                <a:sym typeface="+mn-ea"/>
              </a:rPr>
              <a:t>总成本和单位成本</a:t>
            </a:r>
            <a:r>
              <a:rPr lang="zh-CN" altLang="en-US" sz="2000" dirty="0" smtClean="0">
                <a:latin typeface="+mn-ea"/>
                <a:sym typeface="+mn-ea"/>
              </a:rPr>
              <a:t>。</a:t>
            </a:r>
            <a:endParaRPr lang="en-US" altLang="zh-CN" sz="2000" dirty="0" smtClean="0">
              <a:latin typeface="+mn-ea"/>
              <a:sym typeface="+mn-ea"/>
            </a:endParaRPr>
          </a:p>
          <a:p>
            <a:r>
              <a:rPr lang="zh-CN" altLang="en-US" sz="2000" dirty="0" smtClean="0">
                <a:latin typeface="+mn-ea"/>
                <a:sym typeface="+mn-ea"/>
              </a:rPr>
              <a:t>通过</a:t>
            </a:r>
            <a:r>
              <a:rPr lang="zh-CN" altLang="en-US" sz="2000" dirty="0">
                <a:latin typeface="+mn-ea"/>
                <a:sym typeface="+mn-ea"/>
              </a:rPr>
              <a:t>成本计算</a:t>
            </a:r>
            <a:r>
              <a:rPr lang="en-US" altLang="zh-CN" sz="2000" dirty="0">
                <a:latin typeface="+mn-ea"/>
                <a:sym typeface="+mn-ea"/>
              </a:rPr>
              <a:t>,</a:t>
            </a:r>
            <a:r>
              <a:rPr lang="zh-CN" altLang="en-US" sz="2000" dirty="0">
                <a:latin typeface="+mn-ea"/>
                <a:sym typeface="+mn-ea"/>
              </a:rPr>
              <a:t>可以取得</a:t>
            </a:r>
            <a:r>
              <a:rPr lang="zh-CN" altLang="en-US" sz="2000" dirty="0" smtClean="0">
                <a:latin typeface="+mn-ea"/>
                <a:sym typeface="+mn-ea"/>
              </a:rPr>
              <a:t>产品（劳务）实际成本</a:t>
            </a:r>
            <a:r>
              <a:rPr lang="zh-CN" altLang="en-US" sz="2000" dirty="0">
                <a:latin typeface="+mn-ea"/>
                <a:sym typeface="+mn-ea"/>
              </a:rPr>
              <a:t>资料</a:t>
            </a:r>
            <a:r>
              <a:rPr lang="en-US" altLang="zh-CN" sz="2000" dirty="0">
                <a:latin typeface="+mn-ea"/>
                <a:sym typeface="+mn-ea"/>
              </a:rPr>
              <a:t>,</a:t>
            </a:r>
            <a:r>
              <a:rPr lang="zh-CN" altLang="en-US" sz="2000" dirty="0">
                <a:latin typeface="+mn-ea"/>
                <a:sym typeface="+mn-ea"/>
              </a:rPr>
              <a:t>据以确定实际成本与计划成本的差异；分析成本升降原因，挖掘降低成本潜力，可以有效控制各项费用支出，达到预期的成本目标，并为成本预测、规划下期成本目标以及制定产品价格提供参考资料。</a:t>
            </a:r>
            <a:endParaRPr lang="zh-CN" altLang="en-US" sz="2000" dirty="0">
              <a:latin typeface="+mn-ea"/>
              <a:sym typeface="+mn-ea"/>
            </a:endParaRPr>
          </a:p>
          <a:p>
            <a:endParaRPr lang="zh-CN" altLang="en-US" sz="20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bwMode="auto">
          <a:xfrm>
            <a:off x="323530" y="218245"/>
            <a:ext cx="8201798" cy="523220"/>
          </a:xfrm>
          <a:prstGeom prst="rect">
            <a:avLst/>
          </a:prstGeom>
          <a:noFill/>
        </p:spPr>
        <p:txBody>
          <a:bodyPr wrap="square">
            <a:spAutoFit/>
          </a:bodyPr>
          <a:lstStyle/>
          <a:p>
            <a:pPr>
              <a:defRPr/>
            </a:pPr>
            <a:r>
              <a:rPr lang="zh-CN" altLang="en-US" sz="2700" b="1" kern="0" dirty="0">
                <a:solidFill>
                  <a:srgbClr val="FF0000"/>
                </a:solidFill>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2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65" name="组合 64"/>
          <p:cNvGrpSpPr/>
          <p:nvPr/>
        </p:nvGrpSpPr>
        <p:grpSpPr>
          <a:xfrm>
            <a:off x="-7927" y="1215920"/>
            <a:ext cx="2598739" cy="435169"/>
            <a:chOff x="1151409" y="1836091"/>
            <a:chExt cx="2787258" cy="507300"/>
          </a:xfrm>
          <a:solidFill>
            <a:srgbClr val="92D050"/>
          </a:solidFill>
        </p:grpSpPr>
        <p:sp>
          <p:nvSpPr>
            <p:cNvPr id="66" name="矩形 65"/>
            <p:cNvSpPr/>
            <p:nvPr/>
          </p:nvSpPr>
          <p:spPr>
            <a:xfrm>
              <a:off x="1151409" y="1836091"/>
              <a:ext cx="2552970" cy="505593"/>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sp>
          <p:nvSpPr>
            <p:cNvPr id="67" name="TextBox 8"/>
            <p:cNvSpPr txBox="1"/>
            <p:nvPr/>
          </p:nvSpPr>
          <p:spPr>
            <a:xfrm>
              <a:off x="1292389" y="1856078"/>
              <a:ext cx="2618863" cy="466430"/>
            </a:xfrm>
            <a:prstGeom prst="rect">
              <a:avLst/>
            </a:prstGeom>
            <a:noFill/>
          </p:spPr>
          <p:txBody>
            <a:bodyPr wrap="square" rtlCol="0">
              <a:spAutoFit/>
            </a:bodyPr>
            <a:lstStyle/>
            <a:p>
              <a:r>
                <a:rPr lang="zh-CN" altLang="en-US" sz="2000" kern="0" dirty="0" smtClean="0">
                  <a:solidFill>
                    <a:prstClr val="white"/>
                  </a:solidFill>
                  <a:latin typeface="微软雅黑" panose="020B0503020204020204" pitchFamily="34" charset="-122"/>
                  <a:ea typeface="微软雅黑" panose="020B0503020204020204" pitchFamily="34" charset="-122"/>
                </a:rPr>
                <a:t>成本</a:t>
              </a:r>
              <a:r>
                <a:rPr lang="zh-CN" altLang="en-US" sz="2000" kern="0" dirty="0">
                  <a:solidFill>
                    <a:prstClr val="white"/>
                  </a:solidFill>
                  <a:latin typeface="微软雅黑" panose="020B0503020204020204" pitchFamily="34" charset="-122"/>
                  <a:ea typeface="微软雅黑" panose="020B0503020204020204" pitchFamily="34" charset="-122"/>
                </a:rPr>
                <a:t>计算的程序</a:t>
              </a:r>
              <a:endParaRPr lang="zh-CN" altLang="en-US" sz="2000" kern="0" dirty="0">
                <a:solidFill>
                  <a:prstClr val="white"/>
                </a:solidFill>
                <a:latin typeface="微软雅黑" panose="020B0503020204020204" pitchFamily="34" charset="-122"/>
                <a:ea typeface="微软雅黑" panose="020B0503020204020204" pitchFamily="34" charset="-122"/>
              </a:endParaRPr>
            </a:p>
          </p:txBody>
        </p:sp>
        <p:sp>
          <p:nvSpPr>
            <p:cNvPr id="68" name="矩形 67"/>
            <p:cNvSpPr/>
            <p:nvPr/>
          </p:nvSpPr>
          <p:spPr>
            <a:xfrm>
              <a:off x="3728939" y="1836093"/>
              <a:ext cx="45954" cy="505819"/>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sp>
          <p:nvSpPr>
            <p:cNvPr id="69" name="矩形 68"/>
            <p:cNvSpPr/>
            <p:nvPr/>
          </p:nvSpPr>
          <p:spPr>
            <a:xfrm>
              <a:off x="3807445" y="1836091"/>
              <a:ext cx="45954" cy="505819"/>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sp>
          <p:nvSpPr>
            <p:cNvPr id="70" name="矩形 69"/>
            <p:cNvSpPr/>
            <p:nvPr/>
          </p:nvSpPr>
          <p:spPr>
            <a:xfrm>
              <a:off x="3892713" y="1837572"/>
              <a:ext cx="45954" cy="505819"/>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6112381" y="2657167"/>
            <a:ext cx="1074685" cy="1442257"/>
            <a:chOff x="9069227" y="3264037"/>
            <a:chExt cx="1432913" cy="1442257"/>
          </a:xfrm>
        </p:grpSpPr>
        <p:sp>
          <p:nvSpPr>
            <p:cNvPr id="28" name="Freeform 10"/>
            <p:cNvSpPr>
              <a:spLocks noEditPoints="1"/>
            </p:cNvSpPr>
            <p:nvPr/>
          </p:nvSpPr>
          <p:spPr bwMode="auto">
            <a:xfrm>
              <a:off x="9069227" y="3264037"/>
              <a:ext cx="1432913" cy="144225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FFFFFF">
                <a:lumMod val="50000"/>
              </a:srgbClr>
            </a:solidFill>
            <a:ln>
              <a:noFill/>
            </a:ln>
          </p:spPr>
          <p:txBody>
            <a:bodyPr vert="horz" wrap="square" lIns="121920" tIns="60960" rIns="121920" bIns="60960" numCol="1" anchor="t" anchorCtr="0" compatLnSpc="1"/>
            <a:lstStyle/>
            <a:p>
              <a:pPr>
                <a:defRPr/>
              </a:pPr>
              <a:endParaRPr lang="zh-CN" altLang="en-US" sz="2400" kern="0" smtClean="0">
                <a:solidFill>
                  <a:srgbClr val="333333"/>
                </a:solidFill>
              </a:endParaRPr>
            </a:p>
          </p:txBody>
        </p:sp>
        <p:sp>
          <p:nvSpPr>
            <p:cNvPr id="29" name="Oval 12"/>
            <p:cNvSpPr>
              <a:spLocks noChangeArrowheads="1"/>
            </p:cNvSpPr>
            <p:nvPr/>
          </p:nvSpPr>
          <p:spPr bwMode="auto">
            <a:xfrm>
              <a:off x="9354030" y="3550708"/>
              <a:ext cx="863308" cy="868915"/>
            </a:xfrm>
            <a:prstGeom prst="ellipse">
              <a:avLst/>
            </a:prstGeom>
            <a:solidFill>
              <a:srgbClr val="8689D0"/>
            </a:solidFill>
            <a:ln>
              <a:noFill/>
            </a:ln>
          </p:spPr>
          <p:txBody>
            <a:bodyPr vert="horz" wrap="square" lIns="121920" tIns="60960" rIns="121920" bIns="60960" numCol="1" anchor="t" anchorCtr="0" compatLnSpc="1"/>
            <a:lstStyle/>
            <a:p>
              <a:pPr>
                <a:defRPr/>
              </a:pPr>
              <a:endParaRPr lang="zh-CN" altLang="en-US" sz="2400" kern="0" smtClean="0">
                <a:solidFill>
                  <a:srgbClr val="333333"/>
                </a:solidFill>
              </a:endParaRPr>
            </a:p>
          </p:txBody>
        </p:sp>
        <p:sp>
          <p:nvSpPr>
            <p:cNvPr id="30" name="Freeform 21"/>
            <p:cNvSpPr>
              <a:spLocks noEditPoints="1"/>
            </p:cNvSpPr>
            <p:nvPr/>
          </p:nvSpPr>
          <p:spPr bwMode="auto">
            <a:xfrm>
              <a:off x="9621031" y="3823133"/>
              <a:ext cx="320403" cy="327624"/>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zh-CN" altLang="en-US" sz="2400" kern="0" smtClean="0">
                <a:solidFill>
                  <a:srgbClr val="333333"/>
                </a:solidFill>
              </a:endParaRPr>
            </a:p>
          </p:txBody>
        </p:sp>
      </p:grpSp>
      <p:grpSp>
        <p:nvGrpSpPr>
          <p:cNvPr id="31" name="组合 30"/>
          <p:cNvGrpSpPr/>
          <p:nvPr/>
        </p:nvGrpSpPr>
        <p:grpSpPr>
          <a:xfrm>
            <a:off x="578759" y="2657167"/>
            <a:ext cx="1074685" cy="1442257"/>
            <a:chOff x="1691064" y="3264037"/>
            <a:chExt cx="1432913" cy="1442257"/>
          </a:xfrm>
        </p:grpSpPr>
        <p:sp>
          <p:nvSpPr>
            <p:cNvPr id="32" name="Freeform 6"/>
            <p:cNvSpPr>
              <a:spLocks noEditPoints="1"/>
            </p:cNvSpPr>
            <p:nvPr/>
          </p:nvSpPr>
          <p:spPr bwMode="auto">
            <a:xfrm>
              <a:off x="1691064" y="3264037"/>
              <a:ext cx="1432913" cy="144225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zh-CN" altLang="en-US" sz="2400" kern="0" smtClean="0">
                <a:solidFill>
                  <a:srgbClr val="333333"/>
                </a:solidFill>
              </a:endParaRPr>
            </a:p>
          </p:txBody>
        </p:sp>
        <p:sp>
          <p:nvSpPr>
            <p:cNvPr id="33" name="Freeform 7"/>
            <p:cNvSpPr>
              <a:spLocks noEditPoints="1"/>
            </p:cNvSpPr>
            <p:nvPr/>
          </p:nvSpPr>
          <p:spPr bwMode="auto">
            <a:xfrm>
              <a:off x="1691064" y="3264037"/>
              <a:ext cx="1432913" cy="144225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FFFFFF">
                <a:lumMod val="50000"/>
              </a:srgbClr>
            </a:solidFill>
            <a:ln>
              <a:noFill/>
            </a:ln>
          </p:spPr>
          <p:txBody>
            <a:bodyPr vert="horz" wrap="square" lIns="121920" tIns="60960" rIns="121920" bIns="60960" numCol="1" anchor="t" anchorCtr="0" compatLnSpc="1"/>
            <a:lstStyle/>
            <a:p>
              <a:pPr>
                <a:defRPr/>
              </a:pPr>
              <a:endParaRPr lang="zh-CN" altLang="en-US" sz="2400" kern="0" smtClean="0">
                <a:solidFill>
                  <a:srgbClr val="333333"/>
                </a:solidFill>
              </a:endParaRPr>
            </a:p>
          </p:txBody>
        </p:sp>
        <p:sp>
          <p:nvSpPr>
            <p:cNvPr id="34" name="Oval 9"/>
            <p:cNvSpPr>
              <a:spLocks noChangeArrowheads="1"/>
            </p:cNvSpPr>
            <p:nvPr/>
          </p:nvSpPr>
          <p:spPr bwMode="auto">
            <a:xfrm>
              <a:off x="1975867" y="3550708"/>
              <a:ext cx="863308" cy="868915"/>
            </a:xfrm>
            <a:prstGeom prst="ellipse">
              <a:avLst/>
            </a:prstGeom>
            <a:solidFill>
              <a:srgbClr val="1D69A3"/>
            </a:solidFill>
            <a:ln>
              <a:noFill/>
            </a:ln>
          </p:spPr>
          <p:txBody>
            <a:bodyPr vert="horz" wrap="square" lIns="121920" tIns="60960" rIns="121920" bIns="60960" numCol="1" anchor="t" anchorCtr="0" compatLnSpc="1"/>
            <a:lstStyle/>
            <a:p>
              <a:pPr>
                <a:defRPr/>
              </a:pPr>
              <a:endParaRPr lang="zh-CN" altLang="en-US" sz="2400" kern="0" smtClean="0">
                <a:solidFill>
                  <a:srgbClr val="333333"/>
                </a:solidFill>
              </a:endParaRPr>
            </a:p>
          </p:txBody>
        </p:sp>
        <p:sp>
          <p:nvSpPr>
            <p:cNvPr id="35" name="Freeform 22"/>
            <p:cNvSpPr>
              <a:spLocks noEditPoints="1"/>
            </p:cNvSpPr>
            <p:nvPr/>
          </p:nvSpPr>
          <p:spPr bwMode="auto">
            <a:xfrm>
              <a:off x="2232188" y="3816011"/>
              <a:ext cx="350664" cy="338307"/>
            </a:xfrm>
            <a:custGeom>
              <a:avLst/>
              <a:gdLst>
                <a:gd name="T0" fmla="*/ 59 w 98"/>
                <a:gd name="T1" fmla="*/ 0 h 94"/>
                <a:gd name="T2" fmla="*/ 70 w 98"/>
                <a:gd name="T3" fmla="*/ 11 h 94"/>
                <a:gd name="T4" fmla="*/ 79 w 98"/>
                <a:gd name="T5" fmla="*/ 14 h 94"/>
                <a:gd name="T6" fmla="*/ 98 w 98"/>
                <a:gd name="T7" fmla="*/ 34 h 94"/>
                <a:gd name="T8" fmla="*/ 92 w 98"/>
                <a:gd name="T9" fmla="*/ 89 h 94"/>
                <a:gd name="T10" fmla="*/ 19 w 98"/>
                <a:gd name="T11" fmla="*/ 94 h 94"/>
                <a:gd name="T12" fmla="*/ 5 w 98"/>
                <a:gd name="T13" fmla="*/ 88 h 94"/>
                <a:gd name="T14" fmla="*/ 0 w 98"/>
                <a:gd name="T15" fmla="*/ 34 h 94"/>
                <a:gd name="T16" fmla="*/ 19 w 98"/>
                <a:gd name="T17" fmla="*/ 14 h 94"/>
                <a:gd name="T18" fmla="*/ 27 w 98"/>
                <a:gd name="T19" fmla="*/ 11 h 94"/>
                <a:gd name="T20" fmla="*/ 38 w 98"/>
                <a:gd name="T21" fmla="*/ 0 h 94"/>
                <a:gd name="T22" fmla="*/ 69 w 98"/>
                <a:gd name="T23" fmla="*/ 22 h 94"/>
                <a:gd name="T24" fmla="*/ 68 w 98"/>
                <a:gd name="T25" fmla="*/ 22 h 94"/>
                <a:gd name="T26" fmla="*/ 29 w 98"/>
                <a:gd name="T27" fmla="*/ 22 h 94"/>
                <a:gd name="T28" fmla="*/ 11 w 98"/>
                <a:gd name="T29" fmla="*/ 25 h 94"/>
                <a:gd name="T30" fmla="*/ 7 w 98"/>
                <a:gd name="T31" fmla="*/ 34 h 94"/>
                <a:gd name="T32" fmla="*/ 18 w 98"/>
                <a:gd name="T33" fmla="*/ 52 h 94"/>
                <a:gd name="T34" fmla="*/ 20 w 98"/>
                <a:gd name="T35" fmla="*/ 43 h 94"/>
                <a:gd name="T36" fmla="*/ 37 w 98"/>
                <a:gd name="T37" fmla="*/ 43 h 94"/>
                <a:gd name="T38" fmla="*/ 39 w 98"/>
                <a:gd name="T39" fmla="*/ 45 h 94"/>
                <a:gd name="T40" fmla="*/ 59 w 98"/>
                <a:gd name="T41" fmla="*/ 52 h 94"/>
                <a:gd name="T42" fmla="*/ 61 w 98"/>
                <a:gd name="T43" fmla="*/ 43 h 94"/>
                <a:gd name="T44" fmla="*/ 77 w 98"/>
                <a:gd name="T45" fmla="*/ 43 h 94"/>
                <a:gd name="T46" fmla="*/ 80 w 98"/>
                <a:gd name="T47" fmla="*/ 45 h 94"/>
                <a:gd name="T48" fmla="*/ 91 w 98"/>
                <a:gd name="T49" fmla="*/ 52 h 94"/>
                <a:gd name="T50" fmla="*/ 87 w 98"/>
                <a:gd name="T51" fmla="*/ 25 h 94"/>
                <a:gd name="T52" fmla="*/ 69 w 98"/>
                <a:gd name="T53" fmla="*/ 22 h 94"/>
                <a:gd name="T54" fmla="*/ 32 w 98"/>
                <a:gd name="T55" fmla="*/ 14 h 94"/>
                <a:gd name="T56" fmla="*/ 66 w 98"/>
                <a:gd name="T57" fmla="*/ 11 h 94"/>
                <a:gd name="T58" fmla="*/ 59 w 98"/>
                <a:gd name="T59" fmla="*/ 4 h 94"/>
                <a:gd name="T60" fmla="*/ 34 w 98"/>
                <a:gd name="T61" fmla="*/ 6 h 94"/>
                <a:gd name="T62" fmla="*/ 32 w 98"/>
                <a:gd name="T63" fmla="*/ 14 h 94"/>
                <a:gd name="T64" fmla="*/ 7 w 98"/>
                <a:gd name="T65" fmla="*/ 57 h 94"/>
                <a:gd name="T66" fmla="*/ 11 w 98"/>
                <a:gd name="T67" fmla="*/ 83 h 94"/>
                <a:gd name="T68" fmla="*/ 19 w 98"/>
                <a:gd name="T69" fmla="*/ 87 h 94"/>
                <a:gd name="T70" fmla="*/ 87 w 98"/>
                <a:gd name="T71" fmla="*/ 83 h 94"/>
                <a:gd name="T72" fmla="*/ 91 w 98"/>
                <a:gd name="T73" fmla="*/ 57 h 94"/>
                <a:gd name="T74" fmla="*/ 80 w 98"/>
                <a:gd name="T75" fmla="*/ 63 h 94"/>
                <a:gd name="T76" fmla="*/ 77 w 98"/>
                <a:gd name="T77" fmla="*/ 66 h 94"/>
                <a:gd name="T78" fmla="*/ 59 w 98"/>
                <a:gd name="T79" fmla="*/ 63 h 94"/>
                <a:gd name="T80" fmla="*/ 59 w 98"/>
                <a:gd name="T81" fmla="*/ 57 h 94"/>
                <a:gd name="T82" fmla="*/ 39 w 98"/>
                <a:gd name="T83" fmla="*/ 63 h 94"/>
                <a:gd name="T84" fmla="*/ 36 w 98"/>
                <a:gd name="T85" fmla="*/ 66 h 94"/>
                <a:gd name="T86" fmla="*/ 18 w 98"/>
                <a:gd name="T87" fmla="*/ 63 h 94"/>
                <a:gd name="T88" fmla="*/ 18 w 98"/>
                <a:gd name="T89" fmla="*/ 57 h 94"/>
                <a:gd name="T90" fmla="*/ 34 w 98"/>
                <a:gd name="T91" fmla="*/ 48 h 94"/>
                <a:gd name="T92" fmla="*/ 23 w 98"/>
                <a:gd name="T93" fmla="*/ 48 h 94"/>
                <a:gd name="T94" fmla="*/ 23 w 98"/>
                <a:gd name="T95" fmla="*/ 54 h 94"/>
                <a:gd name="T96" fmla="*/ 23 w 98"/>
                <a:gd name="T97" fmla="*/ 61 h 94"/>
                <a:gd name="T98" fmla="*/ 34 w 98"/>
                <a:gd name="T99" fmla="*/ 54 h 94"/>
                <a:gd name="T100" fmla="*/ 34 w 98"/>
                <a:gd name="T101" fmla="*/ 54 h 94"/>
                <a:gd name="T102" fmla="*/ 75 w 98"/>
                <a:gd name="T103" fmla="*/ 48 h 94"/>
                <a:gd name="T104" fmla="*/ 64 w 98"/>
                <a:gd name="T105" fmla="*/ 48 h 94"/>
                <a:gd name="T106" fmla="*/ 64 w 98"/>
                <a:gd name="T107" fmla="*/ 54 h 94"/>
                <a:gd name="T108" fmla="*/ 64 w 98"/>
                <a:gd name="T109" fmla="*/ 61 h 94"/>
                <a:gd name="T110" fmla="*/ 75 w 98"/>
                <a:gd name="T111" fmla="*/ 54 h 94"/>
                <a:gd name="T112" fmla="*/ 75 w 98"/>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94">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zh-CN" altLang="en-US" sz="2400" kern="0" smtClean="0">
                <a:solidFill>
                  <a:srgbClr val="333333"/>
                </a:solidFill>
              </a:endParaRPr>
            </a:p>
          </p:txBody>
        </p:sp>
      </p:grpSp>
      <p:grpSp>
        <p:nvGrpSpPr>
          <p:cNvPr id="36" name="组合 35"/>
          <p:cNvGrpSpPr/>
          <p:nvPr/>
        </p:nvGrpSpPr>
        <p:grpSpPr>
          <a:xfrm>
            <a:off x="4728976" y="2657167"/>
            <a:ext cx="1074685" cy="1442257"/>
            <a:chOff x="7593594" y="3264037"/>
            <a:chExt cx="1432913" cy="1442257"/>
          </a:xfrm>
        </p:grpSpPr>
        <p:sp>
          <p:nvSpPr>
            <p:cNvPr id="38" name="Freeform 19"/>
            <p:cNvSpPr>
              <a:spLocks noEditPoints="1"/>
            </p:cNvSpPr>
            <p:nvPr/>
          </p:nvSpPr>
          <p:spPr bwMode="auto">
            <a:xfrm>
              <a:off x="7593594" y="3264037"/>
              <a:ext cx="1432913" cy="144225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FFFFFF">
                <a:lumMod val="50000"/>
              </a:srgbClr>
            </a:solidFill>
            <a:ln>
              <a:noFill/>
            </a:ln>
          </p:spPr>
          <p:txBody>
            <a:bodyPr vert="horz" wrap="square" lIns="121920" tIns="60960" rIns="121920" bIns="60960" numCol="1" anchor="t" anchorCtr="0" compatLnSpc="1"/>
            <a:lstStyle/>
            <a:p>
              <a:pPr>
                <a:defRPr/>
              </a:pPr>
              <a:endParaRPr lang="zh-CN" altLang="en-US" sz="2400" kern="0" smtClean="0">
                <a:solidFill>
                  <a:srgbClr val="333333"/>
                </a:solidFill>
              </a:endParaRPr>
            </a:p>
          </p:txBody>
        </p:sp>
        <p:sp>
          <p:nvSpPr>
            <p:cNvPr id="39" name="Oval 20"/>
            <p:cNvSpPr>
              <a:spLocks noChangeArrowheads="1"/>
            </p:cNvSpPr>
            <p:nvPr/>
          </p:nvSpPr>
          <p:spPr bwMode="auto">
            <a:xfrm>
              <a:off x="7878396" y="3550708"/>
              <a:ext cx="863308" cy="868915"/>
            </a:xfrm>
            <a:prstGeom prst="ellipse">
              <a:avLst/>
            </a:prstGeom>
            <a:solidFill>
              <a:srgbClr val="7FC9EC"/>
            </a:solidFill>
            <a:ln>
              <a:noFill/>
            </a:ln>
          </p:spPr>
          <p:txBody>
            <a:bodyPr vert="horz" wrap="square" lIns="121920" tIns="60960" rIns="121920" bIns="60960" numCol="1" anchor="t" anchorCtr="0" compatLnSpc="1"/>
            <a:lstStyle/>
            <a:p>
              <a:pPr>
                <a:defRPr/>
              </a:pPr>
              <a:endParaRPr lang="zh-CN" altLang="en-US" sz="2400" kern="0" smtClean="0">
                <a:solidFill>
                  <a:srgbClr val="333333"/>
                </a:solidFill>
              </a:endParaRPr>
            </a:p>
          </p:txBody>
        </p:sp>
        <p:sp>
          <p:nvSpPr>
            <p:cNvPr id="40" name="Freeform 23"/>
            <p:cNvSpPr>
              <a:spLocks noEditPoints="1"/>
            </p:cNvSpPr>
            <p:nvPr/>
          </p:nvSpPr>
          <p:spPr bwMode="auto">
            <a:xfrm>
              <a:off x="8163198" y="3812449"/>
              <a:ext cx="288363" cy="345429"/>
            </a:xfrm>
            <a:custGeom>
              <a:avLst/>
              <a:gdLst>
                <a:gd name="T0" fmla="*/ 72 w 81"/>
                <a:gd name="T1" fmla="*/ 1 h 96"/>
                <a:gd name="T2" fmla="*/ 70 w 81"/>
                <a:gd name="T3" fmla="*/ 7 h 96"/>
                <a:gd name="T4" fmla="*/ 81 w 81"/>
                <a:gd name="T5" fmla="*/ 36 h 96"/>
                <a:gd name="T6" fmla="*/ 68 w 81"/>
                <a:gd name="T7" fmla="*/ 68 h 96"/>
                <a:gd name="T8" fmla="*/ 54 w 81"/>
                <a:gd name="T9" fmla="*/ 78 h 96"/>
                <a:gd name="T10" fmla="*/ 40 w 81"/>
                <a:gd name="T11" fmla="*/ 81 h 96"/>
                <a:gd name="T12" fmla="*/ 55 w 81"/>
                <a:gd name="T13" fmla="*/ 88 h 96"/>
                <a:gd name="T14" fmla="*/ 55 w 81"/>
                <a:gd name="T15" fmla="*/ 96 h 96"/>
                <a:gd name="T16" fmla="*/ 37 w 81"/>
                <a:gd name="T17" fmla="*/ 96 h 96"/>
                <a:gd name="T18" fmla="*/ 18 w 81"/>
                <a:gd name="T19" fmla="*/ 96 h 96"/>
                <a:gd name="T20" fmla="*/ 18 w 81"/>
                <a:gd name="T21" fmla="*/ 88 h 96"/>
                <a:gd name="T22" fmla="*/ 33 w 81"/>
                <a:gd name="T23" fmla="*/ 81 h 96"/>
                <a:gd name="T24" fmla="*/ 20 w 81"/>
                <a:gd name="T25" fmla="*/ 78 h 96"/>
                <a:gd name="T26" fmla="*/ 7 w 81"/>
                <a:gd name="T27" fmla="*/ 69 h 96"/>
                <a:gd name="T28" fmla="*/ 1 w 81"/>
                <a:gd name="T29" fmla="*/ 72 h 96"/>
                <a:gd name="T30" fmla="*/ 10 w 81"/>
                <a:gd name="T31" fmla="*/ 60 h 96"/>
                <a:gd name="T32" fmla="*/ 11 w 81"/>
                <a:gd name="T33" fmla="*/ 11 h 96"/>
                <a:gd name="T34" fmla="*/ 37 w 81"/>
                <a:gd name="T35" fmla="*/ 0 h 96"/>
                <a:gd name="T36" fmla="*/ 65 w 81"/>
                <a:gd name="T37" fmla="*/ 5 h 96"/>
                <a:gd name="T38" fmla="*/ 65 w 81"/>
                <a:gd name="T39" fmla="*/ 5 h 96"/>
                <a:gd name="T40" fmla="*/ 69 w 81"/>
                <a:gd name="T41" fmla="*/ 1 h 96"/>
                <a:gd name="T42" fmla="*/ 67 w 81"/>
                <a:gd name="T43" fmla="*/ 10 h 96"/>
                <a:gd name="T44" fmla="*/ 73 w 81"/>
                <a:gd name="T45" fmla="*/ 36 h 96"/>
                <a:gd name="T46" fmla="*/ 62 w 81"/>
                <a:gd name="T47" fmla="*/ 62 h 96"/>
                <a:gd name="T48" fmla="*/ 13 w 81"/>
                <a:gd name="T49" fmla="*/ 64 h 96"/>
                <a:gd name="T50" fmla="*/ 21 w 81"/>
                <a:gd name="T51" fmla="*/ 73 h 96"/>
                <a:gd name="T52" fmla="*/ 52 w 81"/>
                <a:gd name="T53" fmla="*/ 73 h 96"/>
                <a:gd name="T54" fmla="*/ 65 w 81"/>
                <a:gd name="T55" fmla="*/ 65 h 96"/>
                <a:gd name="T56" fmla="*/ 65 w 81"/>
                <a:gd name="T57" fmla="*/ 65 h 96"/>
                <a:gd name="T58" fmla="*/ 77 w 81"/>
                <a:gd name="T59" fmla="*/ 36 h 96"/>
                <a:gd name="T60" fmla="*/ 67 w 81"/>
                <a:gd name="T61" fmla="*/ 10 h 96"/>
                <a:gd name="T62" fmla="*/ 57 w 81"/>
                <a:gd name="T63" fmla="*/ 16 h 96"/>
                <a:gd name="T64" fmla="*/ 16 w 81"/>
                <a:gd name="T65" fmla="*/ 16 h 96"/>
                <a:gd name="T66" fmla="*/ 16 w 81"/>
                <a:gd name="T67" fmla="*/ 57 h 96"/>
                <a:gd name="T68" fmla="*/ 57 w 81"/>
                <a:gd name="T69" fmla="*/ 57 h 96"/>
                <a:gd name="T70" fmla="*/ 65 w 81"/>
                <a:gd name="T71" fmla="*/ 36 h 96"/>
                <a:gd name="T72" fmla="*/ 57 w 81"/>
                <a:gd name="T7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6">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zh-CN" altLang="en-US" sz="2400" kern="0" smtClean="0">
                <a:solidFill>
                  <a:srgbClr val="333333"/>
                </a:solidFill>
              </a:endParaRPr>
            </a:p>
          </p:txBody>
        </p:sp>
      </p:grpSp>
      <p:grpSp>
        <p:nvGrpSpPr>
          <p:cNvPr id="41" name="组合 40"/>
          <p:cNvGrpSpPr/>
          <p:nvPr/>
        </p:nvGrpSpPr>
        <p:grpSpPr>
          <a:xfrm>
            <a:off x="1962165" y="2657167"/>
            <a:ext cx="1074685" cy="1442257"/>
            <a:chOff x="4642330" y="3264037"/>
            <a:chExt cx="1432913" cy="1442257"/>
          </a:xfrm>
        </p:grpSpPr>
        <p:sp>
          <p:nvSpPr>
            <p:cNvPr id="42" name="Freeform 15"/>
            <p:cNvSpPr>
              <a:spLocks noEditPoints="1"/>
            </p:cNvSpPr>
            <p:nvPr/>
          </p:nvSpPr>
          <p:spPr bwMode="auto">
            <a:xfrm>
              <a:off x="4642330" y="3264037"/>
              <a:ext cx="1432913" cy="144225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FFFFFF">
                <a:lumMod val="50000"/>
              </a:srgbClr>
            </a:solidFill>
            <a:ln>
              <a:noFill/>
            </a:ln>
          </p:spPr>
          <p:txBody>
            <a:bodyPr vert="horz" wrap="square" lIns="121920" tIns="60960" rIns="121920" bIns="60960" numCol="1" anchor="t" anchorCtr="0" compatLnSpc="1"/>
            <a:lstStyle/>
            <a:p>
              <a:pPr>
                <a:defRPr/>
              </a:pPr>
              <a:endParaRPr lang="zh-CN" altLang="en-US" sz="2400" kern="0" smtClean="0">
                <a:solidFill>
                  <a:srgbClr val="333333"/>
                </a:solidFill>
              </a:endParaRPr>
            </a:p>
          </p:txBody>
        </p:sp>
        <p:sp>
          <p:nvSpPr>
            <p:cNvPr id="43" name="Oval 16"/>
            <p:cNvSpPr>
              <a:spLocks noChangeArrowheads="1"/>
            </p:cNvSpPr>
            <p:nvPr/>
          </p:nvSpPr>
          <p:spPr bwMode="auto">
            <a:xfrm>
              <a:off x="4927132" y="3550708"/>
              <a:ext cx="863308" cy="868915"/>
            </a:xfrm>
            <a:prstGeom prst="ellipse">
              <a:avLst/>
            </a:prstGeom>
            <a:solidFill>
              <a:srgbClr val="F8D158"/>
            </a:solidFill>
            <a:ln>
              <a:noFill/>
            </a:ln>
          </p:spPr>
          <p:txBody>
            <a:bodyPr vert="horz" wrap="square" lIns="121920" tIns="60960" rIns="121920" bIns="60960" numCol="1" anchor="t" anchorCtr="0" compatLnSpc="1"/>
            <a:lstStyle/>
            <a:p>
              <a:pPr>
                <a:defRPr/>
              </a:pPr>
              <a:endParaRPr lang="zh-CN" altLang="en-US" sz="2400" kern="0" smtClean="0">
                <a:solidFill>
                  <a:srgbClr val="333333"/>
                </a:solidFill>
              </a:endParaRPr>
            </a:p>
          </p:txBody>
        </p:sp>
        <p:sp>
          <p:nvSpPr>
            <p:cNvPr id="44" name="Freeform 25"/>
            <p:cNvSpPr>
              <a:spLocks noEditPoints="1"/>
            </p:cNvSpPr>
            <p:nvPr/>
          </p:nvSpPr>
          <p:spPr bwMode="auto">
            <a:xfrm>
              <a:off x="5183452" y="3808888"/>
              <a:ext cx="350664" cy="352552"/>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zh-CN" altLang="en-US" sz="2400" kern="0" smtClean="0">
                <a:solidFill>
                  <a:srgbClr val="333333"/>
                </a:solidFill>
              </a:endParaRPr>
            </a:p>
          </p:txBody>
        </p:sp>
      </p:grpSp>
      <p:grpSp>
        <p:nvGrpSpPr>
          <p:cNvPr id="45" name="组合 44"/>
          <p:cNvGrpSpPr/>
          <p:nvPr/>
        </p:nvGrpSpPr>
        <p:grpSpPr>
          <a:xfrm>
            <a:off x="3345570" y="2657167"/>
            <a:ext cx="1074685" cy="1442257"/>
            <a:chOff x="6117963" y="3264037"/>
            <a:chExt cx="1432913" cy="1442257"/>
          </a:xfrm>
        </p:grpSpPr>
        <p:sp>
          <p:nvSpPr>
            <p:cNvPr id="46" name="Freeform 17"/>
            <p:cNvSpPr>
              <a:spLocks noEditPoints="1"/>
            </p:cNvSpPr>
            <p:nvPr/>
          </p:nvSpPr>
          <p:spPr bwMode="auto">
            <a:xfrm>
              <a:off x="6117963" y="3264037"/>
              <a:ext cx="1432913" cy="144225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FFFFFF">
                <a:lumMod val="50000"/>
              </a:srgbClr>
            </a:solidFill>
            <a:ln>
              <a:noFill/>
            </a:ln>
          </p:spPr>
          <p:txBody>
            <a:bodyPr vert="horz" wrap="square" lIns="121920" tIns="60960" rIns="121920" bIns="60960" numCol="1" anchor="t" anchorCtr="0" compatLnSpc="1"/>
            <a:lstStyle/>
            <a:p>
              <a:pPr>
                <a:defRPr/>
              </a:pPr>
              <a:endParaRPr lang="zh-CN" altLang="en-US" sz="2400" kern="0" smtClean="0">
                <a:solidFill>
                  <a:srgbClr val="333333"/>
                </a:solidFill>
              </a:endParaRPr>
            </a:p>
          </p:txBody>
        </p:sp>
        <p:sp>
          <p:nvSpPr>
            <p:cNvPr id="47" name="Oval 18"/>
            <p:cNvSpPr>
              <a:spLocks noChangeArrowheads="1"/>
            </p:cNvSpPr>
            <p:nvPr/>
          </p:nvSpPr>
          <p:spPr bwMode="auto">
            <a:xfrm>
              <a:off x="6402764" y="3550708"/>
              <a:ext cx="863308" cy="868915"/>
            </a:xfrm>
            <a:prstGeom prst="ellipse">
              <a:avLst/>
            </a:prstGeom>
            <a:solidFill>
              <a:srgbClr val="F57365"/>
            </a:solidFill>
            <a:ln>
              <a:noFill/>
            </a:ln>
          </p:spPr>
          <p:txBody>
            <a:bodyPr vert="horz" wrap="square" lIns="121920" tIns="60960" rIns="121920" bIns="60960" numCol="1" anchor="t" anchorCtr="0" compatLnSpc="1"/>
            <a:lstStyle/>
            <a:p>
              <a:pPr>
                <a:defRPr/>
              </a:pPr>
              <a:endParaRPr lang="zh-CN" altLang="en-US" sz="2400" kern="0" smtClean="0">
                <a:solidFill>
                  <a:srgbClr val="333333"/>
                </a:solidFill>
              </a:endParaRPr>
            </a:p>
          </p:txBody>
        </p:sp>
        <p:sp>
          <p:nvSpPr>
            <p:cNvPr id="48" name="Freeform 26"/>
            <p:cNvSpPr>
              <a:spLocks noEditPoints="1"/>
            </p:cNvSpPr>
            <p:nvPr/>
          </p:nvSpPr>
          <p:spPr bwMode="auto">
            <a:xfrm>
              <a:off x="6644846" y="3794644"/>
              <a:ext cx="379144" cy="381040"/>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zh-CN" altLang="en-US" sz="2400" kern="0" smtClean="0">
                <a:solidFill>
                  <a:srgbClr val="333333"/>
                </a:solidFill>
              </a:endParaRPr>
            </a:p>
          </p:txBody>
        </p:sp>
      </p:grpSp>
      <p:grpSp>
        <p:nvGrpSpPr>
          <p:cNvPr id="49" name="组合 48"/>
          <p:cNvGrpSpPr/>
          <p:nvPr/>
        </p:nvGrpSpPr>
        <p:grpSpPr>
          <a:xfrm>
            <a:off x="7450644" y="2659072"/>
            <a:ext cx="1074685" cy="1442257"/>
            <a:chOff x="9069227" y="3264037"/>
            <a:chExt cx="1432913" cy="1442257"/>
          </a:xfrm>
        </p:grpSpPr>
        <p:sp>
          <p:nvSpPr>
            <p:cNvPr id="50" name="Freeform 10"/>
            <p:cNvSpPr>
              <a:spLocks noEditPoints="1"/>
            </p:cNvSpPr>
            <p:nvPr/>
          </p:nvSpPr>
          <p:spPr bwMode="auto">
            <a:xfrm>
              <a:off x="9069227" y="3264037"/>
              <a:ext cx="1432913" cy="144225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FFFFFF">
                <a:lumMod val="50000"/>
              </a:srgbClr>
            </a:solidFill>
            <a:ln>
              <a:noFill/>
            </a:ln>
          </p:spPr>
          <p:txBody>
            <a:bodyPr vert="horz" wrap="square" lIns="121920" tIns="60960" rIns="121920" bIns="60960" numCol="1" anchor="t" anchorCtr="0" compatLnSpc="1"/>
            <a:lstStyle/>
            <a:p>
              <a:pPr>
                <a:defRPr/>
              </a:pPr>
              <a:endParaRPr lang="zh-CN" altLang="en-US" sz="2400" kern="0" smtClean="0">
                <a:solidFill>
                  <a:srgbClr val="333333"/>
                </a:solidFill>
              </a:endParaRPr>
            </a:p>
          </p:txBody>
        </p:sp>
        <p:sp>
          <p:nvSpPr>
            <p:cNvPr id="51" name="Oval 12"/>
            <p:cNvSpPr>
              <a:spLocks noChangeArrowheads="1"/>
            </p:cNvSpPr>
            <p:nvPr/>
          </p:nvSpPr>
          <p:spPr bwMode="auto">
            <a:xfrm>
              <a:off x="9354030" y="3550708"/>
              <a:ext cx="863308" cy="868915"/>
            </a:xfrm>
            <a:prstGeom prst="ellipse">
              <a:avLst/>
            </a:prstGeom>
            <a:solidFill>
              <a:schemeClr val="accent6">
                <a:lumMod val="75000"/>
              </a:schemeClr>
            </a:solidFill>
            <a:ln>
              <a:noFill/>
            </a:ln>
          </p:spPr>
          <p:txBody>
            <a:bodyPr vert="horz" wrap="square" lIns="121920" tIns="60960" rIns="121920" bIns="60960" numCol="1" anchor="t" anchorCtr="0" compatLnSpc="1"/>
            <a:lstStyle/>
            <a:p>
              <a:pPr>
                <a:defRPr/>
              </a:pPr>
              <a:endParaRPr lang="zh-CN" altLang="en-US" sz="2400" kern="0" smtClean="0">
                <a:solidFill>
                  <a:srgbClr val="333333"/>
                </a:solidFill>
              </a:endParaRPr>
            </a:p>
          </p:txBody>
        </p:sp>
      </p:grpSp>
      <p:sp>
        <p:nvSpPr>
          <p:cNvPr id="54" name=" 54"/>
          <p:cNvSpPr/>
          <p:nvPr/>
        </p:nvSpPr>
        <p:spPr bwMode="auto">
          <a:xfrm>
            <a:off x="7863368" y="3202314"/>
            <a:ext cx="250031" cy="344805"/>
          </a:xfrm>
          <a:custGeom>
            <a:avLst/>
            <a:gdLst/>
            <a:ahLst/>
            <a:cxnLst/>
            <a:rect l="0" t="0" r="r" b="b"/>
            <a:pathLst>
              <a:path w="1646238" h="2433638">
                <a:moveTo>
                  <a:pt x="577732" y="161925"/>
                </a:moveTo>
                <a:lnTo>
                  <a:pt x="586070" y="162719"/>
                </a:lnTo>
                <a:lnTo>
                  <a:pt x="593614" y="163910"/>
                </a:lnTo>
                <a:lnTo>
                  <a:pt x="597585" y="164703"/>
                </a:lnTo>
                <a:lnTo>
                  <a:pt x="601953" y="165894"/>
                </a:lnTo>
                <a:lnTo>
                  <a:pt x="605526" y="167482"/>
                </a:lnTo>
                <a:lnTo>
                  <a:pt x="609100" y="169069"/>
                </a:lnTo>
                <a:lnTo>
                  <a:pt x="612674" y="171053"/>
                </a:lnTo>
                <a:lnTo>
                  <a:pt x="616247" y="173435"/>
                </a:lnTo>
                <a:lnTo>
                  <a:pt x="619821" y="176610"/>
                </a:lnTo>
                <a:lnTo>
                  <a:pt x="623394" y="179388"/>
                </a:lnTo>
                <a:lnTo>
                  <a:pt x="626968" y="182563"/>
                </a:lnTo>
                <a:lnTo>
                  <a:pt x="630145" y="186135"/>
                </a:lnTo>
                <a:lnTo>
                  <a:pt x="633321" y="190103"/>
                </a:lnTo>
                <a:lnTo>
                  <a:pt x="636498" y="194469"/>
                </a:lnTo>
                <a:lnTo>
                  <a:pt x="639674" y="199232"/>
                </a:lnTo>
                <a:lnTo>
                  <a:pt x="642454" y="204788"/>
                </a:lnTo>
                <a:lnTo>
                  <a:pt x="645233" y="210344"/>
                </a:lnTo>
                <a:lnTo>
                  <a:pt x="648013" y="216297"/>
                </a:lnTo>
                <a:lnTo>
                  <a:pt x="650792" y="222647"/>
                </a:lnTo>
                <a:lnTo>
                  <a:pt x="653969" y="229394"/>
                </a:lnTo>
                <a:lnTo>
                  <a:pt x="656351" y="237332"/>
                </a:lnTo>
                <a:lnTo>
                  <a:pt x="658733" y="245269"/>
                </a:lnTo>
                <a:lnTo>
                  <a:pt x="838208" y="927100"/>
                </a:lnTo>
                <a:lnTo>
                  <a:pt x="840193" y="928291"/>
                </a:lnTo>
                <a:lnTo>
                  <a:pt x="841781" y="933450"/>
                </a:lnTo>
                <a:lnTo>
                  <a:pt x="899356" y="921941"/>
                </a:lnTo>
                <a:lnTo>
                  <a:pt x="911665" y="922338"/>
                </a:lnTo>
                <a:lnTo>
                  <a:pt x="923180" y="923529"/>
                </a:lnTo>
                <a:lnTo>
                  <a:pt x="935489" y="924719"/>
                </a:lnTo>
                <a:lnTo>
                  <a:pt x="946607" y="926704"/>
                </a:lnTo>
                <a:lnTo>
                  <a:pt x="957725" y="929482"/>
                </a:lnTo>
                <a:lnTo>
                  <a:pt x="969240" y="932657"/>
                </a:lnTo>
                <a:lnTo>
                  <a:pt x="979960" y="936229"/>
                </a:lnTo>
                <a:lnTo>
                  <a:pt x="991078" y="939800"/>
                </a:lnTo>
                <a:lnTo>
                  <a:pt x="1001402" y="944166"/>
                </a:lnTo>
                <a:lnTo>
                  <a:pt x="1011726" y="948929"/>
                </a:lnTo>
                <a:lnTo>
                  <a:pt x="1022049" y="954485"/>
                </a:lnTo>
                <a:lnTo>
                  <a:pt x="1031976" y="960438"/>
                </a:lnTo>
                <a:lnTo>
                  <a:pt x="1041506" y="966788"/>
                </a:lnTo>
                <a:lnTo>
                  <a:pt x="1051432" y="973535"/>
                </a:lnTo>
                <a:lnTo>
                  <a:pt x="1060565" y="980679"/>
                </a:lnTo>
                <a:lnTo>
                  <a:pt x="1069697" y="988616"/>
                </a:lnTo>
                <a:lnTo>
                  <a:pt x="1076050" y="994172"/>
                </a:lnTo>
                <a:lnTo>
                  <a:pt x="1081212" y="999729"/>
                </a:lnTo>
                <a:lnTo>
                  <a:pt x="1086374" y="1005682"/>
                </a:lnTo>
                <a:lnTo>
                  <a:pt x="1090345" y="1012032"/>
                </a:lnTo>
                <a:lnTo>
                  <a:pt x="1126478" y="1071960"/>
                </a:lnTo>
                <a:lnTo>
                  <a:pt x="1183258" y="1074341"/>
                </a:lnTo>
                <a:lnTo>
                  <a:pt x="1184847" y="1075532"/>
                </a:lnTo>
                <a:lnTo>
                  <a:pt x="1199538" y="1077913"/>
                </a:lnTo>
                <a:lnTo>
                  <a:pt x="1214230" y="1081088"/>
                </a:lnTo>
                <a:lnTo>
                  <a:pt x="1228524" y="1085057"/>
                </a:lnTo>
                <a:lnTo>
                  <a:pt x="1242818" y="1089422"/>
                </a:lnTo>
                <a:lnTo>
                  <a:pt x="1256716" y="1094582"/>
                </a:lnTo>
                <a:lnTo>
                  <a:pt x="1271010" y="1100932"/>
                </a:lnTo>
                <a:lnTo>
                  <a:pt x="1284510" y="1106885"/>
                </a:lnTo>
                <a:lnTo>
                  <a:pt x="1298011" y="1114029"/>
                </a:lnTo>
                <a:lnTo>
                  <a:pt x="1310717" y="1121172"/>
                </a:lnTo>
                <a:lnTo>
                  <a:pt x="1323820" y="1129507"/>
                </a:lnTo>
                <a:lnTo>
                  <a:pt x="1336129" y="1137444"/>
                </a:lnTo>
                <a:lnTo>
                  <a:pt x="1348041" y="1146175"/>
                </a:lnTo>
                <a:lnTo>
                  <a:pt x="1359953" y="1155700"/>
                </a:lnTo>
                <a:lnTo>
                  <a:pt x="1371071" y="1165225"/>
                </a:lnTo>
                <a:lnTo>
                  <a:pt x="1381792" y="1175147"/>
                </a:lnTo>
                <a:lnTo>
                  <a:pt x="1392115" y="1185863"/>
                </a:lnTo>
                <a:lnTo>
                  <a:pt x="1408792" y="1204119"/>
                </a:lnTo>
                <a:lnTo>
                  <a:pt x="1424278" y="1223566"/>
                </a:lnTo>
                <a:lnTo>
                  <a:pt x="1439763" y="1243410"/>
                </a:lnTo>
                <a:lnTo>
                  <a:pt x="1454058" y="1263254"/>
                </a:lnTo>
                <a:lnTo>
                  <a:pt x="1467955" y="1283891"/>
                </a:lnTo>
                <a:lnTo>
                  <a:pt x="1480264" y="1305322"/>
                </a:lnTo>
                <a:lnTo>
                  <a:pt x="1492970" y="1327150"/>
                </a:lnTo>
                <a:lnTo>
                  <a:pt x="1504088" y="1348582"/>
                </a:lnTo>
                <a:lnTo>
                  <a:pt x="1505279" y="1351360"/>
                </a:lnTo>
                <a:lnTo>
                  <a:pt x="1506471" y="1352154"/>
                </a:lnTo>
                <a:lnTo>
                  <a:pt x="1508059" y="1352550"/>
                </a:lnTo>
                <a:lnTo>
                  <a:pt x="1518780" y="1353344"/>
                </a:lnTo>
                <a:lnTo>
                  <a:pt x="1528309" y="1355329"/>
                </a:lnTo>
                <a:lnTo>
                  <a:pt x="1537839" y="1357710"/>
                </a:lnTo>
                <a:lnTo>
                  <a:pt x="1546971" y="1360885"/>
                </a:lnTo>
                <a:lnTo>
                  <a:pt x="1555707" y="1364457"/>
                </a:lnTo>
                <a:lnTo>
                  <a:pt x="1563648" y="1368822"/>
                </a:lnTo>
                <a:lnTo>
                  <a:pt x="1571590" y="1373982"/>
                </a:lnTo>
                <a:lnTo>
                  <a:pt x="1578737" y="1379935"/>
                </a:lnTo>
                <a:lnTo>
                  <a:pt x="1585487" y="1385888"/>
                </a:lnTo>
                <a:lnTo>
                  <a:pt x="1591840" y="1392238"/>
                </a:lnTo>
                <a:lnTo>
                  <a:pt x="1597796" y="1398985"/>
                </a:lnTo>
                <a:lnTo>
                  <a:pt x="1603752" y="1406525"/>
                </a:lnTo>
                <a:lnTo>
                  <a:pt x="1608914" y="1413669"/>
                </a:lnTo>
                <a:lnTo>
                  <a:pt x="1613678" y="1421607"/>
                </a:lnTo>
                <a:lnTo>
                  <a:pt x="1618046" y="1429544"/>
                </a:lnTo>
                <a:lnTo>
                  <a:pt x="1622017" y="1437879"/>
                </a:lnTo>
                <a:lnTo>
                  <a:pt x="1625988" y="1446213"/>
                </a:lnTo>
                <a:lnTo>
                  <a:pt x="1629561" y="1454547"/>
                </a:lnTo>
                <a:lnTo>
                  <a:pt x="1632738" y="1463279"/>
                </a:lnTo>
                <a:lnTo>
                  <a:pt x="1635517" y="1471613"/>
                </a:lnTo>
                <a:lnTo>
                  <a:pt x="1637900" y="1479947"/>
                </a:lnTo>
                <a:lnTo>
                  <a:pt x="1639885" y="1488282"/>
                </a:lnTo>
                <a:lnTo>
                  <a:pt x="1641473" y="1497013"/>
                </a:lnTo>
                <a:lnTo>
                  <a:pt x="1643062" y="1504950"/>
                </a:lnTo>
                <a:lnTo>
                  <a:pt x="1644253" y="1512491"/>
                </a:lnTo>
                <a:lnTo>
                  <a:pt x="1645047" y="1520429"/>
                </a:lnTo>
                <a:lnTo>
                  <a:pt x="1645841" y="1527969"/>
                </a:lnTo>
                <a:lnTo>
                  <a:pt x="1646238" y="1534716"/>
                </a:lnTo>
                <a:lnTo>
                  <a:pt x="1646238" y="1541463"/>
                </a:lnTo>
                <a:lnTo>
                  <a:pt x="1646238" y="1548210"/>
                </a:lnTo>
                <a:lnTo>
                  <a:pt x="1645841" y="1553766"/>
                </a:lnTo>
                <a:lnTo>
                  <a:pt x="1645444" y="1558925"/>
                </a:lnTo>
                <a:lnTo>
                  <a:pt x="1643458" y="1570832"/>
                </a:lnTo>
                <a:lnTo>
                  <a:pt x="1642267" y="1583532"/>
                </a:lnTo>
                <a:lnTo>
                  <a:pt x="1641473" y="1595835"/>
                </a:lnTo>
                <a:lnTo>
                  <a:pt x="1640679" y="1608535"/>
                </a:lnTo>
                <a:lnTo>
                  <a:pt x="1634723" y="1749029"/>
                </a:lnTo>
                <a:lnTo>
                  <a:pt x="1628370" y="1889126"/>
                </a:lnTo>
                <a:lnTo>
                  <a:pt x="1627973" y="1902222"/>
                </a:lnTo>
                <a:lnTo>
                  <a:pt x="1626385" y="1915716"/>
                </a:lnTo>
                <a:lnTo>
                  <a:pt x="1625194" y="1928416"/>
                </a:lnTo>
                <a:lnTo>
                  <a:pt x="1623208" y="1941910"/>
                </a:lnTo>
                <a:lnTo>
                  <a:pt x="1621223" y="1954610"/>
                </a:lnTo>
                <a:lnTo>
                  <a:pt x="1618840" y="1968104"/>
                </a:lnTo>
                <a:lnTo>
                  <a:pt x="1616061" y="1980804"/>
                </a:lnTo>
                <a:lnTo>
                  <a:pt x="1612884" y="1993504"/>
                </a:lnTo>
                <a:lnTo>
                  <a:pt x="1604546" y="2026444"/>
                </a:lnTo>
                <a:lnTo>
                  <a:pt x="1595414" y="2058988"/>
                </a:lnTo>
                <a:lnTo>
                  <a:pt x="1586281" y="2091532"/>
                </a:lnTo>
                <a:lnTo>
                  <a:pt x="1577148" y="2123679"/>
                </a:lnTo>
                <a:lnTo>
                  <a:pt x="1579134" y="2125663"/>
                </a:lnTo>
                <a:lnTo>
                  <a:pt x="1617252" y="2294732"/>
                </a:lnTo>
                <a:lnTo>
                  <a:pt x="1571590" y="2303463"/>
                </a:lnTo>
                <a:lnTo>
                  <a:pt x="1487411" y="2318147"/>
                </a:lnTo>
                <a:lnTo>
                  <a:pt x="1251951" y="2359026"/>
                </a:lnTo>
                <a:lnTo>
                  <a:pt x="1000608" y="2402285"/>
                </a:lnTo>
                <a:lnTo>
                  <a:pt x="897370" y="2420541"/>
                </a:lnTo>
                <a:lnTo>
                  <a:pt x="824310" y="2433638"/>
                </a:lnTo>
                <a:lnTo>
                  <a:pt x="785398" y="2236391"/>
                </a:lnTo>
                <a:lnTo>
                  <a:pt x="781030" y="2228851"/>
                </a:lnTo>
                <a:lnTo>
                  <a:pt x="776662" y="2221707"/>
                </a:lnTo>
                <a:lnTo>
                  <a:pt x="771897" y="2214563"/>
                </a:lnTo>
                <a:lnTo>
                  <a:pt x="767133" y="2207816"/>
                </a:lnTo>
                <a:lnTo>
                  <a:pt x="761574" y="2201069"/>
                </a:lnTo>
                <a:lnTo>
                  <a:pt x="756015" y="2194719"/>
                </a:lnTo>
                <a:lnTo>
                  <a:pt x="750456" y="2188369"/>
                </a:lnTo>
                <a:lnTo>
                  <a:pt x="744897" y="2182416"/>
                </a:lnTo>
                <a:lnTo>
                  <a:pt x="738544" y="2176463"/>
                </a:lnTo>
                <a:lnTo>
                  <a:pt x="732191" y="2170907"/>
                </a:lnTo>
                <a:lnTo>
                  <a:pt x="725441" y="2165351"/>
                </a:lnTo>
                <a:lnTo>
                  <a:pt x="719088" y="2159794"/>
                </a:lnTo>
                <a:lnTo>
                  <a:pt x="711940" y="2155032"/>
                </a:lnTo>
                <a:lnTo>
                  <a:pt x="704396" y="2149873"/>
                </a:lnTo>
                <a:lnTo>
                  <a:pt x="697249" y="2145507"/>
                </a:lnTo>
                <a:lnTo>
                  <a:pt x="689705" y="2141141"/>
                </a:lnTo>
                <a:lnTo>
                  <a:pt x="678984" y="2135585"/>
                </a:lnTo>
                <a:lnTo>
                  <a:pt x="668660" y="2130029"/>
                </a:lnTo>
                <a:lnTo>
                  <a:pt x="648807" y="2118519"/>
                </a:lnTo>
                <a:lnTo>
                  <a:pt x="630145" y="2106216"/>
                </a:lnTo>
                <a:lnTo>
                  <a:pt x="611482" y="2093119"/>
                </a:lnTo>
                <a:lnTo>
                  <a:pt x="593217" y="2080022"/>
                </a:lnTo>
                <a:lnTo>
                  <a:pt x="576144" y="2065735"/>
                </a:lnTo>
                <a:lnTo>
                  <a:pt x="559070" y="2051447"/>
                </a:lnTo>
                <a:lnTo>
                  <a:pt x="543187" y="2035969"/>
                </a:lnTo>
                <a:lnTo>
                  <a:pt x="526907" y="2020491"/>
                </a:lnTo>
                <a:lnTo>
                  <a:pt x="511422" y="2004616"/>
                </a:lnTo>
                <a:lnTo>
                  <a:pt x="496333" y="1988344"/>
                </a:lnTo>
                <a:lnTo>
                  <a:pt x="481245" y="1971676"/>
                </a:lnTo>
                <a:lnTo>
                  <a:pt x="466951" y="1954610"/>
                </a:lnTo>
                <a:lnTo>
                  <a:pt x="452259" y="1937147"/>
                </a:lnTo>
                <a:lnTo>
                  <a:pt x="424067" y="1902222"/>
                </a:lnTo>
                <a:lnTo>
                  <a:pt x="418111" y="1894285"/>
                </a:lnTo>
                <a:lnTo>
                  <a:pt x="412552" y="1886744"/>
                </a:lnTo>
                <a:lnTo>
                  <a:pt x="401435" y="1870472"/>
                </a:lnTo>
                <a:lnTo>
                  <a:pt x="391508" y="1853804"/>
                </a:lnTo>
                <a:lnTo>
                  <a:pt x="381978" y="1837532"/>
                </a:lnTo>
                <a:lnTo>
                  <a:pt x="372846" y="1820069"/>
                </a:lnTo>
                <a:lnTo>
                  <a:pt x="364110" y="1803401"/>
                </a:lnTo>
                <a:lnTo>
                  <a:pt x="356169" y="1785541"/>
                </a:lnTo>
                <a:lnTo>
                  <a:pt x="348228" y="1768079"/>
                </a:lnTo>
                <a:lnTo>
                  <a:pt x="332345" y="1733551"/>
                </a:lnTo>
                <a:lnTo>
                  <a:pt x="324404" y="1716485"/>
                </a:lnTo>
                <a:lnTo>
                  <a:pt x="316065" y="1699022"/>
                </a:lnTo>
                <a:lnTo>
                  <a:pt x="307727" y="1682354"/>
                </a:lnTo>
                <a:lnTo>
                  <a:pt x="298991" y="1666082"/>
                </a:lnTo>
                <a:lnTo>
                  <a:pt x="289462" y="1649413"/>
                </a:lnTo>
                <a:lnTo>
                  <a:pt x="279535" y="1633935"/>
                </a:lnTo>
                <a:lnTo>
                  <a:pt x="275962" y="1624410"/>
                </a:lnTo>
                <a:lnTo>
                  <a:pt x="271594" y="1614885"/>
                </a:lnTo>
                <a:lnTo>
                  <a:pt x="266829" y="1605360"/>
                </a:lnTo>
                <a:lnTo>
                  <a:pt x="261667" y="1595835"/>
                </a:lnTo>
                <a:lnTo>
                  <a:pt x="256505" y="1586310"/>
                </a:lnTo>
                <a:lnTo>
                  <a:pt x="250946" y="1577182"/>
                </a:lnTo>
                <a:lnTo>
                  <a:pt x="239431" y="1558132"/>
                </a:lnTo>
                <a:lnTo>
                  <a:pt x="227122" y="1539479"/>
                </a:lnTo>
                <a:lnTo>
                  <a:pt x="214813" y="1521619"/>
                </a:lnTo>
                <a:lnTo>
                  <a:pt x="190592" y="1486694"/>
                </a:lnTo>
                <a:lnTo>
                  <a:pt x="185827" y="1479154"/>
                </a:lnTo>
                <a:lnTo>
                  <a:pt x="181063" y="1470422"/>
                </a:lnTo>
                <a:lnTo>
                  <a:pt x="170342" y="1450579"/>
                </a:lnTo>
                <a:lnTo>
                  <a:pt x="164783" y="1441054"/>
                </a:lnTo>
                <a:lnTo>
                  <a:pt x="159224" y="1431132"/>
                </a:lnTo>
                <a:lnTo>
                  <a:pt x="156444" y="1427163"/>
                </a:lnTo>
                <a:lnTo>
                  <a:pt x="153268" y="1423194"/>
                </a:lnTo>
                <a:lnTo>
                  <a:pt x="149694" y="1419622"/>
                </a:lnTo>
                <a:lnTo>
                  <a:pt x="146518" y="1416447"/>
                </a:lnTo>
                <a:lnTo>
                  <a:pt x="143738" y="1413272"/>
                </a:lnTo>
                <a:lnTo>
                  <a:pt x="140959" y="1409304"/>
                </a:lnTo>
                <a:lnTo>
                  <a:pt x="138576" y="1404541"/>
                </a:lnTo>
                <a:lnTo>
                  <a:pt x="136591" y="1398985"/>
                </a:lnTo>
                <a:lnTo>
                  <a:pt x="134209" y="1393429"/>
                </a:lnTo>
                <a:lnTo>
                  <a:pt x="132620" y="1387475"/>
                </a:lnTo>
                <a:lnTo>
                  <a:pt x="129047" y="1373982"/>
                </a:lnTo>
                <a:lnTo>
                  <a:pt x="125870" y="1360488"/>
                </a:lnTo>
                <a:lnTo>
                  <a:pt x="122694" y="1346994"/>
                </a:lnTo>
                <a:lnTo>
                  <a:pt x="120311" y="1335485"/>
                </a:lnTo>
                <a:lnTo>
                  <a:pt x="117532" y="1325563"/>
                </a:lnTo>
                <a:lnTo>
                  <a:pt x="109194" y="1300560"/>
                </a:lnTo>
                <a:lnTo>
                  <a:pt x="100458" y="1276350"/>
                </a:lnTo>
                <a:lnTo>
                  <a:pt x="95296" y="1264047"/>
                </a:lnTo>
                <a:lnTo>
                  <a:pt x="90531" y="1252538"/>
                </a:lnTo>
                <a:lnTo>
                  <a:pt x="85767" y="1241425"/>
                </a:lnTo>
                <a:lnTo>
                  <a:pt x="80208" y="1229916"/>
                </a:lnTo>
                <a:lnTo>
                  <a:pt x="77031" y="1223566"/>
                </a:lnTo>
                <a:lnTo>
                  <a:pt x="73458" y="1217216"/>
                </a:lnTo>
                <a:lnTo>
                  <a:pt x="65119" y="1203722"/>
                </a:lnTo>
                <a:lnTo>
                  <a:pt x="55987" y="1190625"/>
                </a:lnTo>
                <a:lnTo>
                  <a:pt x="46457" y="1177132"/>
                </a:lnTo>
                <a:lnTo>
                  <a:pt x="26207" y="1150938"/>
                </a:lnTo>
                <a:lnTo>
                  <a:pt x="6353" y="1125538"/>
                </a:lnTo>
                <a:lnTo>
                  <a:pt x="3574" y="1121172"/>
                </a:lnTo>
                <a:lnTo>
                  <a:pt x="1589" y="1116410"/>
                </a:lnTo>
                <a:lnTo>
                  <a:pt x="397" y="1111250"/>
                </a:lnTo>
                <a:lnTo>
                  <a:pt x="0" y="1106091"/>
                </a:lnTo>
                <a:lnTo>
                  <a:pt x="0" y="1100535"/>
                </a:lnTo>
                <a:lnTo>
                  <a:pt x="794" y="1094582"/>
                </a:lnTo>
                <a:lnTo>
                  <a:pt x="1986" y="1088629"/>
                </a:lnTo>
                <a:lnTo>
                  <a:pt x="3574" y="1083072"/>
                </a:lnTo>
                <a:lnTo>
                  <a:pt x="5559" y="1077516"/>
                </a:lnTo>
                <a:lnTo>
                  <a:pt x="8339" y="1071960"/>
                </a:lnTo>
                <a:lnTo>
                  <a:pt x="11118" y="1066404"/>
                </a:lnTo>
                <a:lnTo>
                  <a:pt x="14295" y="1061641"/>
                </a:lnTo>
                <a:lnTo>
                  <a:pt x="17868" y="1056879"/>
                </a:lnTo>
                <a:lnTo>
                  <a:pt x="21045" y="1052910"/>
                </a:lnTo>
                <a:lnTo>
                  <a:pt x="24618" y="1048941"/>
                </a:lnTo>
                <a:lnTo>
                  <a:pt x="28192" y="1045766"/>
                </a:lnTo>
                <a:lnTo>
                  <a:pt x="33751" y="1041400"/>
                </a:lnTo>
                <a:lnTo>
                  <a:pt x="39310" y="1037432"/>
                </a:lnTo>
                <a:lnTo>
                  <a:pt x="45663" y="1034257"/>
                </a:lnTo>
                <a:lnTo>
                  <a:pt x="52016" y="1031479"/>
                </a:lnTo>
                <a:lnTo>
                  <a:pt x="58369" y="1029097"/>
                </a:lnTo>
                <a:lnTo>
                  <a:pt x="64722" y="1027113"/>
                </a:lnTo>
                <a:lnTo>
                  <a:pt x="71869" y="1025922"/>
                </a:lnTo>
                <a:lnTo>
                  <a:pt x="78619" y="1024732"/>
                </a:lnTo>
                <a:lnTo>
                  <a:pt x="85767" y="1023938"/>
                </a:lnTo>
                <a:lnTo>
                  <a:pt x="92517" y="1023541"/>
                </a:lnTo>
                <a:lnTo>
                  <a:pt x="100061" y="1023938"/>
                </a:lnTo>
                <a:lnTo>
                  <a:pt x="107208" y="1024335"/>
                </a:lnTo>
                <a:lnTo>
                  <a:pt x="114355" y="1024732"/>
                </a:lnTo>
                <a:lnTo>
                  <a:pt x="121503" y="1025922"/>
                </a:lnTo>
                <a:lnTo>
                  <a:pt x="129047" y="1027510"/>
                </a:lnTo>
                <a:lnTo>
                  <a:pt x="136194" y="1029097"/>
                </a:lnTo>
                <a:lnTo>
                  <a:pt x="143341" y="1031082"/>
                </a:lnTo>
                <a:lnTo>
                  <a:pt x="150488" y="1033066"/>
                </a:lnTo>
                <a:lnTo>
                  <a:pt x="157636" y="1035844"/>
                </a:lnTo>
                <a:lnTo>
                  <a:pt x="164783" y="1038622"/>
                </a:lnTo>
                <a:lnTo>
                  <a:pt x="171533" y="1041400"/>
                </a:lnTo>
                <a:lnTo>
                  <a:pt x="177886" y="1044972"/>
                </a:lnTo>
                <a:lnTo>
                  <a:pt x="185033" y="1048544"/>
                </a:lnTo>
                <a:lnTo>
                  <a:pt x="191386" y="1052116"/>
                </a:lnTo>
                <a:lnTo>
                  <a:pt x="197739" y="1055688"/>
                </a:lnTo>
                <a:lnTo>
                  <a:pt x="203695" y="1059657"/>
                </a:lnTo>
                <a:lnTo>
                  <a:pt x="209651" y="1064022"/>
                </a:lnTo>
                <a:lnTo>
                  <a:pt x="215210" y="1067991"/>
                </a:lnTo>
                <a:lnTo>
                  <a:pt x="220769" y="1072754"/>
                </a:lnTo>
                <a:lnTo>
                  <a:pt x="225534" y="1077516"/>
                </a:lnTo>
                <a:lnTo>
                  <a:pt x="230299" y="1081882"/>
                </a:lnTo>
                <a:lnTo>
                  <a:pt x="235064" y="1086644"/>
                </a:lnTo>
                <a:lnTo>
                  <a:pt x="239828" y="1092200"/>
                </a:lnTo>
                <a:lnTo>
                  <a:pt x="244593" y="1097757"/>
                </a:lnTo>
                <a:lnTo>
                  <a:pt x="252932" y="1109663"/>
                </a:lnTo>
                <a:lnTo>
                  <a:pt x="260873" y="1121966"/>
                </a:lnTo>
                <a:lnTo>
                  <a:pt x="268814" y="1135063"/>
                </a:lnTo>
                <a:lnTo>
                  <a:pt x="283903" y="1160463"/>
                </a:lnTo>
                <a:lnTo>
                  <a:pt x="291447" y="1173163"/>
                </a:lnTo>
                <a:lnTo>
                  <a:pt x="299388" y="1185069"/>
                </a:lnTo>
                <a:lnTo>
                  <a:pt x="306139" y="1195785"/>
                </a:lnTo>
                <a:lnTo>
                  <a:pt x="312889" y="1206897"/>
                </a:lnTo>
                <a:lnTo>
                  <a:pt x="327580" y="1230710"/>
                </a:lnTo>
                <a:lnTo>
                  <a:pt x="342272" y="1255713"/>
                </a:lnTo>
                <a:lnTo>
                  <a:pt x="357757" y="1281113"/>
                </a:lnTo>
                <a:lnTo>
                  <a:pt x="365699" y="1293416"/>
                </a:lnTo>
                <a:lnTo>
                  <a:pt x="373640" y="1305719"/>
                </a:lnTo>
                <a:lnTo>
                  <a:pt x="382375" y="1317229"/>
                </a:lnTo>
                <a:lnTo>
                  <a:pt x="390714" y="1328738"/>
                </a:lnTo>
                <a:lnTo>
                  <a:pt x="399846" y="1339454"/>
                </a:lnTo>
                <a:lnTo>
                  <a:pt x="409376" y="1348979"/>
                </a:lnTo>
                <a:lnTo>
                  <a:pt x="418905" y="1358504"/>
                </a:lnTo>
                <a:lnTo>
                  <a:pt x="423670" y="1362472"/>
                </a:lnTo>
                <a:lnTo>
                  <a:pt x="428832" y="1366441"/>
                </a:lnTo>
                <a:lnTo>
                  <a:pt x="437171" y="1372791"/>
                </a:lnTo>
                <a:lnTo>
                  <a:pt x="445112" y="1378744"/>
                </a:lnTo>
                <a:lnTo>
                  <a:pt x="453450" y="1383904"/>
                </a:lnTo>
                <a:lnTo>
                  <a:pt x="462186" y="1388666"/>
                </a:lnTo>
                <a:lnTo>
                  <a:pt x="470921" y="1392635"/>
                </a:lnTo>
                <a:lnTo>
                  <a:pt x="479260" y="1396207"/>
                </a:lnTo>
                <a:lnTo>
                  <a:pt x="488789" y="1399382"/>
                </a:lnTo>
                <a:lnTo>
                  <a:pt x="497525" y="1402160"/>
                </a:lnTo>
                <a:lnTo>
                  <a:pt x="506657" y="1404144"/>
                </a:lnTo>
                <a:lnTo>
                  <a:pt x="516187" y="1405732"/>
                </a:lnTo>
                <a:lnTo>
                  <a:pt x="525716" y="1407319"/>
                </a:lnTo>
                <a:lnTo>
                  <a:pt x="535246" y="1408113"/>
                </a:lnTo>
                <a:lnTo>
                  <a:pt x="545172" y="1408113"/>
                </a:lnTo>
                <a:lnTo>
                  <a:pt x="555099" y="1407716"/>
                </a:lnTo>
                <a:lnTo>
                  <a:pt x="565423" y="1406922"/>
                </a:lnTo>
                <a:lnTo>
                  <a:pt x="575746" y="1404938"/>
                </a:lnTo>
                <a:lnTo>
                  <a:pt x="578923" y="1404541"/>
                </a:lnTo>
                <a:lnTo>
                  <a:pt x="582497" y="1402954"/>
                </a:lnTo>
                <a:lnTo>
                  <a:pt x="586467" y="1401366"/>
                </a:lnTo>
                <a:lnTo>
                  <a:pt x="590041" y="1398985"/>
                </a:lnTo>
                <a:lnTo>
                  <a:pt x="594012" y="1395810"/>
                </a:lnTo>
                <a:lnTo>
                  <a:pt x="597585" y="1392635"/>
                </a:lnTo>
                <a:lnTo>
                  <a:pt x="601556" y="1389460"/>
                </a:lnTo>
                <a:lnTo>
                  <a:pt x="604335" y="1385491"/>
                </a:lnTo>
                <a:lnTo>
                  <a:pt x="609894" y="1379141"/>
                </a:lnTo>
                <a:lnTo>
                  <a:pt x="614659" y="1372394"/>
                </a:lnTo>
                <a:lnTo>
                  <a:pt x="619424" y="1365647"/>
                </a:lnTo>
                <a:lnTo>
                  <a:pt x="623394" y="1358900"/>
                </a:lnTo>
                <a:lnTo>
                  <a:pt x="627762" y="1352154"/>
                </a:lnTo>
                <a:lnTo>
                  <a:pt x="631336" y="1344613"/>
                </a:lnTo>
                <a:lnTo>
                  <a:pt x="634512" y="1337469"/>
                </a:lnTo>
                <a:lnTo>
                  <a:pt x="637292" y="1330325"/>
                </a:lnTo>
                <a:lnTo>
                  <a:pt x="640071" y="1323182"/>
                </a:lnTo>
                <a:lnTo>
                  <a:pt x="642057" y="1315244"/>
                </a:lnTo>
                <a:lnTo>
                  <a:pt x="644042" y="1307704"/>
                </a:lnTo>
                <a:lnTo>
                  <a:pt x="645233" y="1299766"/>
                </a:lnTo>
                <a:lnTo>
                  <a:pt x="646424" y="1291829"/>
                </a:lnTo>
                <a:lnTo>
                  <a:pt x="647218" y="1283891"/>
                </a:lnTo>
                <a:lnTo>
                  <a:pt x="647616" y="1275557"/>
                </a:lnTo>
                <a:lnTo>
                  <a:pt x="648013" y="1267619"/>
                </a:lnTo>
                <a:lnTo>
                  <a:pt x="647616" y="1259682"/>
                </a:lnTo>
                <a:lnTo>
                  <a:pt x="647218" y="1252538"/>
                </a:lnTo>
                <a:lnTo>
                  <a:pt x="646424" y="1245394"/>
                </a:lnTo>
                <a:lnTo>
                  <a:pt x="645233" y="1237457"/>
                </a:lnTo>
                <a:lnTo>
                  <a:pt x="466951" y="280988"/>
                </a:lnTo>
                <a:lnTo>
                  <a:pt x="465362" y="271463"/>
                </a:lnTo>
                <a:lnTo>
                  <a:pt x="464568" y="263128"/>
                </a:lnTo>
                <a:lnTo>
                  <a:pt x="464568" y="254397"/>
                </a:lnTo>
                <a:lnTo>
                  <a:pt x="464965" y="246857"/>
                </a:lnTo>
                <a:lnTo>
                  <a:pt x="465759" y="239316"/>
                </a:lnTo>
                <a:lnTo>
                  <a:pt x="467348" y="232569"/>
                </a:lnTo>
                <a:lnTo>
                  <a:pt x="468936" y="225822"/>
                </a:lnTo>
                <a:lnTo>
                  <a:pt x="471318" y="219869"/>
                </a:lnTo>
                <a:lnTo>
                  <a:pt x="473701" y="214313"/>
                </a:lnTo>
                <a:lnTo>
                  <a:pt x="476480" y="209153"/>
                </a:lnTo>
                <a:lnTo>
                  <a:pt x="479657" y="204391"/>
                </a:lnTo>
                <a:lnTo>
                  <a:pt x="482833" y="199628"/>
                </a:lnTo>
                <a:lnTo>
                  <a:pt x="486407" y="195263"/>
                </a:lnTo>
                <a:lnTo>
                  <a:pt x="490775" y="191691"/>
                </a:lnTo>
                <a:lnTo>
                  <a:pt x="494348" y="188119"/>
                </a:lnTo>
                <a:lnTo>
                  <a:pt x="498319" y="184944"/>
                </a:lnTo>
                <a:lnTo>
                  <a:pt x="502289" y="182166"/>
                </a:lnTo>
                <a:lnTo>
                  <a:pt x="506657" y="179785"/>
                </a:lnTo>
                <a:lnTo>
                  <a:pt x="514201" y="175419"/>
                </a:lnTo>
                <a:lnTo>
                  <a:pt x="522143" y="171450"/>
                </a:lnTo>
                <a:lnTo>
                  <a:pt x="528893" y="169069"/>
                </a:lnTo>
                <a:lnTo>
                  <a:pt x="534849" y="167482"/>
                </a:lnTo>
                <a:lnTo>
                  <a:pt x="539614" y="166291"/>
                </a:lnTo>
                <a:lnTo>
                  <a:pt x="543981" y="165497"/>
                </a:lnTo>
                <a:lnTo>
                  <a:pt x="552320" y="163910"/>
                </a:lnTo>
                <a:lnTo>
                  <a:pt x="561055" y="162719"/>
                </a:lnTo>
                <a:lnTo>
                  <a:pt x="569393" y="162322"/>
                </a:lnTo>
                <a:lnTo>
                  <a:pt x="577732" y="161925"/>
                </a:lnTo>
                <a:close/>
                <a:moveTo>
                  <a:pt x="576263" y="0"/>
                </a:moveTo>
                <a:lnTo>
                  <a:pt x="594539" y="397"/>
                </a:lnTo>
                <a:lnTo>
                  <a:pt x="612419" y="1589"/>
                </a:lnTo>
                <a:lnTo>
                  <a:pt x="630298" y="3973"/>
                </a:lnTo>
                <a:lnTo>
                  <a:pt x="647780" y="7151"/>
                </a:lnTo>
                <a:lnTo>
                  <a:pt x="664864" y="10727"/>
                </a:lnTo>
                <a:lnTo>
                  <a:pt x="681551" y="15098"/>
                </a:lnTo>
                <a:lnTo>
                  <a:pt x="697841" y="20263"/>
                </a:lnTo>
                <a:lnTo>
                  <a:pt x="714131" y="26620"/>
                </a:lnTo>
                <a:lnTo>
                  <a:pt x="729626" y="33374"/>
                </a:lnTo>
                <a:lnTo>
                  <a:pt x="745122" y="41321"/>
                </a:lnTo>
                <a:lnTo>
                  <a:pt x="759822" y="50062"/>
                </a:lnTo>
                <a:lnTo>
                  <a:pt x="774920" y="59200"/>
                </a:lnTo>
                <a:lnTo>
                  <a:pt x="788826" y="69530"/>
                </a:lnTo>
                <a:lnTo>
                  <a:pt x="803130" y="80655"/>
                </a:lnTo>
                <a:lnTo>
                  <a:pt x="816638" y="92575"/>
                </a:lnTo>
                <a:lnTo>
                  <a:pt x="830147" y="105289"/>
                </a:lnTo>
                <a:lnTo>
                  <a:pt x="842464" y="118798"/>
                </a:lnTo>
                <a:lnTo>
                  <a:pt x="854780" y="132307"/>
                </a:lnTo>
                <a:lnTo>
                  <a:pt x="865508" y="146610"/>
                </a:lnTo>
                <a:lnTo>
                  <a:pt x="876235" y="160516"/>
                </a:lnTo>
                <a:lnTo>
                  <a:pt x="885374" y="175615"/>
                </a:lnTo>
                <a:lnTo>
                  <a:pt x="894115" y="190315"/>
                </a:lnTo>
                <a:lnTo>
                  <a:pt x="901664" y="205811"/>
                </a:lnTo>
                <a:lnTo>
                  <a:pt x="908815" y="221306"/>
                </a:lnTo>
                <a:lnTo>
                  <a:pt x="915172" y="237596"/>
                </a:lnTo>
                <a:lnTo>
                  <a:pt x="920337" y="253886"/>
                </a:lnTo>
                <a:lnTo>
                  <a:pt x="924708" y="270574"/>
                </a:lnTo>
                <a:lnTo>
                  <a:pt x="928284" y="287658"/>
                </a:lnTo>
                <a:lnTo>
                  <a:pt x="931462" y="304743"/>
                </a:lnTo>
                <a:lnTo>
                  <a:pt x="933449" y="322622"/>
                </a:lnTo>
                <a:lnTo>
                  <a:pt x="934641" y="340502"/>
                </a:lnTo>
                <a:lnTo>
                  <a:pt x="935038" y="359175"/>
                </a:lnTo>
                <a:lnTo>
                  <a:pt x="934641" y="377452"/>
                </a:lnTo>
                <a:lnTo>
                  <a:pt x="933449" y="395331"/>
                </a:lnTo>
                <a:lnTo>
                  <a:pt x="931462" y="413211"/>
                </a:lnTo>
                <a:lnTo>
                  <a:pt x="928284" y="430693"/>
                </a:lnTo>
                <a:lnTo>
                  <a:pt x="924708" y="447777"/>
                </a:lnTo>
                <a:lnTo>
                  <a:pt x="920337" y="464465"/>
                </a:lnTo>
                <a:lnTo>
                  <a:pt x="915172" y="480755"/>
                </a:lnTo>
                <a:lnTo>
                  <a:pt x="908815" y="496647"/>
                </a:lnTo>
                <a:lnTo>
                  <a:pt x="901664" y="512540"/>
                </a:lnTo>
                <a:lnTo>
                  <a:pt x="894115" y="527638"/>
                </a:lnTo>
                <a:lnTo>
                  <a:pt x="885374" y="543134"/>
                </a:lnTo>
                <a:lnTo>
                  <a:pt x="876235" y="557437"/>
                </a:lnTo>
                <a:lnTo>
                  <a:pt x="865508" y="572138"/>
                </a:lnTo>
                <a:lnTo>
                  <a:pt x="854780" y="585647"/>
                </a:lnTo>
                <a:lnTo>
                  <a:pt x="842464" y="599553"/>
                </a:lnTo>
                <a:lnTo>
                  <a:pt x="830147" y="612664"/>
                </a:lnTo>
                <a:lnTo>
                  <a:pt x="830147" y="613061"/>
                </a:lnTo>
                <a:lnTo>
                  <a:pt x="822201" y="620611"/>
                </a:lnTo>
                <a:lnTo>
                  <a:pt x="813857" y="628160"/>
                </a:lnTo>
                <a:lnTo>
                  <a:pt x="805911" y="634914"/>
                </a:lnTo>
                <a:lnTo>
                  <a:pt x="797964" y="641668"/>
                </a:lnTo>
                <a:lnTo>
                  <a:pt x="791607" y="619419"/>
                </a:lnTo>
                <a:lnTo>
                  <a:pt x="785250" y="597963"/>
                </a:lnTo>
                <a:lnTo>
                  <a:pt x="778496" y="576111"/>
                </a:lnTo>
                <a:lnTo>
                  <a:pt x="771344" y="553861"/>
                </a:lnTo>
                <a:lnTo>
                  <a:pt x="780880" y="543928"/>
                </a:lnTo>
                <a:lnTo>
                  <a:pt x="790018" y="533201"/>
                </a:lnTo>
                <a:lnTo>
                  <a:pt x="798759" y="522473"/>
                </a:lnTo>
                <a:lnTo>
                  <a:pt x="806705" y="511745"/>
                </a:lnTo>
                <a:lnTo>
                  <a:pt x="813857" y="500223"/>
                </a:lnTo>
                <a:lnTo>
                  <a:pt x="820611" y="488701"/>
                </a:lnTo>
                <a:lnTo>
                  <a:pt x="826571" y="476782"/>
                </a:lnTo>
                <a:lnTo>
                  <a:pt x="831736" y="464862"/>
                </a:lnTo>
                <a:lnTo>
                  <a:pt x="836504" y="452545"/>
                </a:lnTo>
                <a:lnTo>
                  <a:pt x="840477" y="439831"/>
                </a:lnTo>
                <a:lnTo>
                  <a:pt x="844053" y="427117"/>
                </a:lnTo>
                <a:lnTo>
                  <a:pt x="846834" y="414005"/>
                </a:lnTo>
                <a:lnTo>
                  <a:pt x="849218" y="400894"/>
                </a:lnTo>
                <a:lnTo>
                  <a:pt x="850807" y="386988"/>
                </a:lnTo>
                <a:lnTo>
                  <a:pt x="851602" y="373479"/>
                </a:lnTo>
                <a:lnTo>
                  <a:pt x="851999" y="359175"/>
                </a:lnTo>
                <a:lnTo>
                  <a:pt x="851602" y="344872"/>
                </a:lnTo>
                <a:lnTo>
                  <a:pt x="850807" y="330966"/>
                </a:lnTo>
                <a:lnTo>
                  <a:pt x="849218" y="317457"/>
                </a:lnTo>
                <a:lnTo>
                  <a:pt x="846834" y="303948"/>
                </a:lnTo>
                <a:lnTo>
                  <a:pt x="844053" y="291234"/>
                </a:lnTo>
                <a:lnTo>
                  <a:pt x="840477" y="278123"/>
                </a:lnTo>
                <a:lnTo>
                  <a:pt x="836504" y="265806"/>
                </a:lnTo>
                <a:lnTo>
                  <a:pt x="831736" y="253092"/>
                </a:lnTo>
                <a:lnTo>
                  <a:pt x="826571" y="241172"/>
                </a:lnTo>
                <a:lnTo>
                  <a:pt x="820611" y="229253"/>
                </a:lnTo>
                <a:lnTo>
                  <a:pt x="813460" y="217730"/>
                </a:lnTo>
                <a:lnTo>
                  <a:pt x="806308" y="206605"/>
                </a:lnTo>
                <a:lnTo>
                  <a:pt x="798759" y="195481"/>
                </a:lnTo>
                <a:lnTo>
                  <a:pt x="789621" y="185150"/>
                </a:lnTo>
                <a:lnTo>
                  <a:pt x="780880" y="174820"/>
                </a:lnTo>
                <a:lnTo>
                  <a:pt x="770947" y="164092"/>
                </a:lnTo>
                <a:lnTo>
                  <a:pt x="760617" y="154556"/>
                </a:lnTo>
                <a:lnTo>
                  <a:pt x="750287" y="145021"/>
                </a:lnTo>
                <a:lnTo>
                  <a:pt x="739559" y="136677"/>
                </a:lnTo>
                <a:lnTo>
                  <a:pt x="728434" y="129128"/>
                </a:lnTo>
                <a:lnTo>
                  <a:pt x="717310" y="121976"/>
                </a:lnTo>
                <a:lnTo>
                  <a:pt x="705788" y="114825"/>
                </a:lnTo>
                <a:lnTo>
                  <a:pt x="693868" y="108865"/>
                </a:lnTo>
                <a:lnTo>
                  <a:pt x="682346" y="103700"/>
                </a:lnTo>
                <a:lnTo>
                  <a:pt x="669632" y="98932"/>
                </a:lnTo>
                <a:lnTo>
                  <a:pt x="657315" y="94959"/>
                </a:lnTo>
                <a:lnTo>
                  <a:pt x="644204" y="91383"/>
                </a:lnTo>
                <a:lnTo>
                  <a:pt x="631490" y="88204"/>
                </a:lnTo>
                <a:lnTo>
                  <a:pt x="617584" y="86218"/>
                </a:lnTo>
                <a:lnTo>
                  <a:pt x="604472" y="84628"/>
                </a:lnTo>
                <a:lnTo>
                  <a:pt x="590169" y="83436"/>
                </a:lnTo>
                <a:lnTo>
                  <a:pt x="576263" y="83436"/>
                </a:lnTo>
                <a:lnTo>
                  <a:pt x="561960" y="83436"/>
                </a:lnTo>
                <a:lnTo>
                  <a:pt x="548451" y="84628"/>
                </a:lnTo>
                <a:lnTo>
                  <a:pt x="534545" y="86218"/>
                </a:lnTo>
                <a:lnTo>
                  <a:pt x="521434" y="88204"/>
                </a:lnTo>
                <a:lnTo>
                  <a:pt x="507925" y="91383"/>
                </a:lnTo>
                <a:lnTo>
                  <a:pt x="495211" y="94959"/>
                </a:lnTo>
                <a:lnTo>
                  <a:pt x="482497" y="98932"/>
                </a:lnTo>
                <a:lnTo>
                  <a:pt x="470578" y="103700"/>
                </a:lnTo>
                <a:lnTo>
                  <a:pt x="458658" y="108865"/>
                </a:lnTo>
                <a:lnTo>
                  <a:pt x="446341" y="114825"/>
                </a:lnTo>
                <a:lnTo>
                  <a:pt x="435217" y="121976"/>
                </a:lnTo>
                <a:lnTo>
                  <a:pt x="423694" y="129128"/>
                </a:lnTo>
                <a:lnTo>
                  <a:pt x="412967" y="136677"/>
                </a:lnTo>
                <a:lnTo>
                  <a:pt x="401842" y="145021"/>
                </a:lnTo>
                <a:lnTo>
                  <a:pt x="391512" y="154556"/>
                </a:lnTo>
                <a:lnTo>
                  <a:pt x="381579" y="164092"/>
                </a:lnTo>
                <a:lnTo>
                  <a:pt x="381182" y="164092"/>
                </a:lnTo>
                <a:lnTo>
                  <a:pt x="371249" y="174820"/>
                </a:lnTo>
                <a:lnTo>
                  <a:pt x="362111" y="185150"/>
                </a:lnTo>
                <a:lnTo>
                  <a:pt x="353767" y="195481"/>
                </a:lnTo>
                <a:lnTo>
                  <a:pt x="345821" y="207003"/>
                </a:lnTo>
                <a:lnTo>
                  <a:pt x="338669" y="218128"/>
                </a:lnTo>
                <a:lnTo>
                  <a:pt x="331915" y="229253"/>
                </a:lnTo>
                <a:lnTo>
                  <a:pt x="325955" y="241172"/>
                </a:lnTo>
                <a:lnTo>
                  <a:pt x="320790" y="253092"/>
                </a:lnTo>
                <a:lnTo>
                  <a:pt x="315625" y="265806"/>
                </a:lnTo>
                <a:lnTo>
                  <a:pt x="311652" y="278123"/>
                </a:lnTo>
                <a:lnTo>
                  <a:pt x="308473" y="291234"/>
                </a:lnTo>
                <a:lnTo>
                  <a:pt x="305692" y="303948"/>
                </a:lnTo>
                <a:lnTo>
                  <a:pt x="303308" y="317457"/>
                </a:lnTo>
                <a:lnTo>
                  <a:pt x="301719" y="330966"/>
                </a:lnTo>
                <a:lnTo>
                  <a:pt x="300924" y="345269"/>
                </a:lnTo>
                <a:lnTo>
                  <a:pt x="300527" y="359175"/>
                </a:lnTo>
                <a:lnTo>
                  <a:pt x="300924" y="373479"/>
                </a:lnTo>
                <a:lnTo>
                  <a:pt x="301719" y="386988"/>
                </a:lnTo>
                <a:lnTo>
                  <a:pt x="303308" y="400894"/>
                </a:lnTo>
                <a:lnTo>
                  <a:pt x="305692" y="414005"/>
                </a:lnTo>
                <a:lnTo>
                  <a:pt x="308473" y="427514"/>
                </a:lnTo>
                <a:lnTo>
                  <a:pt x="311652" y="440228"/>
                </a:lnTo>
                <a:lnTo>
                  <a:pt x="315625" y="452545"/>
                </a:lnTo>
                <a:lnTo>
                  <a:pt x="320790" y="464862"/>
                </a:lnTo>
                <a:lnTo>
                  <a:pt x="325955" y="476782"/>
                </a:lnTo>
                <a:lnTo>
                  <a:pt x="331915" y="489098"/>
                </a:lnTo>
                <a:lnTo>
                  <a:pt x="338669" y="500223"/>
                </a:lnTo>
                <a:lnTo>
                  <a:pt x="345821" y="511745"/>
                </a:lnTo>
                <a:lnTo>
                  <a:pt x="353767" y="522870"/>
                </a:lnTo>
                <a:lnTo>
                  <a:pt x="362111" y="533201"/>
                </a:lnTo>
                <a:lnTo>
                  <a:pt x="371249" y="543928"/>
                </a:lnTo>
                <a:lnTo>
                  <a:pt x="381182" y="554258"/>
                </a:lnTo>
                <a:lnTo>
                  <a:pt x="387539" y="560218"/>
                </a:lnTo>
                <a:lnTo>
                  <a:pt x="393896" y="566575"/>
                </a:lnTo>
                <a:lnTo>
                  <a:pt x="400650" y="572138"/>
                </a:lnTo>
                <a:lnTo>
                  <a:pt x="407405" y="577700"/>
                </a:lnTo>
                <a:lnTo>
                  <a:pt x="414159" y="582468"/>
                </a:lnTo>
                <a:lnTo>
                  <a:pt x="420913" y="587633"/>
                </a:lnTo>
                <a:lnTo>
                  <a:pt x="428065" y="592401"/>
                </a:lnTo>
                <a:lnTo>
                  <a:pt x="435614" y="597169"/>
                </a:lnTo>
                <a:lnTo>
                  <a:pt x="442368" y="601142"/>
                </a:lnTo>
                <a:lnTo>
                  <a:pt x="449917" y="605115"/>
                </a:lnTo>
                <a:lnTo>
                  <a:pt x="457069" y="608691"/>
                </a:lnTo>
                <a:lnTo>
                  <a:pt x="465015" y="612267"/>
                </a:lnTo>
                <a:lnTo>
                  <a:pt x="472564" y="615445"/>
                </a:lnTo>
                <a:lnTo>
                  <a:pt x="480113" y="618227"/>
                </a:lnTo>
                <a:lnTo>
                  <a:pt x="488457" y="621008"/>
                </a:lnTo>
                <a:lnTo>
                  <a:pt x="496403" y="623789"/>
                </a:lnTo>
                <a:lnTo>
                  <a:pt x="498787" y="634914"/>
                </a:lnTo>
                <a:lnTo>
                  <a:pt x="501171" y="645642"/>
                </a:lnTo>
                <a:lnTo>
                  <a:pt x="505541" y="667891"/>
                </a:lnTo>
                <a:lnTo>
                  <a:pt x="508720" y="690141"/>
                </a:lnTo>
                <a:lnTo>
                  <a:pt x="511501" y="712788"/>
                </a:lnTo>
                <a:lnTo>
                  <a:pt x="498390" y="710404"/>
                </a:lnTo>
                <a:lnTo>
                  <a:pt x="484881" y="707226"/>
                </a:lnTo>
                <a:lnTo>
                  <a:pt x="472167" y="703253"/>
                </a:lnTo>
                <a:lnTo>
                  <a:pt x="459453" y="699279"/>
                </a:lnTo>
                <a:lnTo>
                  <a:pt x="446739" y="694909"/>
                </a:lnTo>
                <a:lnTo>
                  <a:pt x="434819" y="690141"/>
                </a:lnTo>
                <a:lnTo>
                  <a:pt x="422503" y="684579"/>
                </a:lnTo>
                <a:lnTo>
                  <a:pt x="410583" y="678619"/>
                </a:lnTo>
                <a:lnTo>
                  <a:pt x="398664" y="671864"/>
                </a:lnTo>
                <a:lnTo>
                  <a:pt x="387142" y="665110"/>
                </a:lnTo>
                <a:lnTo>
                  <a:pt x="376017" y="657561"/>
                </a:lnTo>
                <a:lnTo>
                  <a:pt x="364892" y="649615"/>
                </a:lnTo>
                <a:lnTo>
                  <a:pt x="354164" y="641271"/>
                </a:lnTo>
                <a:lnTo>
                  <a:pt x="343040" y="632133"/>
                </a:lnTo>
                <a:lnTo>
                  <a:pt x="332709" y="622994"/>
                </a:lnTo>
                <a:lnTo>
                  <a:pt x="322379" y="612664"/>
                </a:lnTo>
                <a:lnTo>
                  <a:pt x="309665" y="599553"/>
                </a:lnTo>
                <a:lnTo>
                  <a:pt x="297746" y="585647"/>
                </a:lnTo>
                <a:lnTo>
                  <a:pt x="286621" y="572138"/>
                </a:lnTo>
                <a:lnTo>
                  <a:pt x="276291" y="557437"/>
                </a:lnTo>
                <a:lnTo>
                  <a:pt x="267153" y="543134"/>
                </a:lnTo>
                <a:lnTo>
                  <a:pt x="258412" y="527638"/>
                </a:lnTo>
                <a:lnTo>
                  <a:pt x="250465" y="512540"/>
                </a:lnTo>
                <a:lnTo>
                  <a:pt x="243711" y="496647"/>
                </a:lnTo>
                <a:lnTo>
                  <a:pt x="237751" y="480755"/>
                </a:lnTo>
                <a:lnTo>
                  <a:pt x="231792" y="464465"/>
                </a:lnTo>
                <a:lnTo>
                  <a:pt x="227421" y="447777"/>
                </a:lnTo>
                <a:lnTo>
                  <a:pt x="223845" y="430693"/>
                </a:lnTo>
                <a:lnTo>
                  <a:pt x="221064" y="413211"/>
                </a:lnTo>
                <a:lnTo>
                  <a:pt x="219078" y="395331"/>
                </a:lnTo>
                <a:lnTo>
                  <a:pt x="217886" y="377452"/>
                </a:lnTo>
                <a:lnTo>
                  <a:pt x="217488" y="359175"/>
                </a:lnTo>
                <a:lnTo>
                  <a:pt x="217886" y="340502"/>
                </a:lnTo>
                <a:lnTo>
                  <a:pt x="219078" y="322622"/>
                </a:lnTo>
                <a:lnTo>
                  <a:pt x="221064" y="304743"/>
                </a:lnTo>
                <a:lnTo>
                  <a:pt x="223845" y="287658"/>
                </a:lnTo>
                <a:lnTo>
                  <a:pt x="227421" y="270574"/>
                </a:lnTo>
                <a:lnTo>
                  <a:pt x="231792" y="253886"/>
                </a:lnTo>
                <a:lnTo>
                  <a:pt x="237751" y="237596"/>
                </a:lnTo>
                <a:lnTo>
                  <a:pt x="243711" y="221306"/>
                </a:lnTo>
                <a:lnTo>
                  <a:pt x="250465" y="205811"/>
                </a:lnTo>
                <a:lnTo>
                  <a:pt x="258412" y="190315"/>
                </a:lnTo>
                <a:lnTo>
                  <a:pt x="267153" y="175615"/>
                </a:lnTo>
                <a:lnTo>
                  <a:pt x="276291" y="160516"/>
                </a:lnTo>
                <a:lnTo>
                  <a:pt x="286621" y="146610"/>
                </a:lnTo>
                <a:lnTo>
                  <a:pt x="297746" y="132307"/>
                </a:lnTo>
                <a:lnTo>
                  <a:pt x="309665" y="118798"/>
                </a:lnTo>
                <a:lnTo>
                  <a:pt x="322379" y="105289"/>
                </a:lnTo>
                <a:lnTo>
                  <a:pt x="335491" y="92575"/>
                </a:lnTo>
                <a:lnTo>
                  <a:pt x="349397" y="80655"/>
                </a:lnTo>
                <a:lnTo>
                  <a:pt x="363303" y="69530"/>
                </a:lnTo>
                <a:lnTo>
                  <a:pt x="378003" y="59200"/>
                </a:lnTo>
                <a:lnTo>
                  <a:pt x="392307" y="50062"/>
                </a:lnTo>
                <a:lnTo>
                  <a:pt x="407405" y="41321"/>
                </a:lnTo>
                <a:lnTo>
                  <a:pt x="422900" y="33374"/>
                </a:lnTo>
                <a:lnTo>
                  <a:pt x="438395" y="26620"/>
                </a:lnTo>
                <a:lnTo>
                  <a:pt x="454288" y="20263"/>
                </a:lnTo>
                <a:lnTo>
                  <a:pt x="470975" y="15098"/>
                </a:lnTo>
                <a:lnTo>
                  <a:pt x="487662" y="10727"/>
                </a:lnTo>
                <a:lnTo>
                  <a:pt x="504747" y="7151"/>
                </a:lnTo>
                <a:lnTo>
                  <a:pt x="522228" y="3973"/>
                </a:lnTo>
                <a:lnTo>
                  <a:pt x="539710" y="1589"/>
                </a:lnTo>
                <a:lnTo>
                  <a:pt x="557589" y="397"/>
                </a:lnTo>
                <a:lnTo>
                  <a:pt x="57626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7" name="矩形 56"/>
          <p:cNvSpPr/>
          <p:nvPr/>
        </p:nvSpPr>
        <p:spPr>
          <a:xfrm>
            <a:off x="595477" y="4399727"/>
            <a:ext cx="1005403" cy="584775"/>
          </a:xfrm>
          <a:prstGeom prst="rect">
            <a:avLst/>
          </a:prstGeom>
        </p:spPr>
        <p:txBody>
          <a:bodyPr wrap="none">
            <a:spAutoFit/>
          </a:bodyPr>
          <a:lstStyle/>
          <a:p>
            <a:pPr algn="ctr"/>
            <a:r>
              <a:rPr lang="zh-CN" altLang="en-US" sz="1600" dirty="0">
                <a:solidFill>
                  <a:prstClr val="black"/>
                </a:solidFill>
                <a:latin typeface="微软雅黑" panose="020B0503020204020204" pitchFamily="34" charset="-122"/>
                <a:ea typeface="微软雅黑" panose="020B0503020204020204" pitchFamily="34" charset="-122"/>
              </a:rPr>
              <a:t>确定成本</a:t>
            </a:r>
            <a:endParaRPr lang="zh-CN" altLang="en-US" sz="1600" dirty="0">
              <a:solidFill>
                <a:prstClr val="black"/>
              </a:solidFill>
              <a:latin typeface="微软雅黑" panose="020B0503020204020204" pitchFamily="34" charset="-122"/>
              <a:ea typeface="微软雅黑" panose="020B0503020204020204" pitchFamily="34" charset="-122"/>
            </a:endParaRPr>
          </a:p>
          <a:p>
            <a:pPr algn="ctr"/>
            <a:r>
              <a:rPr lang="zh-CN" altLang="en-US" sz="1600" dirty="0">
                <a:solidFill>
                  <a:prstClr val="black"/>
                </a:solidFill>
                <a:latin typeface="微软雅黑" panose="020B0503020204020204" pitchFamily="34" charset="-122"/>
                <a:ea typeface="微软雅黑" panose="020B0503020204020204" pitchFamily="34" charset="-122"/>
              </a:rPr>
              <a:t>计算对象</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87" name="矩形 86"/>
          <p:cNvSpPr/>
          <p:nvPr/>
        </p:nvSpPr>
        <p:spPr>
          <a:xfrm>
            <a:off x="2013347" y="4399727"/>
            <a:ext cx="1005403" cy="830997"/>
          </a:xfrm>
          <a:prstGeom prst="rect">
            <a:avLst/>
          </a:prstGeom>
        </p:spPr>
        <p:txBody>
          <a:bodyPr wrap="none">
            <a:spAutoFit/>
          </a:bodyPr>
          <a:lstStyle/>
          <a:p>
            <a:pPr algn="ctr"/>
            <a:r>
              <a:rPr lang="zh-CN" altLang="en-US" sz="1600" dirty="0">
                <a:solidFill>
                  <a:prstClr val="black"/>
                </a:solidFill>
                <a:latin typeface="微软雅黑" panose="020B0503020204020204" pitchFamily="34" charset="-122"/>
                <a:ea typeface="微软雅黑" panose="020B0503020204020204" pitchFamily="34" charset="-122"/>
                <a:sym typeface="+mn-ea"/>
              </a:rPr>
              <a:t>确定成本</a:t>
            </a:r>
            <a:endParaRPr lang="zh-CN" altLang="en-US" sz="1600" dirty="0">
              <a:solidFill>
                <a:prstClr val="black"/>
              </a:solidFill>
              <a:latin typeface="微软雅黑" panose="020B0503020204020204" pitchFamily="34" charset="-122"/>
              <a:ea typeface="微软雅黑" panose="020B0503020204020204" pitchFamily="34" charset="-122"/>
            </a:endParaRPr>
          </a:p>
          <a:p>
            <a:pPr algn="ctr"/>
            <a:r>
              <a:rPr lang="zh-CN" altLang="en-US" sz="1600" dirty="0">
                <a:solidFill>
                  <a:prstClr val="black"/>
                </a:solidFill>
                <a:latin typeface="微软雅黑" panose="020B0503020204020204" pitchFamily="34" charset="-122"/>
                <a:ea typeface="微软雅黑" panose="020B0503020204020204" pitchFamily="34" charset="-122"/>
                <a:sym typeface="+mn-ea"/>
              </a:rPr>
              <a:t>计算期</a:t>
            </a:r>
            <a:endParaRPr lang="zh-CN" altLang="en-US" sz="1600" dirty="0">
              <a:solidFill>
                <a:prstClr val="black"/>
              </a:solidFill>
              <a:latin typeface="微软雅黑" panose="020B0503020204020204" pitchFamily="34" charset="-122"/>
              <a:ea typeface="微软雅黑" panose="020B0503020204020204" pitchFamily="34" charset="-122"/>
            </a:endParaRPr>
          </a:p>
          <a:p>
            <a:pPr algn="ct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88" name="矩形 87"/>
          <p:cNvSpPr/>
          <p:nvPr/>
        </p:nvSpPr>
        <p:spPr>
          <a:xfrm>
            <a:off x="3419743" y="4386364"/>
            <a:ext cx="1005403" cy="584775"/>
          </a:xfrm>
          <a:prstGeom prst="rect">
            <a:avLst/>
          </a:prstGeom>
        </p:spPr>
        <p:txBody>
          <a:bodyPr wrap="none">
            <a:spAutoFit/>
          </a:bodyPr>
          <a:lstStyle/>
          <a:p>
            <a:pPr algn="ctr"/>
            <a:r>
              <a:rPr lang="zh-CN" altLang="en-US" sz="1600" dirty="0">
                <a:solidFill>
                  <a:prstClr val="black"/>
                </a:solidFill>
                <a:latin typeface="微软雅黑" panose="020B0503020204020204" pitchFamily="34" charset="-122"/>
                <a:ea typeface="微软雅黑" panose="020B0503020204020204" pitchFamily="34" charset="-122"/>
                <a:sym typeface="+mn-ea"/>
              </a:rPr>
              <a:t>确定成本</a:t>
            </a:r>
            <a:endParaRPr lang="zh-CN" altLang="en-US" sz="1600" dirty="0">
              <a:solidFill>
                <a:prstClr val="black"/>
              </a:solidFill>
              <a:latin typeface="微软雅黑" panose="020B0503020204020204" pitchFamily="34" charset="-122"/>
              <a:ea typeface="微软雅黑" panose="020B0503020204020204" pitchFamily="34" charset="-122"/>
            </a:endParaRPr>
          </a:p>
          <a:p>
            <a:pPr algn="ctr"/>
            <a:r>
              <a:rPr lang="zh-CN" altLang="en-US" sz="1600" dirty="0">
                <a:solidFill>
                  <a:prstClr val="black"/>
                </a:solidFill>
                <a:latin typeface="微软雅黑" panose="020B0503020204020204" pitchFamily="34" charset="-122"/>
                <a:ea typeface="微软雅黑" panose="020B0503020204020204" pitchFamily="34" charset="-122"/>
              </a:rPr>
              <a:t>项目</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89" name="矩形 88"/>
          <p:cNvSpPr/>
          <p:nvPr/>
        </p:nvSpPr>
        <p:spPr>
          <a:xfrm>
            <a:off x="4595952" y="4426889"/>
            <a:ext cx="1415773" cy="584775"/>
          </a:xfrm>
          <a:prstGeom prst="rect">
            <a:avLst/>
          </a:prstGeom>
        </p:spPr>
        <p:txBody>
          <a:bodyPr wrap="none">
            <a:spAutoFit/>
          </a:bodyPr>
          <a:lstStyle/>
          <a:p>
            <a:pPr algn="ctr"/>
            <a:r>
              <a:rPr lang="zh-CN" altLang="en-US" sz="1600" dirty="0">
                <a:solidFill>
                  <a:prstClr val="black"/>
                </a:solidFill>
                <a:latin typeface="微软雅黑" panose="020B0503020204020204" pitchFamily="34" charset="-122"/>
                <a:ea typeface="微软雅黑" panose="020B0503020204020204" pitchFamily="34" charset="-122"/>
              </a:rPr>
              <a:t>正确地归集和</a:t>
            </a:r>
            <a:endParaRPr lang="zh-CN" altLang="en-US" sz="1600" dirty="0">
              <a:solidFill>
                <a:prstClr val="black"/>
              </a:solidFill>
              <a:latin typeface="微软雅黑" panose="020B0503020204020204" pitchFamily="34" charset="-122"/>
              <a:ea typeface="微软雅黑" panose="020B0503020204020204" pitchFamily="34" charset="-122"/>
            </a:endParaRPr>
          </a:p>
          <a:p>
            <a:pPr algn="ctr"/>
            <a:r>
              <a:rPr lang="zh-CN" altLang="en-US" sz="1600" dirty="0">
                <a:solidFill>
                  <a:prstClr val="black"/>
                </a:solidFill>
                <a:latin typeface="微软雅黑" panose="020B0503020204020204" pitchFamily="34" charset="-122"/>
                <a:ea typeface="微软雅黑" panose="020B0503020204020204" pitchFamily="34" charset="-122"/>
              </a:rPr>
              <a:t>分配各种费用</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90" name="矩形 89"/>
          <p:cNvSpPr/>
          <p:nvPr/>
        </p:nvSpPr>
        <p:spPr>
          <a:xfrm>
            <a:off x="5696372" y="4445893"/>
            <a:ext cx="1887056" cy="830997"/>
          </a:xfrm>
          <a:prstGeom prst="rect">
            <a:avLst/>
          </a:prstGeom>
        </p:spPr>
        <p:txBody>
          <a:bodyPr wrap="none">
            <a:spAutoFit/>
          </a:bodyPr>
          <a:lstStyle/>
          <a:p>
            <a:pPr algn="ctr"/>
            <a:r>
              <a:rPr lang="zh-CN" altLang="en-US" sz="1600" dirty="0">
                <a:solidFill>
                  <a:prstClr val="black"/>
                </a:solidFill>
                <a:latin typeface="微软雅黑" panose="020B0503020204020204" pitchFamily="34" charset="-122"/>
                <a:ea typeface="微软雅黑" panose="020B0503020204020204" pitchFamily="34" charset="-122"/>
              </a:rPr>
              <a:t>按成本计算</a:t>
            </a:r>
            <a:endParaRPr lang="zh-CN" altLang="en-US" sz="1600" dirty="0">
              <a:solidFill>
                <a:prstClr val="black"/>
              </a:solidFill>
              <a:latin typeface="微软雅黑" panose="020B0503020204020204" pitchFamily="34" charset="-122"/>
              <a:ea typeface="微软雅黑" panose="020B0503020204020204" pitchFamily="34" charset="-122"/>
            </a:endParaRPr>
          </a:p>
          <a:p>
            <a:pPr algn="ctr"/>
            <a:r>
              <a:rPr lang="zh-CN" altLang="en-US" sz="1600" dirty="0">
                <a:solidFill>
                  <a:prstClr val="black"/>
                </a:solidFill>
                <a:latin typeface="微软雅黑" panose="020B0503020204020204" pitchFamily="34" charset="-122"/>
                <a:ea typeface="微软雅黑" panose="020B0503020204020204" pitchFamily="34" charset="-122"/>
              </a:rPr>
              <a:t>对象开设</a:t>
            </a:r>
            <a:endParaRPr lang="zh-CN" altLang="en-US" sz="1600" dirty="0">
              <a:solidFill>
                <a:prstClr val="black"/>
              </a:solidFill>
              <a:latin typeface="微软雅黑" panose="020B0503020204020204" pitchFamily="34" charset="-122"/>
              <a:ea typeface="微软雅黑" panose="020B0503020204020204" pitchFamily="34" charset="-122"/>
            </a:endParaRPr>
          </a:p>
          <a:p>
            <a:pPr algn="ctr"/>
            <a:r>
              <a:rPr lang="zh-CN" altLang="en-US" sz="1600" dirty="0">
                <a:solidFill>
                  <a:prstClr val="black"/>
                </a:solidFill>
                <a:latin typeface="微软雅黑" panose="020B0503020204020204" pitchFamily="34" charset="-122"/>
                <a:ea typeface="微软雅黑" panose="020B0503020204020204" pitchFamily="34" charset="-122"/>
              </a:rPr>
              <a:t>并登记费用明细账 </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58" name="矩形 57"/>
          <p:cNvSpPr/>
          <p:nvPr/>
        </p:nvSpPr>
        <p:spPr>
          <a:xfrm>
            <a:off x="7240093" y="4445885"/>
            <a:ext cx="1681872" cy="338554"/>
          </a:xfrm>
          <a:prstGeom prst="rect">
            <a:avLst/>
          </a:prstGeom>
        </p:spPr>
        <p:txBody>
          <a:bodyPr wrap="none">
            <a:spAutoFit/>
          </a:bodyPr>
          <a:lstStyle/>
          <a:p>
            <a:pPr algn="ctr"/>
            <a:r>
              <a:rPr lang="zh-CN" altLang="en-US" sz="1600" dirty="0">
                <a:solidFill>
                  <a:prstClr val="black"/>
                </a:solidFill>
                <a:latin typeface="微软雅黑" panose="020B0503020204020204" pitchFamily="34" charset="-122"/>
                <a:ea typeface="微软雅黑" panose="020B0503020204020204" pitchFamily="34" charset="-122"/>
              </a:rPr>
              <a:t>编制成本计算单 </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ppt_x"/>
                                          </p:val>
                                        </p:tav>
                                        <p:tav tm="100000">
                                          <p:val>
                                            <p:strVal val="#ppt_x"/>
                                          </p:val>
                                        </p:tav>
                                      </p:tavLst>
                                    </p:anim>
                                    <p:anim calcmode="lin" valueType="num">
                                      <p:cBhvr additive="base">
                                        <p:cTn id="1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15794" y="218441"/>
            <a:ext cx="7401249" cy="523220"/>
          </a:xfrm>
          <a:prstGeom prst="rect">
            <a:avLst/>
          </a:prstGeom>
          <a:noFill/>
        </p:spPr>
        <p:txBody>
          <a:bodyPr wrap="square">
            <a:spAutoFit/>
          </a:bodyPr>
          <a:lstStyle/>
          <a:p>
            <a:pPr>
              <a:defRPr/>
            </a:pPr>
            <a:r>
              <a:rPr lang="zh-CN" altLang="en-US" sz="2700" b="1" kern="0" dirty="0">
                <a:solidFill>
                  <a:srgbClr val="FF0000"/>
                </a:solidFill>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2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2" name="矩形 81"/>
          <p:cNvSpPr/>
          <p:nvPr/>
        </p:nvSpPr>
        <p:spPr>
          <a:xfrm>
            <a:off x="688181" y="2310135"/>
            <a:ext cx="3737610" cy="2606675"/>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sp>
        <p:nvSpPr>
          <p:cNvPr id="83" name="矩形 82"/>
          <p:cNvSpPr/>
          <p:nvPr/>
        </p:nvSpPr>
        <p:spPr>
          <a:xfrm>
            <a:off x="4633436" y="2310135"/>
            <a:ext cx="3996690" cy="2606675"/>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grpSp>
        <p:nvGrpSpPr>
          <p:cNvPr id="2" name="组合 1"/>
          <p:cNvGrpSpPr/>
          <p:nvPr/>
        </p:nvGrpSpPr>
        <p:grpSpPr>
          <a:xfrm>
            <a:off x="1118654" y="2173698"/>
            <a:ext cx="2708725" cy="697051"/>
            <a:chOff x="1932824" y="2492791"/>
            <a:chExt cx="2605091" cy="697051"/>
          </a:xfrm>
        </p:grpSpPr>
        <p:sp>
          <p:nvSpPr>
            <p:cNvPr id="85" name="梯形 84"/>
            <p:cNvSpPr/>
            <p:nvPr/>
          </p:nvSpPr>
          <p:spPr>
            <a:xfrm>
              <a:off x="1932824" y="2492793"/>
              <a:ext cx="2605091" cy="138572"/>
            </a:xfrm>
            <a:prstGeom prst="trapezoid">
              <a:avLst>
                <a:gd name="adj" fmla="val 107452"/>
              </a:avLst>
            </a:prstGeom>
            <a:solidFill>
              <a:srgbClr val="2BA8D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sp>
          <p:nvSpPr>
            <p:cNvPr id="86" name="流程图: 离页连接符 85"/>
            <p:cNvSpPr/>
            <p:nvPr/>
          </p:nvSpPr>
          <p:spPr>
            <a:xfrm>
              <a:off x="2081517" y="2492791"/>
              <a:ext cx="2307704" cy="697051"/>
            </a:xfrm>
            <a:prstGeom prst="flowChartOffpageConnector">
              <a:avLst/>
            </a:prstGeom>
            <a:solidFill>
              <a:srgbClr val="4BB4D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grpSp>
      <p:sp>
        <p:nvSpPr>
          <p:cNvPr id="87" name="文本框 9"/>
          <p:cNvSpPr txBox="1"/>
          <p:nvPr/>
        </p:nvSpPr>
        <p:spPr>
          <a:xfrm>
            <a:off x="1234358" y="2322092"/>
            <a:ext cx="2086247" cy="276860"/>
          </a:xfrm>
          <a:prstGeom prst="rect">
            <a:avLst/>
          </a:prstGeom>
          <a:noFill/>
        </p:spPr>
        <p:txBody>
          <a:bodyPr wrap="square" lIns="0" tIns="0" rIns="0" bIns="0" rtlCol="0">
            <a:spAutoFit/>
          </a:bodyPr>
          <a:lstStyle/>
          <a:p>
            <a:pPr marL="0" lvl="1" algn="ctr"/>
            <a:r>
              <a:rPr lang="zh-CN" altLang="en-US" dirty="0" smtClean="0">
                <a:solidFill>
                  <a:prstClr val="white"/>
                </a:solidFill>
                <a:latin typeface="微软雅黑" panose="020B0503020204020204" pitchFamily="34" charset="-122"/>
                <a:ea typeface="微软雅黑" panose="020B0503020204020204" pitchFamily="34" charset="-122"/>
              </a:rPr>
              <a:t>采购</a:t>
            </a:r>
            <a:r>
              <a:rPr lang="zh-CN" altLang="en-US" dirty="0">
                <a:solidFill>
                  <a:prstClr val="white"/>
                </a:solidFill>
                <a:latin typeface="微软雅黑" panose="020B0503020204020204" pitchFamily="34" charset="-122"/>
                <a:ea typeface="微软雅黑" panose="020B0503020204020204" pitchFamily="34" charset="-122"/>
              </a:rPr>
              <a:t>成本的构成</a:t>
            </a:r>
            <a:endParaRPr lang="zh-CN" altLang="en-US" dirty="0">
              <a:solidFill>
                <a:prstClr val="white"/>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246220" y="2173481"/>
            <a:ext cx="2770823" cy="697051"/>
            <a:chOff x="7539626" y="2492791"/>
            <a:chExt cx="2605091" cy="697051"/>
          </a:xfrm>
        </p:grpSpPr>
        <p:sp>
          <p:nvSpPr>
            <p:cNvPr id="88" name="梯形 87"/>
            <p:cNvSpPr/>
            <p:nvPr/>
          </p:nvSpPr>
          <p:spPr>
            <a:xfrm>
              <a:off x="7539626" y="2492793"/>
              <a:ext cx="2605091" cy="138572"/>
            </a:xfrm>
            <a:prstGeom prst="trapezoid">
              <a:avLst>
                <a:gd name="adj" fmla="val 107452"/>
              </a:avLst>
            </a:prstGeom>
            <a:solidFill>
              <a:srgbClr val="C2183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sp>
          <p:nvSpPr>
            <p:cNvPr id="89" name="流程图: 离页连接符 88"/>
            <p:cNvSpPr/>
            <p:nvPr/>
          </p:nvSpPr>
          <p:spPr>
            <a:xfrm>
              <a:off x="7688320" y="2492791"/>
              <a:ext cx="2307704" cy="697051"/>
            </a:xfrm>
            <a:prstGeom prst="flowChartOffpageConnector">
              <a:avLst/>
            </a:prstGeom>
            <a:solidFill>
              <a:srgbClr val="E321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grpSp>
      <p:sp>
        <p:nvSpPr>
          <p:cNvPr id="90" name="文本框 9"/>
          <p:cNvSpPr txBox="1"/>
          <p:nvPr/>
        </p:nvSpPr>
        <p:spPr>
          <a:xfrm>
            <a:off x="5475140" y="2309898"/>
            <a:ext cx="2314080" cy="276860"/>
          </a:xfrm>
          <a:prstGeom prst="rect">
            <a:avLst/>
          </a:prstGeom>
          <a:noFill/>
        </p:spPr>
        <p:txBody>
          <a:bodyPr wrap="square" lIns="0" tIns="0" rIns="0" bIns="0" rtlCol="0">
            <a:spAutoFit/>
          </a:bodyPr>
          <a:lstStyle/>
          <a:p>
            <a:pPr marL="0" lvl="1" algn="ctr"/>
            <a:r>
              <a:rPr lang="zh-CN" altLang="en-US" dirty="0" smtClean="0">
                <a:solidFill>
                  <a:prstClr val="white"/>
                </a:solidFill>
                <a:latin typeface="微软雅黑" panose="020B0503020204020204" pitchFamily="34" charset="-122"/>
                <a:ea typeface="微软雅黑" panose="020B0503020204020204" pitchFamily="34" charset="-122"/>
              </a:rPr>
              <a:t>采购</a:t>
            </a:r>
            <a:r>
              <a:rPr lang="zh-CN" altLang="en-US" dirty="0">
                <a:solidFill>
                  <a:prstClr val="white"/>
                </a:solidFill>
                <a:latin typeface="微软雅黑" panose="020B0503020204020204" pitchFamily="34" charset="-122"/>
                <a:ea typeface="微软雅黑" panose="020B0503020204020204" pitchFamily="34" charset="-122"/>
              </a:rPr>
              <a:t>成本的计算</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92" name="TextBox 106"/>
          <p:cNvSpPr txBox="1"/>
          <p:nvPr/>
        </p:nvSpPr>
        <p:spPr>
          <a:xfrm>
            <a:off x="1059182" y="2952752"/>
            <a:ext cx="3186589" cy="2160591"/>
          </a:xfrm>
          <a:prstGeom prst="rect">
            <a:avLst/>
          </a:prstGeom>
          <a:noFill/>
        </p:spPr>
        <p:txBody>
          <a:bodyPr wrap="square" lIns="0" tIns="0" rIns="0" bIns="0" rtlCol="0">
            <a:spAutoFit/>
          </a:bodyPr>
          <a:lstStyle/>
          <a:p>
            <a:pPr marL="457200" indent="-457200" algn="just">
              <a:lnSpc>
                <a:spcPct val="130000"/>
              </a:lnSpc>
              <a:buFont typeface="+mj-ea"/>
              <a:buAutoNum type="circleNumDbPlain"/>
            </a:pPr>
            <a:r>
              <a:rPr lang="zh-CN" altLang="en-US" dirty="0">
                <a:solidFill>
                  <a:prstClr val="black">
                    <a:lumMod val="85000"/>
                    <a:lumOff val="15000"/>
                  </a:prstClr>
                </a:solidFill>
                <a:latin typeface="微软雅黑" panose="020B0503020204020204" pitchFamily="34" charset="-122"/>
                <a:ea typeface="微软雅黑" panose="020B0503020204020204" pitchFamily="34" charset="-122"/>
              </a:rPr>
              <a:t>买价</a:t>
            </a:r>
            <a:endParaRPr lang="zh-CN" altLang="en-US" dirty="0">
              <a:solidFill>
                <a:prstClr val="black">
                  <a:lumMod val="85000"/>
                  <a:lumOff val="15000"/>
                </a:prstClr>
              </a:solidFill>
              <a:latin typeface="微软雅黑" panose="020B0503020204020204" pitchFamily="34" charset="-122"/>
              <a:ea typeface="微软雅黑" panose="020B0503020204020204" pitchFamily="34" charset="-122"/>
            </a:endParaRPr>
          </a:p>
          <a:p>
            <a:pPr marL="457200" indent="-457200" algn="just">
              <a:lnSpc>
                <a:spcPct val="130000"/>
              </a:lnSpc>
              <a:buFont typeface="+mj-ea"/>
              <a:buAutoNum type="circleNumDbPlain"/>
            </a:pPr>
            <a:r>
              <a:rPr lang="zh-CN" altLang="en-US" dirty="0">
                <a:solidFill>
                  <a:prstClr val="black">
                    <a:lumMod val="85000"/>
                    <a:lumOff val="15000"/>
                  </a:prstClr>
                </a:solidFill>
                <a:latin typeface="微软雅黑" panose="020B0503020204020204" pitchFamily="34" charset="-122"/>
                <a:ea typeface="微软雅黑" panose="020B0503020204020204" pitchFamily="34" charset="-122"/>
              </a:rPr>
              <a:t>运杂费</a:t>
            </a:r>
            <a:endParaRPr lang="zh-CN" altLang="en-US" dirty="0">
              <a:solidFill>
                <a:prstClr val="black">
                  <a:lumMod val="85000"/>
                  <a:lumOff val="15000"/>
                </a:prstClr>
              </a:solidFill>
              <a:latin typeface="微软雅黑" panose="020B0503020204020204" pitchFamily="34" charset="-122"/>
              <a:ea typeface="微软雅黑" panose="020B0503020204020204" pitchFamily="34" charset="-122"/>
            </a:endParaRPr>
          </a:p>
          <a:p>
            <a:pPr marL="457200" indent="-457200" algn="just">
              <a:lnSpc>
                <a:spcPct val="130000"/>
              </a:lnSpc>
              <a:buFont typeface="+mj-ea"/>
              <a:buAutoNum type="circleNumDbPlain"/>
            </a:pPr>
            <a:r>
              <a:rPr lang="zh-CN" altLang="en-US" dirty="0">
                <a:solidFill>
                  <a:prstClr val="black">
                    <a:lumMod val="85000"/>
                    <a:lumOff val="15000"/>
                  </a:prstClr>
                </a:solidFill>
                <a:latin typeface="微软雅黑" panose="020B0503020204020204" pitchFamily="34" charset="-122"/>
                <a:ea typeface="微软雅黑" panose="020B0503020204020204" pitchFamily="34" charset="-122"/>
              </a:rPr>
              <a:t>运输途中的合理损耗</a:t>
            </a:r>
            <a:endParaRPr lang="zh-CN" altLang="en-US" dirty="0">
              <a:solidFill>
                <a:prstClr val="black">
                  <a:lumMod val="85000"/>
                  <a:lumOff val="15000"/>
                </a:prstClr>
              </a:solidFill>
              <a:latin typeface="微软雅黑" panose="020B0503020204020204" pitchFamily="34" charset="-122"/>
              <a:ea typeface="微软雅黑" panose="020B0503020204020204" pitchFamily="34" charset="-122"/>
            </a:endParaRPr>
          </a:p>
          <a:p>
            <a:pPr marL="457200" indent="-457200" algn="just">
              <a:lnSpc>
                <a:spcPct val="130000"/>
              </a:lnSpc>
              <a:buFont typeface="+mj-ea"/>
              <a:buAutoNum type="circleNumDbPlain"/>
            </a:pPr>
            <a:r>
              <a:rPr lang="zh-CN" altLang="en-US" dirty="0">
                <a:solidFill>
                  <a:prstClr val="black">
                    <a:lumMod val="85000"/>
                    <a:lumOff val="15000"/>
                  </a:prstClr>
                </a:solidFill>
                <a:latin typeface="微软雅黑" panose="020B0503020204020204" pitchFamily="34" charset="-122"/>
                <a:ea typeface="微软雅黑" panose="020B0503020204020204" pitchFamily="34" charset="-122"/>
              </a:rPr>
              <a:t>入库前的挑选整理费用</a:t>
            </a:r>
            <a:endParaRPr lang="zh-CN" altLang="en-US" dirty="0">
              <a:solidFill>
                <a:prstClr val="black">
                  <a:lumMod val="85000"/>
                  <a:lumOff val="15000"/>
                </a:prstClr>
              </a:solidFill>
              <a:latin typeface="微软雅黑" panose="020B0503020204020204" pitchFamily="34" charset="-122"/>
              <a:ea typeface="微软雅黑" panose="020B0503020204020204" pitchFamily="34" charset="-122"/>
            </a:endParaRPr>
          </a:p>
          <a:p>
            <a:pPr marL="457200" indent="-457200" algn="just">
              <a:lnSpc>
                <a:spcPct val="130000"/>
              </a:lnSpc>
              <a:buFont typeface="+mj-ea"/>
              <a:buAutoNum type="circleNumDbPlain"/>
            </a:pPr>
            <a:r>
              <a:rPr lang="zh-CN" altLang="en-US" dirty="0">
                <a:solidFill>
                  <a:prstClr val="black">
                    <a:lumMod val="85000"/>
                    <a:lumOff val="15000"/>
                  </a:prstClr>
                </a:solidFill>
                <a:latin typeface="微软雅黑" panose="020B0503020204020204" pitchFamily="34" charset="-122"/>
                <a:ea typeface="微软雅黑" panose="020B0503020204020204" pitchFamily="34" charset="-122"/>
              </a:rPr>
              <a:t>购入材料物资负担的税金和其他费用</a:t>
            </a:r>
            <a:endParaRPr lang="zh-CN" altLang="en-US"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93" name="TextBox 106"/>
          <p:cNvSpPr txBox="1"/>
          <p:nvPr/>
        </p:nvSpPr>
        <p:spPr>
          <a:xfrm>
            <a:off x="5246370" y="3027683"/>
            <a:ext cx="2956560" cy="1661993"/>
          </a:xfrm>
          <a:prstGeom prst="rect">
            <a:avLst/>
          </a:prstGeom>
          <a:noFill/>
        </p:spPr>
        <p:txBody>
          <a:bodyPr wrap="square" lIns="0" tIns="0" rIns="0" bIns="0" rtlCol="0">
            <a:spAutoFit/>
          </a:bodyPr>
          <a:lstStyle/>
          <a:p>
            <a:pPr marL="457200" indent="-457200">
              <a:lnSpc>
                <a:spcPct val="150000"/>
              </a:lnSpc>
              <a:buFont typeface="+mj-ea"/>
              <a:buAutoNum type="circleNumDbPlain"/>
            </a:pPr>
            <a:r>
              <a:rPr lang="zh-CN" altLang="en-US" dirty="0">
                <a:solidFill>
                  <a:prstClr val="black">
                    <a:lumMod val="85000"/>
                    <a:lumOff val="15000"/>
                  </a:prstClr>
                </a:solidFill>
                <a:latin typeface="微软雅黑" panose="020B0503020204020204" pitchFamily="34" charset="-122"/>
                <a:ea typeface="微软雅黑" panose="020B0503020204020204" pitchFamily="34" charset="-122"/>
              </a:rPr>
              <a:t>采购费用直接计入某材料的成本</a:t>
            </a:r>
            <a:endParaRPr lang="zh-CN" altLang="en-US" dirty="0">
              <a:solidFill>
                <a:prstClr val="black">
                  <a:lumMod val="85000"/>
                  <a:lumOff val="15000"/>
                </a:prstClr>
              </a:solidFill>
              <a:latin typeface="微软雅黑" panose="020B0503020204020204" pitchFamily="34" charset="-122"/>
              <a:ea typeface="微软雅黑" panose="020B0503020204020204" pitchFamily="34" charset="-122"/>
            </a:endParaRPr>
          </a:p>
          <a:p>
            <a:pPr marL="457200" indent="-457200" algn="just">
              <a:lnSpc>
                <a:spcPct val="150000"/>
              </a:lnSpc>
              <a:buFont typeface="+mj-ea"/>
              <a:buAutoNum type="circleNumDbPlain"/>
            </a:pPr>
            <a:r>
              <a:rPr lang="zh-CN" altLang="en-US" dirty="0">
                <a:solidFill>
                  <a:prstClr val="black">
                    <a:lumMod val="85000"/>
                    <a:lumOff val="15000"/>
                  </a:prstClr>
                </a:solidFill>
                <a:latin typeface="微软雅黑" panose="020B0503020204020204" pitchFamily="34" charset="-122"/>
                <a:ea typeface="微软雅黑" panose="020B0503020204020204" pitchFamily="34" charset="-122"/>
              </a:rPr>
              <a:t>采购费用分配计入某材料的成本</a:t>
            </a:r>
            <a:endParaRPr lang="zh-CN" altLang="en-US"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96" name="组合 95"/>
          <p:cNvGrpSpPr/>
          <p:nvPr/>
        </p:nvGrpSpPr>
        <p:grpSpPr>
          <a:xfrm>
            <a:off x="-7928" y="1215915"/>
            <a:ext cx="2655416" cy="1032809"/>
            <a:chOff x="1151409" y="1836091"/>
            <a:chExt cx="2848046" cy="1204001"/>
          </a:xfrm>
          <a:solidFill>
            <a:srgbClr val="92D050"/>
          </a:solidFill>
        </p:grpSpPr>
        <p:sp>
          <p:nvSpPr>
            <p:cNvPr id="97" name="矩形 96"/>
            <p:cNvSpPr/>
            <p:nvPr/>
          </p:nvSpPr>
          <p:spPr>
            <a:xfrm>
              <a:off x="1151409" y="1836091"/>
              <a:ext cx="2608137" cy="505593"/>
            </a:xfrm>
            <a:prstGeom prst="rect">
              <a:avLst/>
            </a:prstGeom>
            <a:solidFill>
              <a:srgbClr val="2E9797"/>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sp>
          <p:nvSpPr>
            <p:cNvPr id="98" name="TextBox 8"/>
            <p:cNvSpPr txBox="1"/>
            <p:nvPr/>
          </p:nvSpPr>
          <p:spPr>
            <a:xfrm>
              <a:off x="1292389" y="1856078"/>
              <a:ext cx="2543265" cy="1184014"/>
            </a:xfrm>
            <a:prstGeom prst="rect">
              <a:avLst/>
            </a:prstGeom>
            <a:noFill/>
          </p:spPr>
          <p:txBody>
            <a:bodyPr wrap="square" rtlCol="0">
              <a:spAutoFit/>
            </a:bodyPr>
            <a:lstStyle/>
            <a:p>
              <a:r>
                <a:rPr lang="zh-CN" altLang="en-US" sz="2000" kern="0" dirty="0" smtClean="0">
                  <a:solidFill>
                    <a:prstClr val="white"/>
                  </a:solidFill>
                  <a:latin typeface="微软雅黑" panose="020B0503020204020204" pitchFamily="34" charset="-122"/>
                  <a:ea typeface="微软雅黑" panose="020B0503020204020204" pitchFamily="34" charset="-122"/>
                </a:rPr>
                <a:t>一、采购</a:t>
              </a:r>
              <a:r>
                <a:rPr lang="zh-CN" altLang="en-US" sz="2000" kern="0" dirty="0">
                  <a:solidFill>
                    <a:prstClr val="white"/>
                  </a:solidFill>
                  <a:latin typeface="微软雅黑" panose="020B0503020204020204" pitchFamily="34" charset="-122"/>
                  <a:ea typeface="微软雅黑" panose="020B0503020204020204" pitchFamily="34" charset="-122"/>
                </a:rPr>
                <a:t>成本的计算</a:t>
              </a:r>
              <a:endParaRPr lang="zh-CN" altLang="en-US" sz="2000" kern="0" dirty="0">
                <a:solidFill>
                  <a:prstClr val="white"/>
                </a:solidFill>
                <a:latin typeface="微软雅黑" panose="020B0503020204020204" pitchFamily="34" charset="-122"/>
                <a:ea typeface="微软雅黑" panose="020B0503020204020204" pitchFamily="34" charset="-122"/>
              </a:endParaRPr>
            </a:p>
            <a:p>
              <a:r>
                <a:rPr lang="zh-CN" altLang="en-US" sz="2000" kern="0" dirty="0">
                  <a:solidFill>
                    <a:prstClr val="white"/>
                  </a:solidFill>
                  <a:latin typeface="微软雅黑" panose="020B0503020204020204" pitchFamily="34" charset="-122"/>
                  <a:ea typeface="微软雅黑" panose="020B0503020204020204" pitchFamily="34" charset="-122"/>
                </a:rPr>
                <a:t> </a:t>
              </a:r>
              <a:endParaRPr lang="zh-CN" altLang="en-US" sz="2000" kern="0" dirty="0">
                <a:solidFill>
                  <a:prstClr val="white"/>
                </a:solidFill>
                <a:latin typeface="微软雅黑" panose="020B0503020204020204" pitchFamily="34" charset="-122"/>
                <a:ea typeface="微软雅黑" panose="020B0503020204020204" pitchFamily="34" charset="-122"/>
              </a:endParaRPr>
            </a:p>
          </p:txBody>
        </p:sp>
        <p:sp>
          <p:nvSpPr>
            <p:cNvPr id="99" name="矩形 98"/>
            <p:cNvSpPr/>
            <p:nvPr/>
          </p:nvSpPr>
          <p:spPr>
            <a:xfrm>
              <a:off x="3789727" y="1836093"/>
              <a:ext cx="45954" cy="505819"/>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sp>
          <p:nvSpPr>
            <p:cNvPr id="100" name="矩形 99"/>
            <p:cNvSpPr/>
            <p:nvPr/>
          </p:nvSpPr>
          <p:spPr>
            <a:xfrm>
              <a:off x="3868233" y="1836091"/>
              <a:ext cx="45954" cy="505819"/>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sp>
          <p:nvSpPr>
            <p:cNvPr id="101" name="矩形 100"/>
            <p:cNvSpPr/>
            <p:nvPr/>
          </p:nvSpPr>
          <p:spPr>
            <a:xfrm>
              <a:off x="3953501" y="1837572"/>
              <a:ext cx="45954" cy="505819"/>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527335" y="5187320"/>
            <a:ext cx="7210426" cy="1312545"/>
            <a:chOff x="3207" y="8169"/>
            <a:chExt cx="15140" cy="2067"/>
          </a:xfrm>
        </p:grpSpPr>
        <p:sp>
          <p:nvSpPr>
            <p:cNvPr id="20" name="圆角矩形 19"/>
            <p:cNvSpPr/>
            <p:nvPr/>
          </p:nvSpPr>
          <p:spPr>
            <a:xfrm>
              <a:off x="3207" y="8169"/>
              <a:ext cx="14914" cy="2067"/>
            </a:xfrm>
            <a:prstGeom prst="roundRect">
              <a:avLst/>
            </a:prstGeom>
            <a:solidFill>
              <a:srgbClr val="FFCD4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85000"/>
                    <a:lumOff val="15000"/>
                  </a:prstClr>
                </a:solidFill>
              </a:endParaRPr>
            </a:p>
          </p:txBody>
        </p:sp>
        <p:cxnSp>
          <p:nvCxnSpPr>
            <p:cNvPr id="12" name="直接连接符 11"/>
            <p:cNvCxnSpPr/>
            <p:nvPr/>
          </p:nvCxnSpPr>
          <p:spPr>
            <a:xfrm>
              <a:off x="7663" y="8721"/>
              <a:ext cx="4732" cy="0"/>
            </a:xfrm>
            <a:prstGeom prst="lin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668" y="9464"/>
              <a:ext cx="14679" cy="582"/>
            </a:xfrm>
            <a:prstGeom prst="rect">
              <a:avLst/>
            </a:prstGeom>
            <a:noFill/>
          </p:spPr>
          <p:txBody>
            <a:bodyPr wrap="none" rtlCol="0">
              <a:spAutoFit/>
            </a:bodyPr>
            <a:lstStyle/>
            <a:p>
              <a:r>
                <a:rPr lang="zh-CN" altLang="en-US">
                  <a:solidFill>
                    <a:prstClr val="black">
                      <a:lumMod val="85000"/>
                      <a:lumOff val="15000"/>
                    </a:prstClr>
                  </a:solidFill>
                  <a:latin typeface="微软雅黑" panose="020B0503020204020204" pitchFamily="34" charset="-122"/>
                  <a:ea typeface="微软雅黑" panose="020B0503020204020204" pitchFamily="34" charset="-122"/>
                </a:rPr>
                <a:t>某种材料物资应分摊的采购费用=该种材料重量（或买价）×分配率</a:t>
              </a:r>
              <a:endParaRPr lang="zh-CN" altLang="en-US">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640" y="8415"/>
              <a:ext cx="4023" cy="582"/>
            </a:xfrm>
            <a:prstGeom prst="rect">
              <a:avLst/>
            </a:prstGeom>
            <a:noFill/>
          </p:spPr>
          <p:txBody>
            <a:bodyPr wrap="none" rtlCol="0">
              <a:spAutoFit/>
            </a:bodyPr>
            <a:lstStyle/>
            <a:p>
              <a:r>
                <a:rPr lang="zh-CN" altLang="en-US" dirty="0">
                  <a:solidFill>
                    <a:prstClr val="black">
                      <a:lumMod val="85000"/>
                      <a:lumOff val="15000"/>
                    </a:prstClr>
                  </a:solidFill>
                  <a:latin typeface="微软雅黑" panose="020B0503020204020204" pitchFamily="34" charset="-122"/>
                  <a:ea typeface="微软雅黑" panose="020B0503020204020204" pitchFamily="34" charset="-122"/>
                </a:rPr>
                <a:t>采购费用分配率</a:t>
              </a:r>
              <a:r>
                <a:rPr lang="en-US" altLang="zh-CN" dirty="0">
                  <a:solidFill>
                    <a:prstClr val="black">
                      <a:lumMod val="85000"/>
                      <a:lumOff val="15000"/>
                    </a:prstClr>
                  </a:solidFill>
                </a:rPr>
                <a:t>=</a:t>
              </a:r>
              <a:endParaRPr lang="en-US" altLang="zh-CN" dirty="0">
                <a:solidFill>
                  <a:prstClr val="black">
                    <a:lumMod val="85000"/>
                    <a:lumOff val="15000"/>
                  </a:prstClr>
                </a:solidFill>
              </a:endParaRPr>
            </a:p>
          </p:txBody>
        </p:sp>
        <p:sp>
          <p:nvSpPr>
            <p:cNvPr id="18" name="文本框 17"/>
            <p:cNvSpPr txBox="1"/>
            <p:nvPr/>
          </p:nvSpPr>
          <p:spPr>
            <a:xfrm>
              <a:off x="8470" y="8187"/>
              <a:ext cx="3296" cy="582"/>
            </a:xfrm>
            <a:prstGeom prst="rect">
              <a:avLst/>
            </a:prstGeom>
            <a:noFill/>
          </p:spPr>
          <p:txBody>
            <a:bodyPr wrap="none" rtlCol="0">
              <a:spAutoFit/>
            </a:bodyPr>
            <a:lstStyle/>
            <a:p>
              <a:r>
                <a:rPr lang="zh-CN" altLang="en-US">
                  <a:solidFill>
                    <a:prstClr val="black">
                      <a:lumMod val="85000"/>
                      <a:lumOff val="15000"/>
                    </a:prstClr>
                  </a:solidFill>
                  <a:latin typeface="微软雅黑" panose="020B0503020204020204" pitchFamily="34" charset="-122"/>
                  <a:ea typeface="微软雅黑" panose="020B0503020204020204" pitchFamily="34" charset="-122"/>
                </a:rPr>
                <a:t>采购费用总额</a:t>
              </a:r>
              <a:endParaRPr lang="zh-CN" altLang="en-US">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501" y="8748"/>
              <a:ext cx="7173" cy="582"/>
            </a:xfrm>
            <a:prstGeom prst="rect">
              <a:avLst/>
            </a:prstGeom>
            <a:noFill/>
          </p:spPr>
          <p:txBody>
            <a:bodyPr wrap="none" rtlCol="0">
              <a:spAutoFit/>
            </a:bodyPr>
            <a:lstStyle/>
            <a:p>
              <a:r>
                <a:rPr lang="zh-CN" altLang="en-US">
                  <a:solidFill>
                    <a:prstClr val="black">
                      <a:lumMod val="85000"/>
                      <a:lumOff val="15000"/>
                    </a:prstClr>
                  </a:solidFill>
                  <a:latin typeface="微软雅黑" panose="020B0503020204020204" pitchFamily="34" charset="-122"/>
                  <a:ea typeface="微软雅黑" panose="020B0503020204020204" pitchFamily="34" charset="-122"/>
                </a:rPr>
                <a:t>各种材料物资总重量（或买价）</a:t>
              </a:r>
              <a:endParaRPr lang="zh-CN" altLang="en-US">
                <a:solidFill>
                  <a:prstClr val="black">
                    <a:lumMod val="85000"/>
                    <a:lumOff val="15000"/>
                  </a:prst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15794" y="218442"/>
            <a:ext cx="7700623" cy="523220"/>
          </a:xfrm>
          <a:prstGeom prst="rect">
            <a:avLst/>
          </a:prstGeom>
          <a:noFill/>
        </p:spPr>
        <p:txBody>
          <a:bodyPr wrap="square">
            <a:spAutoFit/>
          </a:bodyPr>
          <a:lstStyle/>
          <a:p>
            <a:pPr lvl="0">
              <a:defRPr/>
            </a:pPr>
            <a:r>
              <a:rPr lang="zh-CN" altLang="en-US" sz="2700" b="1" kern="0" dirty="0">
                <a:solidFill>
                  <a:srgbClr val="FF0000"/>
                </a:solidFill>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2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96" name="组合 95"/>
          <p:cNvGrpSpPr/>
          <p:nvPr/>
        </p:nvGrpSpPr>
        <p:grpSpPr>
          <a:xfrm>
            <a:off x="-7928" y="1215911"/>
            <a:ext cx="2655416" cy="723900"/>
            <a:chOff x="1151409" y="1836091"/>
            <a:chExt cx="2848046" cy="843889"/>
          </a:xfrm>
          <a:solidFill>
            <a:srgbClr val="92D050"/>
          </a:solidFill>
        </p:grpSpPr>
        <p:sp>
          <p:nvSpPr>
            <p:cNvPr id="97" name="矩形 96"/>
            <p:cNvSpPr/>
            <p:nvPr/>
          </p:nvSpPr>
          <p:spPr>
            <a:xfrm>
              <a:off x="1151409" y="1836091"/>
              <a:ext cx="2608137" cy="505593"/>
            </a:xfrm>
            <a:prstGeom prst="rect">
              <a:avLst/>
            </a:prstGeom>
            <a:solidFill>
              <a:srgbClr val="2E9797"/>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sp>
          <p:nvSpPr>
            <p:cNvPr id="98" name="TextBox 8"/>
            <p:cNvSpPr txBox="1"/>
            <p:nvPr/>
          </p:nvSpPr>
          <p:spPr>
            <a:xfrm>
              <a:off x="1292389" y="1856078"/>
              <a:ext cx="2543265" cy="823902"/>
            </a:xfrm>
            <a:prstGeom prst="rect">
              <a:avLst/>
            </a:prstGeom>
            <a:noFill/>
          </p:spPr>
          <p:txBody>
            <a:bodyPr wrap="square" rtlCol="0">
              <a:spAutoFit/>
            </a:bodyPr>
            <a:lstStyle/>
            <a:p>
              <a:r>
                <a:rPr lang="zh-CN" altLang="en-US" sz="2000" kern="0" dirty="0">
                  <a:solidFill>
                    <a:prstClr val="white"/>
                  </a:solidFill>
                  <a:latin typeface="微软雅黑" panose="020B0503020204020204" pitchFamily="34" charset="-122"/>
                  <a:ea typeface="微软雅黑" panose="020B0503020204020204" pitchFamily="34" charset="-122"/>
                </a:rPr>
                <a:t>举例</a:t>
              </a:r>
              <a:endParaRPr lang="zh-CN" altLang="en-US" sz="2000" kern="0" dirty="0">
                <a:solidFill>
                  <a:prstClr val="white"/>
                </a:solidFill>
                <a:latin typeface="微软雅黑" panose="020B0503020204020204" pitchFamily="34" charset="-122"/>
                <a:ea typeface="微软雅黑" panose="020B0503020204020204" pitchFamily="34" charset="-122"/>
              </a:endParaRPr>
            </a:p>
            <a:p>
              <a:r>
                <a:rPr lang="zh-CN" altLang="en-US" sz="2000" kern="0" dirty="0">
                  <a:solidFill>
                    <a:prstClr val="white"/>
                  </a:solidFill>
                  <a:latin typeface="微软雅黑" panose="020B0503020204020204" pitchFamily="34" charset="-122"/>
                  <a:ea typeface="微软雅黑" panose="020B0503020204020204" pitchFamily="34" charset="-122"/>
                </a:rPr>
                <a:t> </a:t>
              </a:r>
              <a:endParaRPr lang="zh-CN" altLang="en-US" sz="2000" kern="0" dirty="0">
                <a:solidFill>
                  <a:prstClr val="white"/>
                </a:solidFill>
                <a:latin typeface="微软雅黑" panose="020B0503020204020204" pitchFamily="34" charset="-122"/>
                <a:ea typeface="微软雅黑" panose="020B0503020204020204" pitchFamily="34" charset="-122"/>
              </a:endParaRPr>
            </a:p>
          </p:txBody>
        </p:sp>
        <p:sp>
          <p:nvSpPr>
            <p:cNvPr id="99" name="矩形 98"/>
            <p:cNvSpPr/>
            <p:nvPr/>
          </p:nvSpPr>
          <p:spPr>
            <a:xfrm>
              <a:off x="3789727" y="1836093"/>
              <a:ext cx="45954" cy="505819"/>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sp>
          <p:nvSpPr>
            <p:cNvPr id="100" name="矩形 99"/>
            <p:cNvSpPr/>
            <p:nvPr/>
          </p:nvSpPr>
          <p:spPr>
            <a:xfrm>
              <a:off x="3868233" y="1836091"/>
              <a:ext cx="45954" cy="505819"/>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sp>
          <p:nvSpPr>
            <p:cNvPr id="101" name="矩形 100"/>
            <p:cNvSpPr/>
            <p:nvPr/>
          </p:nvSpPr>
          <p:spPr>
            <a:xfrm>
              <a:off x="3953501" y="1837572"/>
              <a:ext cx="45954" cy="505819"/>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grpSp>
      <p:sp>
        <p:nvSpPr>
          <p:cNvPr id="2050" name=" 2050"/>
          <p:cNvSpPr/>
          <p:nvPr/>
        </p:nvSpPr>
        <p:spPr bwMode="auto">
          <a:xfrm>
            <a:off x="7403783" y="1497333"/>
            <a:ext cx="1068705" cy="1153795"/>
          </a:xfrm>
          <a:custGeom>
            <a:avLst/>
            <a:gdLst>
              <a:gd name="T0" fmla="*/ 942322 w 3841"/>
              <a:gd name="T1" fmla="*/ 1696878 h 3861"/>
              <a:gd name="T2" fmla="*/ 612206 w 3841"/>
              <a:gd name="T3" fmla="*/ 1630196 h 3861"/>
              <a:gd name="T4" fmla="*/ 0 w 3841"/>
              <a:gd name="T5" fmla="*/ 1797599 h 3861"/>
              <a:gd name="T6" fmla="*/ 282090 w 3841"/>
              <a:gd name="T7" fmla="*/ 1380724 h 3861"/>
              <a:gd name="T8" fmla="*/ 93719 w 3841"/>
              <a:gd name="T9" fmla="*/ 848206 h 3861"/>
              <a:gd name="T10" fmla="*/ 942322 w 3841"/>
              <a:gd name="T11" fmla="*/ 0 h 3861"/>
              <a:gd name="T12" fmla="*/ 1790924 w 3841"/>
              <a:gd name="T13" fmla="*/ 848206 h 3861"/>
              <a:gd name="T14" fmla="*/ 942322 w 3841"/>
              <a:gd name="T15" fmla="*/ 1696878 h 3861"/>
              <a:gd name="T16" fmla="*/ 682146 w 3841"/>
              <a:gd name="T17" fmla="*/ 1245496 h 3861"/>
              <a:gd name="T18" fmla="*/ 803375 w 3841"/>
              <a:gd name="T19" fmla="*/ 1371398 h 3861"/>
              <a:gd name="T20" fmla="*/ 956776 w 3841"/>
              <a:gd name="T21" fmla="*/ 1221248 h 3861"/>
              <a:gd name="T22" fmla="*/ 830884 w 3841"/>
              <a:gd name="T23" fmla="*/ 1092082 h 3861"/>
              <a:gd name="T24" fmla="*/ 682146 w 3841"/>
              <a:gd name="T25" fmla="*/ 1245496 h 3861"/>
              <a:gd name="T26" fmla="*/ 988948 w 3841"/>
              <a:gd name="T27" fmla="*/ 301698 h 3861"/>
              <a:gd name="T28" fmla="*/ 729705 w 3841"/>
              <a:gd name="T29" fmla="*/ 367913 h 3861"/>
              <a:gd name="T30" fmla="*/ 758613 w 3841"/>
              <a:gd name="T31" fmla="*/ 522726 h 3861"/>
              <a:gd name="T32" fmla="*/ 926002 w 3841"/>
              <a:gd name="T33" fmla="*/ 479826 h 3861"/>
              <a:gd name="T34" fmla="*/ 1015059 w 3841"/>
              <a:gd name="T35" fmla="*/ 553502 h 3861"/>
              <a:gd name="T36" fmla="*/ 892431 w 3841"/>
              <a:gd name="T37" fmla="*/ 723703 h 3861"/>
              <a:gd name="T38" fmla="*/ 752552 w 3841"/>
              <a:gd name="T39" fmla="*/ 978771 h 3861"/>
              <a:gd name="T40" fmla="*/ 747889 w 3841"/>
              <a:gd name="T41" fmla="*/ 1018406 h 3861"/>
              <a:gd name="T42" fmla="*/ 962837 w 3841"/>
              <a:gd name="T43" fmla="*/ 1018406 h 3861"/>
              <a:gd name="T44" fmla="*/ 970298 w 3841"/>
              <a:gd name="T45" fmla="*/ 981568 h 3861"/>
              <a:gd name="T46" fmla="*/ 1074741 w 3841"/>
              <a:gd name="T47" fmla="*/ 800643 h 3861"/>
              <a:gd name="T48" fmla="*/ 1242130 w 3841"/>
              <a:gd name="T49" fmla="*/ 510602 h 3861"/>
              <a:gd name="T50" fmla="*/ 988948 w 3841"/>
              <a:gd name="T51" fmla="*/ 301698 h 38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41" h="3861">
                <a:moveTo>
                  <a:pt x="2021" y="3639"/>
                </a:moveTo>
                <a:cubicBezTo>
                  <a:pt x="1770" y="3639"/>
                  <a:pt x="1531" y="3588"/>
                  <a:pt x="1313" y="3496"/>
                </a:cubicBezTo>
                <a:cubicBezTo>
                  <a:pt x="830" y="3861"/>
                  <a:pt x="0" y="3855"/>
                  <a:pt x="0" y="3855"/>
                </a:cubicBezTo>
                <a:cubicBezTo>
                  <a:pt x="0" y="3855"/>
                  <a:pt x="417" y="3566"/>
                  <a:pt x="605" y="2961"/>
                </a:cubicBezTo>
                <a:cubicBezTo>
                  <a:pt x="352" y="2648"/>
                  <a:pt x="201" y="2252"/>
                  <a:pt x="201" y="1819"/>
                </a:cubicBezTo>
                <a:cubicBezTo>
                  <a:pt x="201" y="814"/>
                  <a:pt x="1016" y="0"/>
                  <a:pt x="2021" y="0"/>
                </a:cubicBezTo>
                <a:cubicBezTo>
                  <a:pt x="3026" y="0"/>
                  <a:pt x="3841" y="814"/>
                  <a:pt x="3841" y="1819"/>
                </a:cubicBezTo>
                <a:cubicBezTo>
                  <a:pt x="3841" y="2824"/>
                  <a:pt x="3026" y="3639"/>
                  <a:pt x="2021" y="3639"/>
                </a:cubicBezTo>
                <a:close/>
                <a:moveTo>
                  <a:pt x="1463" y="2671"/>
                </a:moveTo>
                <a:cubicBezTo>
                  <a:pt x="1463" y="2826"/>
                  <a:pt x="1568" y="2941"/>
                  <a:pt x="1723" y="2941"/>
                </a:cubicBezTo>
                <a:cubicBezTo>
                  <a:pt x="1917" y="2941"/>
                  <a:pt x="2052" y="2806"/>
                  <a:pt x="2052" y="2619"/>
                </a:cubicBezTo>
                <a:cubicBezTo>
                  <a:pt x="2052" y="2457"/>
                  <a:pt x="1940" y="2342"/>
                  <a:pt x="1782" y="2342"/>
                </a:cubicBezTo>
                <a:cubicBezTo>
                  <a:pt x="1595" y="2342"/>
                  <a:pt x="1463" y="2497"/>
                  <a:pt x="1463" y="2671"/>
                </a:cubicBezTo>
                <a:close/>
                <a:moveTo>
                  <a:pt x="2121" y="647"/>
                </a:moveTo>
                <a:cubicBezTo>
                  <a:pt x="1874" y="647"/>
                  <a:pt x="1687" y="716"/>
                  <a:pt x="1565" y="789"/>
                </a:cubicBezTo>
                <a:cubicBezTo>
                  <a:pt x="1627" y="1121"/>
                  <a:pt x="1627" y="1121"/>
                  <a:pt x="1627" y="1121"/>
                </a:cubicBezTo>
                <a:cubicBezTo>
                  <a:pt x="1720" y="1065"/>
                  <a:pt x="1838" y="1029"/>
                  <a:pt x="1986" y="1029"/>
                </a:cubicBezTo>
                <a:cubicBezTo>
                  <a:pt x="2134" y="1032"/>
                  <a:pt x="2177" y="1101"/>
                  <a:pt x="2177" y="1187"/>
                </a:cubicBezTo>
                <a:cubicBezTo>
                  <a:pt x="2177" y="1302"/>
                  <a:pt x="2042" y="1414"/>
                  <a:pt x="1914" y="1552"/>
                </a:cubicBezTo>
                <a:cubicBezTo>
                  <a:pt x="1729" y="1747"/>
                  <a:pt x="1641" y="1921"/>
                  <a:pt x="1614" y="2099"/>
                </a:cubicBezTo>
                <a:cubicBezTo>
                  <a:pt x="1611" y="2125"/>
                  <a:pt x="1608" y="2155"/>
                  <a:pt x="1604" y="2184"/>
                </a:cubicBezTo>
                <a:cubicBezTo>
                  <a:pt x="2065" y="2184"/>
                  <a:pt x="2065" y="2184"/>
                  <a:pt x="2065" y="2184"/>
                </a:cubicBezTo>
                <a:cubicBezTo>
                  <a:pt x="2072" y="2155"/>
                  <a:pt x="2075" y="2128"/>
                  <a:pt x="2081" y="2105"/>
                </a:cubicBezTo>
                <a:cubicBezTo>
                  <a:pt x="2111" y="1957"/>
                  <a:pt x="2177" y="1845"/>
                  <a:pt x="2305" y="1717"/>
                </a:cubicBezTo>
                <a:cubicBezTo>
                  <a:pt x="2490" y="1526"/>
                  <a:pt x="2664" y="1358"/>
                  <a:pt x="2664" y="1095"/>
                </a:cubicBezTo>
                <a:cubicBezTo>
                  <a:pt x="2664" y="825"/>
                  <a:pt x="2437" y="647"/>
                  <a:pt x="2121" y="647"/>
                </a:cubicBezTo>
                <a:close/>
              </a:path>
            </a:pathLst>
          </a:custGeom>
          <a:solidFill>
            <a:schemeClr val="accent1">
              <a:alpha val="70000"/>
            </a:schemeClr>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prstClr val="black"/>
              </a:solidFill>
            </a:endParaRPr>
          </a:p>
        </p:txBody>
      </p:sp>
      <p:sp>
        <p:nvSpPr>
          <p:cNvPr id="5" name="文本框 4"/>
          <p:cNvSpPr txBox="1"/>
          <p:nvPr/>
        </p:nvSpPr>
        <p:spPr>
          <a:xfrm>
            <a:off x="615794" y="1651081"/>
            <a:ext cx="6860381" cy="2246769"/>
          </a:xfrm>
          <a:prstGeom prst="rect">
            <a:avLst/>
          </a:prstGeom>
          <a:noFill/>
        </p:spPr>
        <p:txBody>
          <a:bodyPr wrap="square" rtlCol="0">
            <a:spAutoFit/>
          </a:bodyPr>
          <a:lstStyle/>
          <a:p>
            <a:pPr>
              <a:lnSpc>
                <a:spcPct val="150000"/>
              </a:lnSpc>
            </a:pPr>
            <a:r>
              <a:rPr lang="zh-CN" altLang="en-US" sz="2000" dirty="0" smtClean="0">
                <a:solidFill>
                  <a:prstClr val="black">
                    <a:lumMod val="85000"/>
                    <a:lumOff val="15000"/>
                  </a:prstClr>
                </a:solidFill>
                <a:latin typeface="微软雅黑" panose="020B0503020204020204" pitchFamily="34" charset="-122"/>
                <a:ea typeface="微软雅黑" panose="020B0503020204020204" pitchFamily="34" charset="-122"/>
              </a:rPr>
              <a:t>某村从</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B公司购入甲材料8000千克，单价15元，乙材料4000千克，单价10元，货款160000元</a:t>
            </a:r>
            <a:r>
              <a:rPr lang="zh-CN" altLang="en-US" sz="2000" dirty="0" smtClean="0">
                <a:solidFill>
                  <a:prstClr val="black">
                    <a:lumMod val="85000"/>
                    <a:lumOff val="15000"/>
                  </a:prstClr>
                </a:solidFill>
                <a:latin typeface="微软雅黑" panose="020B0503020204020204" pitchFamily="34" charset="-122"/>
                <a:ea typeface="微软雅黑" panose="020B0503020204020204" pitchFamily="34" charset="-122"/>
              </a:rPr>
              <a:t>，供</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方垫付运杂费1800元，开出一张为期3个月的不带息商业承兑汇票交B公司（假设运杂费按材料重量分配）。</a:t>
            </a:r>
            <a:endPar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zh-CN" altLang="en-US" sz="2000" dirty="0">
              <a:solidFill>
                <a:prstClr val="black"/>
              </a:solidFill>
              <a:latin typeface="微软雅黑" panose="020B0503020204020204" pitchFamily="34" charset="-122"/>
              <a:ea typeface="微软雅黑" panose="020B0503020204020204" pitchFamily="34" charset="-122"/>
            </a:endParaRPr>
          </a:p>
        </p:txBody>
      </p:sp>
      <p:graphicFrame>
        <p:nvGraphicFramePr>
          <p:cNvPr id="7" name="表格 6"/>
          <p:cNvGraphicFramePr/>
          <p:nvPr/>
        </p:nvGraphicFramePr>
        <p:xfrm>
          <a:off x="1219201" y="3903345"/>
          <a:ext cx="6397944" cy="1402080"/>
        </p:xfrm>
        <a:graphic>
          <a:graphicData uri="http://schemas.openxmlformats.org/drawingml/2006/table">
            <a:tbl>
              <a:tblPr firstRow="1" bandRow="1">
                <a:tableStyleId>{5C22544A-7EE6-4342-B048-85BDC9FD1C3A}</a:tableStyleId>
              </a:tblPr>
              <a:tblGrid>
                <a:gridCol w="1066324"/>
                <a:gridCol w="1066324"/>
                <a:gridCol w="1066324"/>
                <a:gridCol w="1066324"/>
                <a:gridCol w="1066324"/>
                <a:gridCol w="1066324"/>
              </a:tblGrid>
              <a:tr h="381000">
                <a:tc>
                  <a:txBody>
                    <a:bodyPr/>
                    <a:lstStyle/>
                    <a:p>
                      <a:pPr algn="ctr">
                        <a:buNone/>
                      </a:pPr>
                      <a:r>
                        <a:rPr lang="zh-CN" altLang="en-US" dirty="0">
                          <a:latin typeface="微软雅黑" panose="020B0503020204020204" pitchFamily="34" charset="-122"/>
                          <a:ea typeface="微软雅黑" panose="020B0503020204020204" pitchFamily="34" charset="-122"/>
                        </a:rPr>
                        <a:t>材料名称</a:t>
                      </a:r>
                      <a:endParaRPr lang="zh-CN" altLang="en-US" dirty="0">
                        <a:latin typeface="微软雅黑" panose="020B0503020204020204" pitchFamily="34" charset="-122"/>
                        <a:ea typeface="微软雅黑" panose="020B0503020204020204" pitchFamily="34" charset="-122"/>
                      </a:endParaRPr>
                    </a:p>
                  </a:txBody>
                  <a:tcPr marL="68580" marR="68580"/>
                </a:tc>
                <a:tc>
                  <a:txBody>
                    <a:bodyPr/>
                    <a:lstStyle/>
                    <a:p>
                      <a:pPr algn="ctr">
                        <a:buNone/>
                      </a:pPr>
                      <a:r>
                        <a:rPr lang="zh-CN" altLang="en-US">
                          <a:latin typeface="微软雅黑" panose="020B0503020204020204" pitchFamily="34" charset="-122"/>
                          <a:ea typeface="微软雅黑" panose="020B0503020204020204" pitchFamily="34" charset="-122"/>
                        </a:rPr>
                        <a:t>单位</a:t>
                      </a:r>
                      <a:endParaRPr lang="zh-CN" altLang="en-US">
                        <a:latin typeface="微软雅黑" panose="020B0503020204020204" pitchFamily="34" charset="-122"/>
                        <a:ea typeface="微软雅黑" panose="020B0503020204020204" pitchFamily="34" charset="-122"/>
                      </a:endParaRPr>
                    </a:p>
                  </a:txBody>
                  <a:tcPr marL="68580" marR="68580"/>
                </a:tc>
                <a:tc>
                  <a:txBody>
                    <a:bodyPr/>
                    <a:lstStyle/>
                    <a:p>
                      <a:pPr algn="ctr">
                        <a:buNone/>
                      </a:pPr>
                      <a:r>
                        <a:rPr lang="zh-CN" altLang="en-US">
                          <a:latin typeface="微软雅黑" panose="020B0503020204020204" pitchFamily="34" charset="-122"/>
                          <a:ea typeface="微软雅黑" panose="020B0503020204020204" pitchFamily="34" charset="-122"/>
                        </a:rPr>
                        <a:t>单价</a:t>
                      </a:r>
                      <a:endParaRPr lang="zh-CN" altLang="en-US">
                        <a:latin typeface="微软雅黑" panose="020B0503020204020204" pitchFamily="34" charset="-122"/>
                        <a:ea typeface="微软雅黑" panose="020B0503020204020204" pitchFamily="34" charset="-122"/>
                      </a:endParaRPr>
                    </a:p>
                  </a:txBody>
                  <a:tcPr marL="68580" marR="68580"/>
                </a:tc>
                <a:tc>
                  <a:txBody>
                    <a:bodyPr/>
                    <a:lstStyle/>
                    <a:p>
                      <a:pPr algn="ctr">
                        <a:buNone/>
                      </a:pPr>
                      <a:r>
                        <a:rPr lang="zh-CN" altLang="en-US">
                          <a:latin typeface="微软雅黑" panose="020B0503020204020204" pitchFamily="34" charset="-122"/>
                          <a:ea typeface="微软雅黑" panose="020B0503020204020204" pitchFamily="34" charset="-122"/>
                        </a:rPr>
                        <a:t>重量</a:t>
                      </a:r>
                      <a:endParaRPr lang="zh-CN" altLang="en-US">
                        <a:latin typeface="微软雅黑" panose="020B0503020204020204" pitchFamily="34" charset="-122"/>
                        <a:ea typeface="微软雅黑" panose="020B0503020204020204" pitchFamily="34" charset="-122"/>
                      </a:endParaRPr>
                    </a:p>
                  </a:txBody>
                  <a:tcPr marL="68580" marR="68580"/>
                </a:tc>
                <a:tc>
                  <a:txBody>
                    <a:bodyPr/>
                    <a:lstStyle/>
                    <a:p>
                      <a:pPr algn="ctr">
                        <a:buNone/>
                      </a:pPr>
                      <a:r>
                        <a:rPr lang="zh-CN" altLang="en-US">
                          <a:latin typeface="微软雅黑" panose="020B0503020204020204" pitchFamily="34" charset="-122"/>
                          <a:ea typeface="微软雅黑" panose="020B0503020204020204" pitchFamily="34" charset="-122"/>
                        </a:rPr>
                        <a:t>买价</a:t>
                      </a:r>
                      <a:endParaRPr lang="zh-CN" altLang="en-US">
                        <a:latin typeface="微软雅黑" panose="020B0503020204020204" pitchFamily="34" charset="-122"/>
                        <a:ea typeface="微软雅黑" panose="020B0503020204020204" pitchFamily="34" charset="-122"/>
                      </a:endParaRPr>
                    </a:p>
                  </a:txBody>
                  <a:tcPr marL="68580" marR="68580"/>
                </a:tc>
                <a:tc>
                  <a:txBody>
                    <a:bodyPr/>
                    <a:lstStyle/>
                    <a:p>
                      <a:pPr algn="ctr">
                        <a:buNone/>
                      </a:pPr>
                      <a:r>
                        <a:rPr lang="zh-CN" altLang="en-US">
                          <a:latin typeface="微软雅黑" panose="020B0503020204020204" pitchFamily="34" charset="-122"/>
                          <a:ea typeface="微软雅黑" panose="020B0503020204020204" pitchFamily="34" charset="-122"/>
                        </a:rPr>
                        <a:t>运杂费</a:t>
                      </a:r>
                      <a:endParaRPr lang="zh-CN" altLang="en-US">
                        <a:latin typeface="微软雅黑" panose="020B0503020204020204" pitchFamily="34" charset="-122"/>
                        <a:ea typeface="微软雅黑" panose="020B0503020204020204" pitchFamily="34" charset="-122"/>
                      </a:endParaRPr>
                    </a:p>
                  </a:txBody>
                  <a:tcPr marL="68580" marR="68580"/>
                </a:tc>
              </a:tr>
              <a:tr h="381000">
                <a:tc>
                  <a:txBody>
                    <a:bodyPr/>
                    <a:lstStyle/>
                    <a:p>
                      <a:pPr algn="ctr">
                        <a:buNone/>
                      </a:pPr>
                      <a:r>
                        <a:rPr lang="zh-CN" altLang="en-US" dirty="0">
                          <a:latin typeface="微软雅黑" panose="020B0503020204020204" pitchFamily="34" charset="-122"/>
                          <a:ea typeface="微软雅黑" panose="020B0503020204020204" pitchFamily="34" charset="-122"/>
                        </a:rPr>
                        <a:t>甲材料</a:t>
                      </a:r>
                      <a:endParaRPr lang="zh-CN" altLang="en-US" dirty="0">
                        <a:latin typeface="微软雅黑" panose="020B0503020204020204" pitchFamily="34" charset="-122"/>
                        <a:ea typeface="微软雅黑" panose="020B0503020204020204" pitchFamily="34" charset="-122"/>
                      </a:endParaRPr>
                    </a:p>
                    <a:p>
                      <a:pPr algn="ctr">
                        <a:buNone/>
                      </a:pPr>
                      <a:r>
                        <a:rPr lang="zh-CN" altLang="en-US" dirty="0">
                          <a:latin typeface="微软雅黑" panose="020B0503020204020204" pitchFamily="34" charset="-122"/>
                          <a:ea typeface="微软雅黑" panose="020B0503020204020204" pitchFamily="34" charset="-122"/>
                        </a:rPr>
                        <a:t>乙材料</a:t>
                      </a:r>
                      <a:endParaRPr lang="zh-CN" altLang="en-US" dirty="0">
                        <a:latin typeface="微软雅黑" panose="020B0503020204020204" pitchFamily="34" charset="-122"/>
                        <a:ea typeface="微软雅黑" panose="020B0503020204020204" pitchFamily="34" charset="-122"/>
                      </a:endParaRPr>
                    </a:p>
                  </a:txBody>
                  <a:tcPr marL="68580" marR="68580"/>
                </a:tc>
                <a:tc>
                  <a:txBody>
                    <a:bodyPr/>
                    <a:lstStyle/>
                    <a:p>
                      <a:pPr algn="ctr">
                        <a:buNone/>
                      </a:pPr>
                      <a:r>
                        <a:rPr lang="zh-CN" altLang="en-US">
                          <a:latin typeface="微软雅黑" panose="020B0503020204020204" pitchFamily="34" charset="-122"/>
                          <a:ea typeface="微软雅黑" panose="020B0503020204020204" pitchFamily="34" charset="-122"/>
                        </a:rPr>
                        <a:t>千克</a:t>
                      </a:r>
                      <a:endParaRPr lang="zh-CN" altLang="en-US">
                        <a:latin typeface="微软雅黑" panose="020B0503020204020204" pitchFamily="34" charset="-122"/>
                        <a:ea typeface="微软雅黑" panose="020B0503020204020204" pitchFamily="34" charset="-122"/>
                      </a:endParaRPr>
                    </a:p>
                    <a:p>
                      <a:pPr algn="ctr">
                        <a:buNone/>
                      </a:pPr>
                      <a:r>
                        <a:rPr lang="zh-CN" altLang="en-US">
                          <a:latin typeface="微软雅黑" panose="020B0503020204020204" pitchFamily="34" charset="-122"/>
                          <a:ea typeface="微软雅黑" panose="020B0503020204020204" pitchFamily="34" charset="-122"/>
                        </a:rPr>
                        <a:t>千克</a:t>
                      </a:r>
                      <a:endParaRPr lang="zh-CN" altLang="en-US">
                        <a:latin typeface="微软雅黑" panose="020B0503020204020204" pitchFamily="34" charset="-122"/>
                        <a:ea typeface="微软雅黑" panose="020B0503020204020204" pitchFamily="34" charset="-122"/>
                      </a:endParaRPr>
                    </a:p>
                  </a:txBody>
                  <a:tcPr marL="68580" marR="68580"/>
                </a:tc>
                <a:tc>
                  <a:txBody>
                    <a:bodyPr/>
                    <a:lstStyle/>
                    <a:p>
                      <a:pPr algn="ctr">
                        <a:buNone/>
                      </a:pPr>
                      <a:r>
                        <a:rPr lang="en-US" altLang="zh-CN">
                          <a:ea typeface="微软雅黑" panose="020B0503020204020204" pitchFamily="34" charset="-122"/>
                        </a:rPr>
                        <a:t>15.00</a:t>
                      </a:r>
                      <a:endParaRPr lang="en-US" altLang="zh-CN">
                        <a:ea typeface="微软雅黑" panose="020B0503020204020204" pitchFamily="34" charset="-122"/>
                      </a:endParaRPr>
                    </a:p>
                    <a:p>
                      <a:pPr algn="ctr">
                        <a:buNone/>
                      </a:pPr>
                      <a:r>
                        <a:rPr lang="en-US" altLang="zh-CN">
                          <a:ea typeface="微软雅黑" panose="020B0503020204020204" pitchFamily="34" charset="-122"/>
                        </a:rPr>
                        <a:t>10.00</a:t>
                      </a:r>
                      <a:endParaRPr lang="en-US" altLang="zh-CN">
                        <a:ea typeface="微软雅黑" panose="020B0503020204020204" pitchFamily="34" charset="-122"/>
                      </a:endParaRPr>
                    </a:p>
                  </a:txBody>
                  <a:tcPr marL="68580" marR="68580"/>
                </a:tc>
                <a:tc>
                  <a:txBody>
                    <a:bodyPr/>
                    <a:lstStyle/>
                    <a:p>
                      <a:pPr algn="ctr">
                        <a:buNone/>
                      </a:pPr>
                      <a:r>
                        <a:rPr lang="en-US" altLang="zh-CN">
                          <a:ea typeface="微软雅黑" panose="020B0503020204020204" pitchFamily="34" charset="-122"/>
                        </a:rPr>
                        <a:t>8000</a:t>
                      </a:r>
                      <a:endParaRPr lang="en-US" altLang="zh-CN">
                        <a:ea typeface="微软雅黑" panose="020B0503020204020204" pitchFamily="34" charset="-122"/>
                      </a:endParaRPr>
                    </a:p>
                    <a:p>
                      <a:pPr algn="ctr">
                        <a:buNone/>
                      </a:pPr>
                      <a:r>
                        <a:rPr lang="en-US" altLang="zh-CN">
                          <a:ea typeface="微软雅黑" panose="020B0503020204020204" pitchFamily="34" charset="-122"/>
                        </a:rPr>
                        <a:t>4000</a:t>
                      </a:r>
                      <a:endParaRPr lang="en-US" altLang="zh-CN">
                        <a:ea typeface="微软雅黑" panose="020B0503020204020204" pitchFamily="34" charset="-122"/>
                      </a:endParaRPr>
                    </a:p>
                  </a:txBody>
                  <a:tcPr marL="68580" marR="68580"/>
                </a:tc>
                <a:tc>
                  <a:txBody>
                    <a:bodyPr/>
                    <a:lstStyle/>
                    <a:p>
                      <a:pPr algn="ctr">
                        <a:buNone/>
                      </a:pPr>
                      <a:r>
                        <a:rPr lang="en-US" altLang="zh-CN">
                          <a:ea typeface="微软雅黑" panose="020B0503020204020204" pitchFamily="34" charset="-122"/>
                        </a:rPr>
                        <a:t>120000</a:t>
                      </a:r>
                      <a:endParaRPr lang="en-US" altLang="zh-CN">
                        <a:ea typeface="微软雅黑" panose="020B0503020204020204" pitchFamily="34" charset="-122"/>
                      </a:endParaRPr>
                    </a:p>
                    <a:p>
                      <a:pPr algn="ctr">
                        <a:buNone/>
                      </a:pPr>
                      <a:r>
                        <a:rPr lang="en-US" altLang="zh-CN">
                          <a:ea typeface="微软雅黑" panose="020B0503020204020204" pitchFamily="34" charset="-122"/>
                        </a:rPr>
                        <a:t>40000</a:t>
                      </a:r>
                      <a:endParaRPr lang="en-US" altLang="zh-CN">
                        <a:ea typeface="微软雅黑" panose="020B0503020204020204" pitchFamily="34" charset="-122"/>
                      </a:endParaRPr>
                    </a:p>
                  </a:txBody>
                  <a:tcPr marL="68580" marR="68580"/>
                </a:tc>
                <a:tc>
                  <a:txBody>
                    <a:bodyPr/>
                    <a:lstStyle/>
                    <a:p>
                      <a:pPr algn="ctr">
                        <a:buNone/>
                      </a:pPr>
                      <a:r>
                        <a:rPr lang="en-US" altLang="zh-CN">
                          <a:ea typeface="微软雅黑" panose="020B0503020204020204" pitchFamily="34" charset="-122"/>
                        </a:rPr>
                        <a:t>1200</a:t>
                      </a:r>
                      <a:endParaRPr lang="en-US" altLang="zh-CN">
                        <a:ea typeface="微软雅黑" panose="020B0503020204020204" pitchFamily="34" charset="-122"/>
                      </a:endParaRPr>
                    </a:p>
                    <a:p>
                      <a:pPr algn="ctr">
                        <a:buNone/>
                      </a:pPr>
                      <a:r>
                        <a:rPr lang="en-US" altLang="zh-CN">
                          <a:ea typeface="微软雅黑" panose="020B0503020204020204" pitchFamily="34" charset="-122"/>
                        </a:rPr>
                        <a:t>600</a:t>
                      </a:r>
                      <a:endParaRPr lang="en-US" altLang="zh-CN">
                        <a:ea typeface="微软雅黑" panose="020B0503020204020204" pitchFamily="34" charset="-122"/>
                      </a:endParaRPr>
                    </a:p>
                  </a:txBody>
                  <a:tcPr marL="68580" marR="68580"/>
                </a:tc>
              </a:tr>
              <a:tr h="381000">
                <a:tc>
                  <a:txBody>
                    <a:bodyPr/>
                    <a:lstStyle/>
                    <a:p>
                      <a:pPr algn="ctr">
                        <a:buNone/>
                      </a:pPr>
                      <a:r>
                        <a:rPr lang="zh-CN" altLang="en-US">
                          <a:latin typeface="微软雅黑" panose="020B0503020204020204" pitchFamily="34" charset="-122"/>
                          <a:ea typeface="微软雅黑" panose="020B0503020204020204" pitchFamily="34" charset="-122"/>
                        </a:rPr>
                        <a:t>合计</a:t>
                      </a:r>
                      <a:endParaRPr lang="zh-CN" altLang="en-US">
                        <a:latin typeface="微软雅黑" panose="020B0503020204020204" pitchFamily="34" charset="-122"/>
                        <a:ea typeface="微软雅黑" panose="020B0503020204020204" pitchFamily="34" charset="-122"/>
                      </a:endParaRPr>
                    </a:p>
                  </a:txBody>
                  <a:tcPr marL="68580" marR="68580"/>
                </a:tc>
                <a:tc>
                  <a:txBody>
                    <a:bodyPr/>
                    <a:lstStyle/>
                    <a:p>
                      <a:pPr algn="ctr">
                        <a:buNone/>
                      </a:pPr>
                      <a:r>
                        <a:rPr lang="en-US" altLang="zh-CN"/>
                        <a:t>——</a:t>
                      </a:r>
                      <a:endParaRPr lang="en-US" altLang="zh-CN"/>
                    </a:p>
                  </a:txBody>
                  <a:tcPr marL="68580" marR="68580"/>
                </a:tc>
                <a:tc>
                  <a:txBody>
                    <a:bodyPr/>
                    <a:lstStyle/>
                    <a:p>
                      <a:pPr algn="ctr">
                        <a:buNone/>
                      </a:pPr>
                      <a:r>
                        <a:rPr lang="en-US" altLang="zh-CN"/>
                        <a:t>——</a:t>
                      </a:r>
                      <a:endParaRPr lang="en-US" altLang="zh-CN"/>
                    </a:p>
                  </a:txBody>
                  <a:tcPr marL="68580" marR="68580"/>
                </a:tc>
                <a:tc>
                  <a:txBody>
                    <a:bodyPr/>
                    <a:lstStyle/>
                    <a:p>
                      <a:pPr algn="ctr">
                        <a:buNone/>
                      </a:pPr>
                      <a:r>
                        <a:rPr lang="en-US" altLang="zh-CN"/>
                        <a:t>12000</a:t>
                      </a:r>
                      <a:endParaRPr lang="en-US" altLang="zh-CN"/>
                    </a:p>
                  </a:txBody>
                  <a:tcPr marL="68580" marR="68580"/>
                </a:tc>
                <a:tc>
                  <a:txBody>
                    <a:bodyPr/>
                    <a:lstStyle/>
                    <a:p>
                      <a:pPr algn="ctr">
                        <a:buNone/>
                      </a:pPr>
                      <a:r>
                        <a:rPr lang="en-US" altLang="zh-CN"/>
                        <a:t>160000</a:t>
                      </a:r>
                      <a:endParaRPr lang="en-US" altLang="zh-CN"/>
                    </a:p>
                  </a:txBody>
                  <a:tcPr marL="68580" marR="68580"/>
                </a:tc>
                <a:tc>
                  <a:txBody>
                    <a:bodyPr/>
                    <a:lstStyle/>
                    <a:p>
                      <a:pPr algn="ctr">
                        <a:buNone/>
                      </a:pPr>
                      <a:r>
                        <a:rPr lang="en-US" altLang="zh-CN" dirty="0"/>
                        <a:t>1800</a:t>
                      </a:r>
                      <a:endParaRPr lang="en-US" altLang="zh-CN" dirty="0"/>
                    </a:p>
                  </a:txBody>
                  <a:tcPr marL="68580" marR="68580"/>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a:solidFill>
                  <a:srgbClr val="FF0000"/>
                </a:solidFill>
              </a:rPr>
              <a:t>（二）</a:t>
            </a:r>
            <a:r>
              <a:rPr lang="zh-CN" altLang="zh-CN" sz="2800" dirty="0">
                <a:solidFill>
                  <a:srgbClr val="FF0000"/>
                </a:solidFill>
              </a:rPr>
              <a:t>《制度》的主要内容是什么？</a:t>
            </a:r>
            <a:endParaRPr lang="zh-CN" altLang="en-US" dirty="0"/>
          </a:p>
        </p:txBody>
      </p:sp>
      <p:sp>
        <p:nvSpPr>
          <p:cNvPr id="3" name="内容占位符 2"/>
          <p:cNvSpPr>
            <a:spLocks noGrp="1"/>
          </p:cNvSpPr>
          <p:nvPr>
            <p:ph idx="1"/>
          </p:nvPr>
        </p:nvSpPr>
        <p:spPr/>
        <p:txBody>
          <a:bodyPr>
            <a:normAutofit/>
          </a:bodyPr>
          <a:lstStyle/>
          <a:p>
            <a:r>
              <a:rPr lang="en-US" altLang="zh-CN" sz="1800" kern="0" dirty="0">
                <a:solidFill>
                  <a:srgbClr val="333333"/>
                </a:solidFill>
                <a:latin typeface="宋体" panose="02010600030101010101" pitchFamily="2" charset="-122"/>
                <a:cs typeface="宋体" panose="02010600030101010101" pitchFamily="2" charset="-122"/>
              </a:rPr>
              <a:t> </a:t>
            </a:r>
            <a:r>
              <a:rPr lang="zh-CN" altLang="zh-CN" sz="1800" kern="0" dirty="0">
                <a:solidFill>
                  <a:srgbClr val="333333"/>
                </a:solidFill>
                <a:latin typeface="宋体" panose="02010600030101010101" pitchFamily="2" charset="-122"/>
                <a:cs typeface="宋体" panose="02010600030101010101" pitchFamily="2" charset="-122"/>
              </a:rPr>
              <a:t>第六章收益及收益分配共三条，主要对农村集体经济组织收益的形成和分配等会计处理作出规范</a:t>
            </a:r>
            <a:r>
              <a:rPr lang="zh-CN" altLang="zh-CN" sz="1800" kern="0" dirty="0" smtClean="0">
                <a:solidFill>
                  <a:srgbClr val="333333"/>
                </a:solidFill>
                <a:latin typeface="宋体" panose="02010600030101010101" pitchFamily="2" charset="-122"/>
                <a:cs typeface="宋体" panose="02010600030101010101" pitchFamily="2" charset="-122"/>
              </a:rPr>
              <a:t>。</a:t>
            </a:r>
            <a:endParaRPr lang="en-US" altLang="zh-CN" sz="1800" kern="0" dirty="0" smtClean="0">
              <a:solidFill>
                <a:srgbClr val="333333"/>
              </a:solidFill>
              <a:latin typeface="宋体" panose="02010600030101010101" pitchFamily="2" charset="-122"/>
              <a:cs typeface="宋体" panose="02010600030101010101" pitchFamily="2" charset="-122"/>
            </a:endParaRPr>
          </a:p>
          <a:p>
            <a:r>
              <a:rPr lang="zh-CN" altLang="en-US" sz="2000" kern="0" dirty="0" smtClean="0">
                <a:solidFill>
                  <a:srgbClr val="FF0000"/>
                </a:solidFill>
                <a:latin typeface="+mj-ea"/>
                <a:ea typeface="+mj-ea"/>
              </a:rPr>
              <a:t>收益：</a:t>
            </a:r>
            <a:r>
              <a:rPr lang="zh-CN" altLang="en-US" sz="2000" dirty="0">
                <a:latin typeface="+mn-ea"/>
              </a:rPr>
              <a:t>农村集体经济组织的收益，是指农村</a:t>
            </a:r>
            <a:r>
              <a:rPr lang="zh-CN" altLang="en-US" sz="2000" dirty="0" smtClean="0">
                <a:latin typeface="+mn-ea"/>
              </a:rPr>
              <a:t>集体经济</a:t>
            </a:r>
            <a:r>
              <a:rPr lang="zh-CN" altLang="en-US" sz="2000" dirty="0">
                <a:latin typeface="+mn-ea"/>
              </a:rPr>
              <a:t>组织在一定会计期间的经营成果。</a:t>
            </a:r>
            <a:endParaRPr lang="zh-CN" altLang="en-US" sz="2000" dirty="0">
              <a:latin typeface="+mn-ea"/>
            </a:endParaRPr>
          </a:p>
          <a:p>
            <a:r>
              <a:rPr lang="zh-CN" altLang="en-US" sz="2000" dirty="0">
                <a:latin typeface="+mn-ea"/>
              </a:rPr>
              <a:t>农村集体经济组织的收益总额按照下列公式计算：</a:t>
            </a:r>
            <a:endParaRPr lang="zh-CN" altLang="en-US" sz="2000" dirty="0">
              <a:latin typeface="+mn-ea"/>
            </a:endParaRPr>
          </a:p>
          <a:p>
            <a:endParaRPr lang="en-US" altLang="zh-CN" sz="2000" dirty="0" smtClean="0">
              <a:latin typeface="+mj-ea"/>
              <a:ea typeface="+mj-ea"/>
            </a:endParaRPr>
          </a:p>
          <a:p>
            <a:r>
              <a:rPr lang="zh-CN" altLang="en-US" sz="2000" dirty="0" smtClean="0">
                <a:latin typeface="+mj-ea"/>
                <a:ea typeface="+mj-ea"/>
              </a:rPr>
              <a:t>收益</a:t>
            </a:r>
            <a:r>
              <a:rPr lang="zh-CN" altLang="en-US" sz="2000" dirty="0">
                <a:latin typeface="+mj-ea"/>
                <a:ea typeface="+mj-ea"/>
              </a:rPr>
              <a:t>总额</a:t>
            </a:r>
            <a:r>
              <a:rPr lang="en-US" altLang="zh-CN" sz="2000" dirty="0">
                <a:latin typeface="+mj-ea"/>
                <a:ea typeface="+mj-ea"/>
              </a:rPr>
              <a:t>=</a:t>
            </a:r>
            <a:r>
              <a:rPr lang="zh-CN" altLang="en-US" sz="2000" dirty="0">
                <a:latin typeface="+mj-ea"/>
                <a:ea typeface="+mj-ea"/>
              </a:rPr>
              <a:t>经营收益</a:t>
            </a:r>
            <a:r>
              <a:rPr lang="en-US" altLang="zh-CN" sz="2000" dirty="0">
                <a:latin typeface="+mj-ea"/>
                <a:ea typeface="+mj-ea"/>
              </a:rPr>
              <a:t>+</a:t>
            </a:r>
            <a:r>
              <a:rPr lang="zh-CN" altLang="en-US" sz="2000" dirty="0">
                <a:latin typeface="+mj-ea"/>
                <a:ea typeface="+mj-ea"/>
              </a:rPr>
              <a:t>其他收入</a:t>
            </a:r>
            <a:r>
              <a:rPr lang="en-US" altLang="zh-CN" sz="2000" dirty="0">
                <a:latin typeface="+mj-ea"/>
                <a:ea typeface="+mj-ea"/>
              </a:rPr>
              <a:t>-</a:t>
            </a:r>
            <a:r>
              <a:rPr lang="zh-CN" altLang="en-US" sz="2000" dirty="0">
                <a:latin typeface="+mj-ea"/>
                <a:ea typeface="+mj-ea"/>
              </a:rPr>
              <a:t>公益支出</a:t>
            </a:r>
            <a:r>
              <a:rPr lang="en-US" altLang="zh-CN" sz="2000" dirty="0">
                <a:latin typeface="+mj-ea"/>
                <a:ea typeface="+mj-ea"/>
              </a:rPr>
              <a:t>-</a:t>
            </a:r>
            <a:r>
              <a:rPr lang="zh-CN" altLang="en-US" sz="2000" dirty="0">
                <a:latin typeface="+mj-ea"/>
                <a:ea typeface="+mj-ea"/>
              </a:rPr>
              <a:t>其他支出</a:t>
            </a:r>
            <a:endParaRPr lang="zh-CN" altLang="en-US" sz="2000" dirty="0">
              <a:latin typeface="+mj-ea"/>
              <a:ea typeface="+mj-ea"/>
            </a:endParaRPr>
          </a:p>
          <a:p>
            <a:r>
              <a:rPr lang="zh-CN" altLang="en-US" sz="2000" dirty="0">
                <a:latin typeface="+mn-ea"/>
              </a:rPr>
              <a:t>其中</a:t>
            </a:r>
            <a:r>
              <a:rPr lang="zh-CN" altLang="en-US" sz="2000" dirty="0" smtClean="0">
                <a:latin typeface="+mn-ea"/>
              </a:rPr>
              <a:t>：</a:t>
            </a:r>
            <a:endParaRPr lang="en-US" altLang="zh-CN" sz="2000" dirty="0" smtClean="0">
              <a:latin typeface="+mn-ea"/>
            </a:endParaRPr>
          </a:p>
          <a:p>
            <a:r>
              <a:rPr lang="zh-CN" altLang="en-US" sz="1800" dirty="0" smtClean="0">
                <a:latin typeface="+mj-ea"/>
                <a:ea typeface="+mj-ea"/>
              </a:rPr>
              <a:t>经营</a:t>
            </a:r>
            <a:r>
              <a:rPr lang="zh-CN" altLang="en-US" sz="1800" dirty="0">
                <a:latin typeface="+mj-ea"/>
                <a:ea typeface="+mj-ea"/>
              </a:rPr>
              <a:t>收益</a:t>
            </a:r>
            <a:r>
              <a:rPr lang="en-US" altLang="zh-CN" sz="1800" dirty="0">
                <a:latin typeface="+mj-ea"/>
                <a:ea typeface="+mj-ea"/>
              </a:rPr>
              <a:t>=</a:t>
            </a:r>
            <a:r>
              <a:rPr lang="zh-CN" altLang="en-US" sz="1800" dirty="0">
                <a:latin typeface="+mj-ea"/>
                <a:ea typeface="+mj-ea"/>
              </a:rPr>
              <a:t>经营收入</a:t>
            </a:r>
            <a:r>
              <a:rPr lang="en-US" altLang="zh-CN" sz="1800" dirty="0">
                <a:latin typeface="+mj-ea"/>
                <a:ea typeface="+mj-ea"/>
              </a:rPr>
              <a:t>+</a:t>
            </a:r>
            <a:r>
              <a:rPr lang="zh-CN" altLang="en-US" sz="1800" dirty="0">
                <a:latin typeface="+mj-ea"/>
                <a:ea typeface="+mj-ea"/>
              </a:rPr>
              <a:t>投资收益</a:t>
            </a:r>
            <a:r>
              <a:rPr lang="en-US" altLang="zh-CN" sz="1800" dirty="0">
                <a:latin typeface="+mj-ea"/>
                <a:ea typeface="+mj-ea"/>
              </a:rPr>
              <a:t>+</a:t>
            </a:r>
            <a:r>
              <a:rPr lang="zh-CN" altLang="en-US" sz="1800" dirty="0">
                <a:latin typeface="+mj-ea"/>
                <a:ea typeface="+mj-ea"/>
              </a:rPr>
              <a:t>补助收入</a:t>
            </a:r>
            <a:r>
              <a:rPr lang="en-US" altLang="zh-CN" sz="1800" dirty="0">
                <a:latin typeface="+mj-ea"/>
                <a:ea typeface="+mj-ea"/>
              </a:rPr>
              <a:t>-</a:t>
            </a:r>
            <a:r>
              <a:rPr lang="zh-CN" altLang="en-US" sz="1800" dirty="0">
                <a:latin typeface="+mj-ea"/>
                <a:ea typeface="+mj-ea"/>
              </a:rPr>
              <a:t>经营</a:t>
            </a:r>
            <a:r>
              <a:rPr lang="zh-CN" altLang="en-US" sz="1800" dirty="0" smtClean="0">
                <a:latin typeface="+mj-ea"/>
                <a:ea typeface="+mj-ea"/>
              </a:rPr>
              <a:t>支出</a:t>
            </a:r>
            <a:r>
              <a:rPr lang="en-US" altLang="zh-CN" sz="1800" dirty="0">
                <a:latin typeface="+mj-ea"/>
                <a:ea typeface="+mj-ea"/>
              </a:rPr>
              <a:t>-</a:t>
            </a:r>
            <a:r>
              <a:rPr lang="zh-CN" altLang="en-US" sz="1800" dirty="0">
                <a:latin typeface="+mj-ea"/>
                <a:ea typeface="+mj-ea"/>
              </a:rPr>
              <a:t>税金及附加</a:t>
            </a:r>
            <a:r>
              <a:rPr lang="en-US" altLang="zh-CN" sz="1800" dirty="0">
                <a:latin typeface="+mj-ea"/>
                <a:ea typeface="+mj-ea"/>
              </a:rPr>
              <a:t>-</a:t>
            </a:r>
            <a:r>
              <a:rPr lang="zh-CN" altLang="en-US" sz="1800" dirty="0" smtClean="0">
                <a:latin typeface="+mj-ea"/>
                <a:ea typeface="+mj-ea"/>
              </a:rPr>
              <a:t>管理费用</a:t>
            </a:r>
            <a:endParaRPr lang="en-US" altLang="zh-CN" sz="900" dirty="0">
              <a:latin typeface="+mj-ea"/>
              <a:ea typeface="+mj-ea"/>
            </a:endParaRPr>
          </a:p>
          <a:p>
            <a:endParaRPr lang="en-US" altLang="zh-CN" sz="2000" dirty="0" smtClean="0">
              <a:latin typeface="+mn-ea"/>
            </a:endParaRPr>
          </a:p>
          <a:p>
            <a:r>
              <a:rPr lang="zh-CN" altLang="en-US" sz="2000" b="1" dirty="0" smtClean="0">
                <a:solidFill>
                  <a:srgbClr val="C00000"/>
                </a:solidFill>
                <a:latin typeface="+mn-ea"/>
              </a:rPr>
              <a:t>净收益</a:t>
            </a:r>
            <a:r>
              <a:rPr lang="zh-CN" altLang="en-US" sz="2000" b="1" dirty="0">
                <a:solidFill>
                  <a:srgbClr val="C00000"/>
                </a:solidFill>
                <a:latin typeface="+mn-ea"/>
              </a:rPr>
              <a:t>，是指收益总额减去所得税费用后的净额</a:t>
            </a:r>
            <a:endParaRPr lang="zh-CN" altLang="en-US" sz="1800" b="1" dirty="0">
              <a:solidFill>
                <a:srgbClr val="C0000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additive="base">
                                        <p:cTn id="4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21601" y="1215916"/>
            <a:ext cx="2723048" cy="435169"/>
            <a:chOff x="1183079" y="1836091"/>
            <a:chExt cx="2920584" cy="507300"/>
          </a:xfrm>
          <a:solidFill>
            <a:srgbClr val="92D050"/>
          </a:solidFill>
        </p:grpSpPr>
        <p:sp>
          <p:nvSpPr>
            <p:cNvPr id="40" name="矩形 39"/>
            <p:cNvSpPr/>
            <p:nvPr/>
          </p:nvSpPr>
          <p:spPr>
            <a:xfrm>
              <a:off x="1183079" y="1836091"/>
              <a:ext cx="2677605" cy="505593"/>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sp>
          <p:nvSpPr>
            <p:cNvPr id="42" name="矩形 41"/>
            <p:cNvSpPr/>
            <p:nvPr/>
          </p:nvSpPr>
          <p:spPr>
            <a:xfrm>
              <a:off x="3893935" y="1836093"/>
              <a:ext cx="45954" cy="505819"/>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sp>
          <p:nvSpPr>
            <p:cNvPr id="43" name="矩形 42"/>
            <p:cNvSpPr/>
            <p:nvPr/>
          </p:nvSpPr>
          <p:spPr>
            <a:xfrm>
              <a:off x="3972441" y="1836091"/>
              <a:ext cx="45954" cy="505819"/>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sp>
          <p:nvSpPr>
            <p:cNvPr id="44" name="矩形 43"/>
            <p:cNvSpPr/>
            <p:nvPr/>
          </p:nvSpPr>
          <p:spPr>
            <a:xfrm>
              <a:off x="4057709" y="1837572"/>
              <a:ext cx="45954" cy="505819"/>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grpSp>
      <p:sp>
        <p:nvSpPr>
          <p:cNvPr id="8" name="TextBox 8"/>
          <p:cNvSpPr txBox="1"/>
          <p:nvPr/>
        </p:nvSpPr>
        <p:spPr>
          <a:xfrm>
            <a:off x="123518" y="1233056"/>
            <a:ext cx="2441733" cy="707886"/>
          </a:xfrm>
          <a:prstGeom prst="rect">
            <a:avLst/>
          </a:prstGeom>
          <a:noFill/>
        </p:spPr>
        <p:txBody>
          <a:bodyPr wrap="square" rtlCol="0">
            <a:spAutoFit/>
          </a:bodyPr>
          <a:lstStyle/>
          <a:p>
            <a:r>
              <a:rPr lang="zh-CN" altLang="en-US" sz="2000" kern="0" dirty="0">
                <a:solidFill>
                  <a:prstClr val="white"/>
                </a:solidFill>
                <a:latin typeface="微软雅黑" panose="020B0503020204020204" pitchFamily="34" charset="-122"/>
                <a:ea typeface="微软雅黑" panose="020B0503020204020204" pitchFamily="34" charset="-122"/>
              </a:rPr>
              <a:t>二、产品制造成本的计算</a:t>
            </a:r>
            <a:endParaRPr lang="zh-CN" altLang="en-US" sz="2000" kern="0" dirty="0">
              <a:solidFill>
                <a:prstClr val="white"/>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15623" y="218244"/>
            <a:ext cx="7561590" cy="523220"/>
          </a:xfrm>
          <a:prstGeom prst="rect">
            <a:avLst/>
          </a:prstGeom>
          <a:noFill/>
        </p:spPr>
        <p:txBody>
          <a:bodyPr wrap="square">
            <a:spAutoFit/>
          </a:bodyPr>
          <a:lstStyle/>
          <a:p>
            <a:pPr lvl="0">
              <a:defRPr/>
            </a:pPr>
            <a:r>
              <a:rPr lang="zh-CN" altLang="en-US" sz="2700" b="1" kern="0" dirty="0">
                <a:solidFill>
                  <a:srgbClr val="FF0000"/>
                </a:solidFill>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2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944404" y="1776095"/>
            <a:ext cx="7001828" cy="2360930"/>
            <a:chOff x="1983" y="2797"/>
            <a:chExt cx="14702" cy="3718"/>
          </a:xfrm>
        </p:grpSpPr>
        <p:sp>
          <p:nvSpPr>
            <p:cNvPr id="14" name="圆角矩形 13"/>
            <p:cNvSpPr/>
            <p:nvPr/>
          </p:nvSpPr>
          <p:spPr>
            <a:xfrm>
              <a:off x="2991" y="2798"/>
              <a:ext cx="13694" cy="3259"/>
            </a:xfrm>
            <a:prstGeom prst="round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3" name="组合 22"/>
            <p:cNvGrpSpPr/>
            <p:nvPr/>
          </p:nvGrpSpPr>
          <p:grpSpPr>
            <a:xfrm>
              <a:off x="1983" y="2797"/>
              <a:ext cx="13206" cy="3718"/>
              <a:chOff x="2106162" y="1340547"/>
              <a:chExt cx="8385898" cy="1641498"/>
            </a:xfrm>
          </p:grpSpPr>
          <p:grpSp>
            <p:nvGrpSpPr>
              <p:cNvPr id="29" name="组合 28"/>
              <p:cNvGrpSpPr/>
              <p:nvPr/>
            </p:nvGrpSpPr>
            <p:grpSpPr>
              <a:xfrm>
                <a:off x="2106162" y="1340547"/>
                <a:ext cx="1196652" cy="1439388"/>
                <a:chOff x="2106162" y="1340547"/>
                <a:chExt cx="1196652" cy="1439388"/>
              </a:xfrm>
            </p:grpSpPr>
            <p:sp>
              <p:nvSpPr>
                <p:cNvPr id="30" name="同侧圆角矩形 29"/>
                <p:cNvSpPr/>
                <p:nvPr/>
              </p:nvSpPr>
              <p:spPr>
                <a:xfrm rot="16200000">
                  <a:off x="1896055" y="1550653"/>
                  <a:ext cx="1439388" cy="1019175"/>
                </a:xfrm>
                <a:prstGeom prst="round2SameRect">
                  <a:avLst/>
                </a:prstGeom>
                <a:solidFill>
                  <a:srgbClr val="4BB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1" name="等腰三角形 30"/>
                <p:cNvSpPr/>
                <p:nvPr/>
              </p:nvSpPr>
              <p:spPr>
                <a:xfrm rot="5400000">
                  <a:off x="3050786" y="2008507"/>
                  <a:ext cx="288032" cy="216024"/>
                </a:xfrm>
                <a:prstGeom prst="triangle">
                  <a:avLst/>
                </a:prstGeom>
                <a:solidFill>
                  <a:srgbClr val="4BB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25" name="TextBox 26"/>
              <p:cNvSpPr txBox="1"/>
              <p:nvPr/>
            </p:nvSpPr>
            <p:spPr>
              <a:xfrm>
                <a:off x="2235066" y="1441216"/>
                <a:ext cx="733425" cy="1540829"/>
              </a:xfrm>
              <a:prstGeom prst="rect">
                <a:avLst/>
              </a:prstGeom>
              <a:noFill/>
            </p:spPr>
            <p:txBody>
              <a:bodyPr wrap="square" lIns="0" tIns="0" rIns="0" bIns="0" rtlCol="0">
                <a:spAutoFit/>
              </a:bodyPr>
              <a:lstStyle/>
              <a:p>
                <a:pPr algn="ctr"/>
                <a:r>
                  <a:rPr lang="zh-CN" altLang="en-US" b="1" dirty="0">
                    <a:solidFill>
                      <a:prstClr val="white"/>
                    </a:solidFill>
                    <a:latin typeface="微软雅黑" panose="020B0503020204020204" pitchFamily="34" charset="-122"/>
                    <a:ea typeface="微软雅黑" panose="020B0503020204020204" pitchFamily="34" charset="-122"/>
                  </a:rPr>
                  <a:t>（一）产品制造成本计算的一般程序 </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26" name="TextBox 29"/>
              <p:cNvSpPr txBox="1"/>
              <p:nvPr/>
            </p:nvSpPr>
            <p:spPr>
              <a:xfrm>
                <a:off x="3712075" y="1701277"/>
                <a:ext cx="6779985" cy="770363"/>
              </a:xfrm>
              <a:prstGeom prst="rect">
                <a:avLst/>
              </a:prstGeom>
              <a:noFill/>
            </p:spPr>
            <p:txBody>
              <a:bodyPr wrap="square" lIns="0" tIns="0" rIns="0" bIns="0" rtlCol="0">
                <a:spAutoFit/>
              </a:bodyPr>
              <a:lstStyle/>
              <a:p>
                <a:pPr algn="just">
                  <a:lnSpc>
                    <a:spcPct val="150000"/>
                  </a:lnSpc>
                  <a:buFont typeface="Arial" panose="020B0604020202020204" pitchFamily="34" charset="0"/>
                  <a:buNone/>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1．确定成本计算对象</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a:p>
                <a:pPr algn="just">
                  <a:lnSpc>
                    <a:spcPct val="150000"/>
                  </a:lnSpc>
                  <a:buFont typeface="Arial" panose="020B0604020202020204" pitchFamily="34" charset="0"/>
                  <a:buNone/>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2．按成本项目在各成本计算对象间归集和分配费用</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a:p>
                <a:pPr algn="just">
                  <a:lnSpc>
                    <a:spcPct val="150000"/>
                  </a:lnSpc>
                  <a:buFont typeface="Arial" panose="020B0604020202020204" pitchFamily="34" charset="0"/>
                  <a:buNone/>
                </a:pP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sym typeface="+mn-ea"/>
                  </a:rPr>
                  <a:t>3</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sym typeface="+mn-ea"/>
                  </a:rPr>
                  <a:t>．</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完工产品与月末在产品之间分配费用</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grpSp>
        <p:nvGrpSpPr>
          <p:cNvPr id="20" name="组合 19"/>
          <p:cNvGrpSpPr/>
          <p:nvPr/>
        </p:nvGrpSpPr>
        <p:grpSpPr>
          <a:xfrm>
            <a:off x="943927" y="4140839"/>
            <a:ext cx="7233286" cy="2393315"/>
            <a:chOff x="1982" y="6521"/>
            <a:chExt cx="15188" cy="3769"/>
          </a:xfrm>
        </p:grpSpPr>
        <p:sp>
          <p:nvSpPr>
            <p:cNvPr id="13" name="圆角矩形 12"/>
            <p:cNvSpPr/>
            <p:nvPr/>
          </p:nvSpPr>
          <p:spPr>
            <a:xfrm>
              <a:off x="1982" y="6521"/>
              <a:ext cx="14161" cy="3532"/>
            </a:xfrm>
            <a:prstGeom prst="round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8" name="组合 37"/>
            <p:cNvGrpSpPr/>
            <p:nvPr/>
          </p:nvGrpSpPr>
          <p:grpSpPr>
            <a:xfrm>
              <a:off x="15019" y="6521"/>
              <a:ext cx="1667" cy="3533"/>
              <a:chOff x="5687882" y="1727387"/>
              <a:chExt cx="1058264" cy="2158400"/>
            </a:xfrm>
          </p:grpSpPr>
          <p:sp>
            <p:nvSpPr>
              <p:cNvPr id="11" name="同侧圆角矩形 10"/>
              <p:cNvSpPr/>
              <p:nvPr/>
            </p:nvSpPr>
            <p:spPr>
              <a:xfrm rot="16200000">
                <a:off x="5245926" y="2385567"/>
                <a:ext cx="2158400" cy="842039"/>
              </a:xfrm>
              <a:prstGeom prst="round2SameRect">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等腰三角形 11"/>
              <p:cNvSpPr/>
              <p:nvPr/>
            </p:nvSpPr>
            <p:spPr>
              <a:xfrm rot="16200000">
                <a:off x="5651878" y="2697829"/>
                <a:ext cx="288032" cy="216024"/>
              </a:xfrm>
              <a:prstGeom prst="triangle">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5" name="TextBox 29"/>
            <p:cNvSpPr txBox="1"/>
            <p:nvPr/>
          </p:nvSpPr>
          <p:spPr>
            <a:xfrm>
              <a:off x="2409" y="6800"/>
              <a:ext cx="12610" cy="3490"/>
            </a:xfrm>
            <a:prstGeom prst="rect">
              <a:avLst/>
            </a:prstGeom>
            <a:noFill/>
          </p:spPr>
          <p:txBody>
            <a:bodyPr wrap="square" lIns="0" tIns="0" rIns="0" bIns="0" rtlCol="0">
              <a:spAutoFit/>
            </a:bodyPr>
            <a:lstStyle/>
            <a:p>
              <a:pPr algn="just">
                <a:lnSpc>
                  <a:spcPct val="150000"/>
                </a:lnSpc>
                <a:buFont typeface="Arial" panose="020B0604020202020204" pitchFamily="34" charset="0"/>
                <a:buNone/>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产品成本项目主要有：（1）直接材料；（2）直接人工；（3）制造费用。</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a:p>
              <a:pPr algn="just">
                <a:lnSpc>
                  <a:spcPct val="150000"/>
                </a:lnSpc>
                <a:buFont typeface="Arial" panose="020B0604020202020204" pitchFamily="34" charset="0"/>
                <a:buNone/>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    以产品品种为成本计算对象的企业或车间，只生产一种产品：按成本项目直接归集就可确定该种产品的成本。</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a:p>
              <a:pPr algn="just">
                <a:lnSpc>
                  <a:spcPct val="150000"/>
                </a:lnSpc>
                <a:buFont typeface="Arial" panose="020B0604020202020204" pitchFamily="34" charset="0"/>
                <a:buNone/>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    如果生产多种产品：能分清属于哪种产品负担的费用，即直接归集；不能分清属于哪种产品负担的费用，即间接费用，分配计入。 </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5445" y="7311"/>
              <a:ext cx="1034" cy="2569"/>
            </a:xfrm>
            <a:prstGeom prst="rect">
              <a:avLst/>
            </a:prstGeom>
            <a:noFill/>
          </p:spPr>
          <p:txBody>
            <a:bodyPr vert="eaVert" wrap="none" rtlCol="0">
              <a:spAutoFit/>
            </a:bodyPr>
            <a:lstStyle/>
            <a:p>
              <a:r>
                <a:rPr lang="zh-CN" altLang="en-US" sz="2000" b="1">
                  <a:solidFill>
                    <a:prstClr val="white"/>
                  </a:solidFill>
                  <a:latin typeface="微软雅黑" panose="020B0503020204020204" pitchFamily="34" charset="-122"/>
                  <a:ea typeface="微软雅黑" panose="020B0503020204020204" pitchFamily="34" charset="-122"/>
                </a:rPr>
                <a:t>产品成本项目</a:t>
              </a:r>
              <a:endParaRPr lang="zh-CN" altLang="en-US" sz="2000" b="1">
                <a:solidFill>
                  <a:prstClr val="white"/>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5328" y="6667"/>
              <a:ext cx="1842" cy="582"/>
            </a:xfrm>
            <a:prstGeom prst="rect">
              <a:avLst/>
            </a:prstGeom>
            <a:noFill/>
          </p:spPr>
          <p:txBody>
            <a:bodyPr wrap="none" rtlCol="0">
              <a:spAutoFit/>
            </a:bodyPr>
            <a:lstStyle/>
            <a:p>
              <a:r>
                <a:rPr lang="zh-CN" altLang="en-US" b="1">
                  <a:solidFill>
                    <a:prstClr val="white"/>
                  </a:solidFill>
                  <a:latin typeface="微软雅黑" panose="020B0503020204020204" pitchFamily="34" charset="-122"/>
                  <a:ea typeface="微软雅黑" panose="020B0503020204020204" pitchFamily="34" charset="-122"/>
                </a:rPr>
                <a:t>（二）</a:t>
              </a:r>
              <a:endParaRPr lang="zh-CN" altLang="en-US" b="1">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1+#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21601" y="1215916"/>
            <a:ext cx="2723048" cy="435169"/>
            <a:chOff x="1183079" y="1836091"/>
            <a:chExt cx="2920584" cy="507300"/>
          </a:xfrm>
          <a:solidFill>
            <a:srgbClr val="92D050"/>
          </a:solidFill>
        </p:grpSpPr>
        <p:sp>
          <p:nvSpPr>
            <p:cNvPr id="40" name="矩形 39"/>
            <p:cNvSpPr/>
            <p:nvPr/>
          </p:nvSpPr>
          <p:spPr>
            <a:xfrm>
              <a:off x="1183079" y="1836091"/>
              <a:ext cx="2677605" cy="505593"/>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sp>
          <p:nvSpPr>
            <p:cNvPr id="42" name="矩形 41"/>
            <p:cNvSpPr/>
            <p:nvPr/>
          </p:nvSpPr>
          <p:spPr>
            <a:xfrm>
              <a:off x="3893935" y="1836093"/>
              <a:ext cx="45954" cy="505819"/>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sp>
          <p:nvSpPr>
            <p:cNvPr id="43" name="矩形 42"/>
            <p:cNvSpPr/>
            <p:nvPr/>
          </p:nvSpPr>
          <p:spPr>
            <a:xfrm>
              <a:off x="3972441" y="1836091"/>
              <a:ext cx="45954" cy="505819"/>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sp>
          <p:nvSpPr>
            <p:cNvPr id="44" name="矩形 43"/>
            <p:cNvSpPr/>
            <p:nvPr/>
          </p:nvSpPr>
          <p:spPr>
            <a:xfrm>
              <a:off x="4057709" y="1837572"/>
              <a:ext cx="45954" cy="505819"/>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grpSp>
      <p:sp>
        <p:nvSpPr>
          <p:cNvPr id="8" name="TextBox 8"/>
          <p:cNvSpPr txBox="1"/>
          <p:nvPr/>
        </p:nvSpPr>
        <p:spPr>
          <a:xfrm>
            <a:off x="123518" y="1233056"/>
            <a:ext cx="2441733" cy="707886"/>
          </a:xfrm>
          <a:prstGeom prst="rect">
            <a:avLst/>
          </a:prstGeom>
          <a:noFill/>
        </p:spPr>
        <p:txBody>
          <a:bodyPr wrap="square" rtlCol="0">
            <a:spAutoFit/>
          </a:bodyPr>
          <a:lstStyle/>
          <a:p>
            <a:r>
              <a:rPr lang="zh-CN" altLang="en-US" sz="2000" kern="0" dirty="0">
                <a:solidFill>
                  <a:prstClr val="white"/>
                </a:solidFill>
                <a:latin typeface="微软雅黑" panose="020B0503020204020204" pitchFamily="34" charset="-122"/>
                <a:ea typeface="微软雅黑" panose="020B0503020204020204" pitchFamily="34" charset="-122"/>
              </a:rPr>
              <a:t>二、产品制造成本的计算</a:t>
            </a:r>
            <a:endParaRPr lang="zh-CN" altLang="en-US" sz="2000" kern="0" dirty="0">
              <a:solidFill>
                <a:prstClr val="white"/>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15624" y="218244"/>
            <a:ext cx="7628785" cy="523220"/>
          </a:xfrm>
          <a:prstGeom prst="rect">
            <a:avLst/>
          </a:prstGeom>
          <a:noFill/>
        </p:spPr>
        <p:txBody>
          <a:bodyPr wrap="square">
            <a:spAutoFit/>
          </a:bodyPr>
          <a:lstStyle/>
          <a:p>
            <a:pPr lvl="0">
              <a:defRPr/>
            </a:pPr>
            <a:r>
              <a:rPr lang="zh-CN" altLang="en-US" sz="2700" b="1" kern="0" dirty="0">
                <a:solidFill>
                  <a:srgbClr val="FF0000"/>
                </a:solidFill>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2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81503" y="1786255"/>
            <a:ext cx="5355953" cy="400110"/>
          </a:xfrm>
          <a:prstGeom prst="rect">
            <a:avLst/>
          </a:prstGeom>
          <a:noFill/>
        </p:spPr>
        <p:txBody>
          <a:bodyPr wrap="none" rtlCol="0">
            <a:spAutoFit/>
          </a:bodyPr>
          <a:lstStyle/>
          <a:p>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（三）产品制造成本计算</a:t>
            </a:r>
            <a:r>
              <a:rPr lang="zh-CN" altLang="en-US" sz="2000" b="1" dirty="0" smtClean="0">
                <a:solidFill>
                  <a:prstClr val="black">
                    <a:lumMod val="85000"/>
                    <a:lumOff val="15000"/>
                  </a:prstClr>
                </a:solidFill>
                <a:latin typeface="微软雅黑" panose="020B0503020204020204" pitchFamily="34" charset="-122"/>
                <a:ea typeface="微软雅黑" panose="020B0503020204020204" pitchFamily="34" charset="-122"/>
              </a:rPr>
              <a:t>——间接费用</a:t>
            </a: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的分配</a:t>
            </a:r>
            <a:endPar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246823" y="2295529"/>
            <a:ext cx="3416320" cy="646331"/>
          </a:xfrm>
          <a:prstGeom prst="rect">
            <a:avLst/>
          </a:prstGeom>
          <a:noFill/>
        </p:spPr>
        <p:txBody>
          <a:bodyPr wrap="none" rtlCol="0">
            <a:spAutoFit/>
          </a:bodyPr>
          <a:lstStyle/>
          <a:p>
            <a:r>
              <a:rPr lang="zh-CN" altLang="en-US" dirty="0">
                <a:solidFill>
                  <a:prstClr val="black">
                    <a:lumMod val="85000"/>
                    <a:lumOff val="15000"/>
                  </a:prstClr>
                </a:solidFill>
                <a:latin typeface="微软雅黑" panose="020B0503020204020204" pitchFamily="34" charset="-122"/>
                <a:ea typeface="微软雅黑" panose="020B0503020204020204" pitchFamily="34" charset="-122"/>
                <a:sym typeface="+mn-ea"/>
              </a:rPr>
              <a:t>例</a:t>
            </a:r>
            <a:r>
              <a:rPr lang="zh-CN" altLang="en-US" dirty="0">
                <a:solidFill>
                  <a:prstClr val="black">
                    <a:lumMod val="85000"/>
                    <a:lumOff val="15000"/>
                  </a:prstClr>
                </a:solidFill>
                <a:latin typeface="微软雅黑" panose="020B0503020204020204" pitchFamily="34" charset="-122"/>
                <a:ea typeface="微软雅黑" panose="020B0503020204020204" pitchFamily="34" charset="-122"/>
                <a:sym typeface="Wingdings" panose="05000000000000000000" pitchFamily="2" charset="2"/>
              </a:rPr>
              <a:t>（按生产工时</a:t>
            </a:r>
            <a:r>
              <a:rPr lang="zh-CN" altLang="en-US" dirty="0" smtClean="0">
                <a:solidFill>
                  <a:prstClr val="black">
                    <a:lumMod val="85000"/>
                    <a:lumOff val="15000"/>
                  </a:prstClr>
                </a:solidFill>
                <a:latin typeface="微软雅黑" panose="020B0503020204020204" pitchFamily="34" charset="-122"/>
                <a:ea typeface="微软雅黑" panose="020B0503020204020204" pitchFamily="34" charset="-122"/>
                <a:sym typeface="Wingdings" panose="05000000000000000000" pitchFamily="2" charset="2"/>
              </a:rPr>
              <a:t>分配间接费用</a:t>
            </a:r>
            <a:r>
              <a:rPr lang="zh-CN" altLang="en-US" dirty="0">
                <a:solidFill>
                  <a:prstClr val="black">
                    <a:lumMod val="85000"/>
                    <a:lumOff val="15000"/>
                  </a:prstClr>
                </a:solidFill>
                <a:latin typeface="微软雅黑" panose="020B0503020204020204" pitchFamily="34" charset="-122"/>
                <a:ea typeface="微软雅黑" panose="020B0503020204020204" pitchFamily="34" charset="-122"/>
                <a:sym typeface="Wingdings" panose="05000000000000000000" pitchFamily="2" charset="2"/>
              </a:rPr>
              <a:t>）</a:t>
            </a:r>
            <a:endParaRPr lang="zh-CN" altLang="en-US" dirty="0">
              <a:solidFill>
                <a:prstClr val="black">
                  <a:lumMod val="85000"/>
                  <a:lumOff val="15000"/>
                </a:prstClr>
              </a:solidFill>
              <a:latin typeface="微软雅黑" panose="020B0503020204020204" pitchFamily="34" charset="-122"/>
              <a:ea typeface="微软雅黑" panose="020B0503020204020204" pitchFamily="34" charset="-122"/>
              <a:sym typeface="Wingdings" panose="05000000000000000000" pitchFamily="2" charset="2"/>
            </a:endParaRPr>
          </a:p>
          <a:p>
            <a:endParaRPr lang="zh-CN" altLang="en-US" dirty="0">
              <a:solidFill>
                <a:prstClr val="black"/>
              </a:solidFill>
            </a:endParaRPr>
          </a:p>
        </p:txBody>
      </p:sp>
      <p:graphicFrame>
        <p:nvGraphicFramePr>
          <p:cNvPr id="5" name="表格 4"/>
          <p:cNvGraphicFramePr/>
          <p:nvPr/>
        </p:nvGraphicFramePr>
        <p:xfrm>
          <a:off x="1246825" y="2940686"/>
          <a:ext cx="6727985" cy="1783080"/>
        </p:xfrm>
        <a:graphic>
          <a:graphicData uri="http://schemas.openxmlformats.org/drawingml/2006/table">
            <a:tbl>
              <a:tblPr firstRow="1" bandRow="1">
                <a:tableStyleId>{5C22544A-7EE6-4342-B048-85BDC9FD1C3A}</a:tableStyleId>
              </a:tblPr>
              <a:tblGrid>
                <a:gridCol w="961073"/>
                <a:gridCol w="1433989"/>
                <a:gridCol w="886778"/>
                <a:gridCol w="851059"/>
                <a:gridCol w="893445"/>
                <a:gridCol w="819112"/>
                <a:gridCol w="882529"/>
              </a:tblGrid>
              <a:tr h="584835">
                <a:tc>
                  <a:txBody>
                    <a:bodyPr/>
                    <a:lstStyle/>
                    <a:p>
                      <a:pPr algn="ctr" fontAlgn="auto">
                        <a:buNone/>
                      </a:pPr>
                      <a:r>
                        <a:rPr lang="zh-CN" altLang="en-US" dirty="0">
                          <a:latin typeface="微软雅黑" panose="020B0503020204020204" pitchFamily="34" charset="-122"/>
                          <a:ea typeface="微软雅黑" panose="020B0503020204020204" pitchFamily="34" charset="-122"/>
                        </a:rPr>
                        <a:t>产品名称</a:t>
                      </a:r>
                      <a:endParaRPr lang="zh-CN" altLang="en-US" dirty="0">
                        <a:latin typeface="微软雅黑" panose="020B0503020204020204" pitchFamily="34" charset="-122"/>
                        <a:ea typeface="微软雅黑" panose="020B0503020204020204" pitchFamily="34" charset="-122"/>
                      </a:endParaRPr>
                    </a:p>
                  </a:txBody>
                  <a:tcPr marL="68580" marR="68580" anchor="ctr"/>
                </a:tc>
                <a:tc>
                  <a:txBody>
                    <a:bodyPr/>
                    <a:lstStyle/>
                    <a:p>
                      <a:pPr algn="ctr" fontAlgn="auto">
                        <a:buNone/>
                      </a:pPr>
                      <a:r>
                        <a:rPr lang="zh-CN" altLang="en-US">
                          <a:latin typeface="微软雅黑" panose="020B0503020204020204" pitchFamily="34" charset="-122"/>
                          <a:ea typeface="微软雅黑" panose="020B0503020204020204" pitchFamily="34" charset="-122"/>
                        </a:rPr>
                        <a:t>生产工时（小时）</a:t>
                      </a:r>
                      <a:endParaRPr lang="zh-CN" altLang="en-US">
                        <a:latin typeface="微软雅黑" panose="020B0503020204020204" pitchFamily="34" charset="-122"/>
                        <a:ea typeface="微软雅黑" panose="020B0503020204020204" pitchFamily="34" charset="-122"/>
                      </a:endParaRPr>
                    </a:p>
                  </a:txBody>
                  <a:tcPr marL="68580" marR="68580" anchor="ctr"/>
                </a:tc>
                <a:tc>
                  <a:txBody>
                    <a:bodyPr/>
                    <a:lstStyle/>
                    <a:p>
                      <a:pPr algn="ctr" fontAlgn="auto">
                        <a:buNone/>
                      </a:pPr>
                      <a:r>
                        <a:rPr lang="zh-CN" altLang="en-US">
                          <a:latin typeface="微软雅黑" panose="020B0503020204020204" pitchFamily="34" charset="-122"/>
                          <a:ea typeface="微软雅黑" panose="020B0503020204020204" pitchFamily="34" charset="-122"/>
                        </a:rPr>
                        <a:t>完工数量</a:t>
                      </a:r>
                      <a:endParaRPr lang="zh-CN" altLang="en-US">
                        <a:latin typeface="微软雅黑" panose="020B0503020204020204" pitchFamily="34" charset="-122"/>
                        <a:ea typeface="微软雅黑" panose="020B0503020204020204" pitchFamily="34" charset="-122"/>
                      </a:endParaRPr>
                    </a:p>
                  </a:txBody>
                  <a:tcPr marL="68580" marR="68580" anchor="ctr"/>
                </a:tc>
                <a:tc>
                  <a:txBody>
                    <a:bodyPr/>
                    <a:lstStyle/>
                    <a:p>
                      <a:pPr algn="ctr" fontAlgn="auto">
                        <a:buNone/>
                      </a:pPr>
                      <a:r>
                        <a:rPr lang="zh-CN" altLang="en-US">
                          <a:latin typeface="微软雅黑" panose="020B0503020204020204" pitchFamily="34" charset="-122"/>
                          <a:ea typeface="微软雅黑" panose="020B0503020204020204" pitchFamily="34" charset="-122"/>
                        </a:rPr>
                        <a:t>直接材料</a:t>
                      </a:r>
                      <a:endParaRPr lang="zh-CN" altLang="en-US">
                        <a:latin typeface="微软雅黑" panose="020B0503020204020204" pitchFamily="34" charset="-122"/>
                        <a:ea typeface="微软雅黑" panose="020B0503020204020204" pitchFamily="34" charset="-122"/>
                      </a:endParaRPr>
                    </a:p>
                  </a:txBody>
                  <a:tcPr marL="68580" marR="68580" anchor="ctr"/>
                </a:tc>
                <a:tc>
                  <a:txBody>
                    <a:bodyPr/>
                    <a:lstStyle/>
                    <a:p>
                      <a:pPr algn="ctr" fontAlgn="auto">
                        <a:buNone/>
                      </a:pPr>
                      <a:r>
                        <a:rPr lang="zh-CN" altLang="en-US">
                          <a:latin typeface="微软雅黑" panose="020B0503020204020204" pitchFamily="34" charset="-122"/>
                          <a:ea typeface="微软雅黑" panose="020B0503020204020204" pitchFamily="34" charset="-122"/>
                        </a:rPr>
                        <a:t>直接人工</a:t>
                      </a:r>
                      <a:endParaRPr lang="zh-CN" altLang="en-US">
                        <a:latin typeface="微软雅黑" panose="020B0503020204020204" pitchFamily="34" charset="-122"/>
                        <a:ea typeface="微软雅黑" panose="020B0503020204020204" pitchFamily="34" charset="-122"/>
                      </a:endParaRPr>
                    </a:p>
                  </a:txBody>
                  <a:tcPr marL="68580" marR="68580" anchor="ctr"/>
                </a:tc>
                <a:tc>
                  <a:txBody>
                    <a:bodyPr/>
                    <a:lstStyle/>
                    <a:p>
                      <a:pPr algn="ctr" fontAlgn="auto">
                        <a:buNone/>
                      </a:pPr>
                      <a:r>
                        <a:rPr lang="zh-CN" altLang="en-US">
                          <a:latin typeface="微软雅黑" panose="020B0503020204020204" pitchFamily="34" charset="-122"/>
                          <a:ea typeface="微软雅黑" panose="020B0503020204020204" pitchFamily="34" charset="-122"/>
                        </a:rPr>
                        <a:t>制造费用</a:t>
                      </a:r>
                      <a:endParaRPr lang="zh-CN" altLang="en-US">
                        <a:latin typeface="微软雅黑" panose="020B0503020204020204" pitchFamily="34" charset="-122"/>
                        <a:ea typeface="微软雅黑" panose="020B0503020204020204" pitchFamily="34" charset="-122"/>
                      </a:endParaRPr>
                    </a:p>
                  </a:txBody>
                  <a:tcPr marL="68580" marR="68580" anchor="ctr"/>
                </a:tc>
                <a:tc>
                  <a:txBody>
                    <a:bodyPr/>
                    <a:lstStyle/>
                    <a:p>
                      <a:pPr algn="ctr" fontAlgn="auto">
                        <a:buNone/>
                      </a:pPr>
                      <a:r>
                        <a:rPr lang="zh-CN" altLang="en-US">
                          <a:latin typeface="微软雅黑" panose="020B0503020204020204" pitchFamily="34" charset="-122"/>
                          <a:ea typeface="微软雅黑" panose="020B0503020204020204" pitchFamily="34" charset="-122"/>
                        </a:rPr>
                        <a:t>合计</a:t>
                      </a:r>
                      <a:endParaRPr lang="zh-CN" altLang="en-US">
                        <a:latin typeface="微软雅黑" panose="020B0503020204020204" pitchFamily="34" charset="-122"/>
                        <a:ea typeface="微软雅黑" panose="020B0503020204020204" pitchFamily="34" charset="-122"/>
                      </a:endParaRPr>
                    </a:p>
                  </a:txBody>
                  <a:tcPr marL="68580" marR="68580" anchor="ctr"/>
                </a:tc>
              </a:tr>
              <a:tr h="381000">
                <a:tc>
                  <a:txBody>
                    <a:bodyPr/>
                    <a:lstStyle/>
                    <a:p>
                      <a:pPr algn="ctr">
                        <a:buNone/>
                      </a:pP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产品</a:t>
                      </a:r>
                      <a:endParaRPr lang="zh-CN" altLang="en-US" dirty="0">
                        <a:latin typeface="微软雅黑" panose="020B0503020204020204" pitchFamily="34" charset="-122"/>
                        <a:ea typeface="微软雅黑" panose="020B0503020204020204" pitchFamily="34" charset="-122"/>
                      </a:endParaRPr>
                    </a:p>
                  </a:txBody>
                  <a:tcPr marL="68580" marR="68580"/>
                </a:tc>
                <a:tc>
                  <a:txBody>
                    <a:bodyPr/>
                    <a:lstStyle/>
                    <a:p>
                      <a:pPr algn="ctr">
                        <a:buNone/>
                      </a:pPr>
                      <a:r>
                        <a:rPr lang="en-US" altLang="zh-CN"/>
                        <a:t>16000</a:t>
                      </a:r>
                      <a:endParaRPr lang="en-US" altLang="zh-CN"/>
                    </a:p>
                  </a:txBody>
                  <a:tcPr marL="68580" marR="68580"/>
                </a:tc>
                <a:tc>
                  <a:txBody>
                    <a:bodyPr/>
                    <a:lstStyle/>
                    <a:p>
                      <a:pPr algn="ctr">
                        <a:buNone/>
                      </a:pPr>
                      <a:r>
                        <a:rPr lang="en-US" altLang="zh-CN"/>
                        <a:t>1000</a:t>
                      </a:r>
                      <a:endParaRPr lang="en-US" altLang="zh-CN"/>
                    </a:p>
                  </a:txBody>
                  <a:tcPr marL="68580" marR="68580"/>
                </a:tc>
                <a:tc>
                  <a:txBody>
                    <a:bodyPr/>
                    <a:lstStyle/>
                    <a:p>
                      <a:pPr algn="ctr">
                        <a:buNone/>
                      </a:pPr>
                      <a:r>
                        <a:rPr lang="en-US" altLang="zh-CN"/>
                        <a:t>66880</a:t>
                      </a:r>
                      <a:endParaRPr lang="en-US" altLang="zh-CN"/>
                    </a:p>
                  </a:txBody>
                  <a:tcPr marL="68580" marR="68580"/>
                </a:tc>
                <a:tc>
                  <a:txBody>
                    <a:bodyPr/>
                    <a:lstStyle/>
                    <a:p>
                      <a:pPr algn="ctr">
                        <a:buNone/>
                      </a:pPr>
                      <a:r>
                        <a:rPr lang="en-US" altLang="zh-CN"/>
                        <a:t>9120</a:t>
                      </a:r>
                      <a:endParaRPr lang="en-US" altLang="zh-CN"/>
                    </a:p>
                  </a:txBody>
                  <a:tcPr marL="68580" marR="68580"/>
                </a:tc>
                <a:tc>
                  <a:txBody>
                    <a:bodyPr/>
                    <a:lstStyle/>
                    <a:p>
                      <a:pPr algn="ctr">
                        <a:buNone/>
                      </a:pPr>
                      <a:endParaRPr lang="zh-CN" altLang="en-US"/>
                    </a:p>
                  </a:txBody>
                  <a:tcPr marL="68580" marR="68580"/>
                </a:tc>
                <a:tc>
                  <a:txBody>
                    <a:bodyPr/>
                    <a:lstStyle/>
                    <a:p>
                      <a:pPr algn="ctr">
                        <a:buNone/>
                      </a:pPr>
                      <a:endParaRPr lang="zh-CN" altLang="en-US"/>
                    </a:p>
                  </a:txBody>
                  <a:tcPr marL="68580" marR="68580"/>
                </a:tc>
              </a:tr>
              <a:tr h="381000">
                <a:tc>
                  <a:txBody>
                    <a:bodyPr/>
                    <a:lstStyle/>
                    <a:p>
                      <a:pPr algn="ctr">
                        <a:buNone/>
                      </a:pPr>
                      <a:r>
                        <a:rPr lang="en-US" altLang="zh-CN">
                          <a:latin typeface="微软雅黑" panose="020B0503020204020204" pitchFamily="34" charset="-122"/>
                          <a:ea typeface="微软雅黑" panose="020B0503020204020204" pitchFamily="34" charset="-122"/>
                        </a:rPr>
                        <a:t>B</a:t>
                      </a:r>
                      <a:r>
                        <a:rPr lang="zh-CN" altLang="en-US">
                          <a:latin typeface="微软雅黑" panose="020B0503020204020204" pitchFamily="34" charset="-122"/>
                          <a:ea typeface="微软雅黑" panose="020B0503020204020204" pitchFamily="34" charset="-122"/>
                        </a:rPr>
                        <a:t>产品</a:t>
                      </a:r>
                      <a:endParaRPr lang="zh-CN" altLang="en-US">
                        <a:latin typeface="微软雅黑" panose="020B0503020204020204" pitchFamily="34" charset="-122"/>
                        <a:ea typeface="微软雅黑" panose="020B0503020204020204" pitchFamily="34" charset="-122"/>
                      </a:endParaRPr>
                    </a:p>
                  </a:txBody>
                  <a:tcPr marL="68580" marR="68580"/>
                </a:tc>
                <a:tc>
                  <a:txBody>
                    <a:bodyPr/>
                    <a:lstStyle/>
                    <a:p>
                      <a:pPr algn="ctr">
                        <a:buNone/>
                      </a:pPr>
                      <a:r>
                        <a:rPr lang="en-US" altLang="zh-CN"/>
                        <a:t>60000</a:t>
                      </a:r>
                      <a:endParaRPr lang="en-US" altLang="zh-CN"/>
                    </a:p>
                  </a:txBody>
                  <a:tcPr marL="68580" marR="68580"/>
                </a:tc>
                <a:tc>
                  <a:txBody>
                    <a:bodyPr/>
                    <a:lstStyle/>
                    <a:p>
                      <a:pPr algn="ctr">
                        <a:buNone/>
                      </a:pPr>
                      <a:endParaRPr lang="zh-CN" altLang="en-US"/>
                    </a:p>
                  </a:txBody>
                  <a:tcPr marL="68580" marR="68580"/>
                </a:tc>
                <a:tc>
                  <a:txBody>
                    <a:bodyPr/>
                    <a:lstStyle/>
                    <a:p>
                      <a:pPr algn="ctr">
                        <a:buNone/>
                      </a:pPr>
                      <a:r>
                        <a:rPr lang="en-US" altLang="zh-CN"/>
                        <a:t>257300</a:t>
                      </a:r>
                      <a:endParaRPr lang="en-US" altLang="zh-CN"/>
                    </a:p>
                  </a:txBody>
                  <a:tcPr marL="68580" marR="68580"/>
                </a:tc>
                <a:tc>
                  <a:txBody>
                    <a:bodyPr/>
                    <a:lstStyle/>
                    <a:p>
                      <a:pPr algn="ctr">
                        <a:buNone/>
                      </a:pPr>
                      <a:r>
                        <a:rPr lang="en-US" altLang="zh-CN"/>
                        <a:t>34200</a:t>
                      </a:r>
                      <a:endParaRPr lang="en-US" altLang="zh-CN"/>
                    </a:p>
                  </a:txBody>
                  <a:tcPr marL="68580" marR="68580"/>
                </a:tc>
                <a:tc>
                  <a:txBody>
                    <a:bodyPr/>
                    <a:lstStyle/>
                    <a:p>
                      <a:pPr algn="ctr">
                        <a:buNone/>
                      </a:pPr>
                      <a:endParaRPr lang="zh-CN" altLang="en-US"/>
                    </a:p>
                  </a:txBody>
                  <a:tcPr marL="68580" marR="68580"/>
                </a:tc>
                <a:tc>
                  <a:txBody>
                    <a:bodyPr/>
                    <a:lstStyle/>
                    <a:p>
                      <a:pPr algn="ctr">
                        <a:buNone/>
                      </a:pPr>
                      <a:endParaRPr lang="zh-CN" altLang="en-US"/>
                    </a:p>
                  </a:txBody>
                  <a:tcPr marL="68580" marR="68580"/>
                </a:tc>
              </a:tr>
              <a:tr h="381000">
                <a:tc>
                  <a:txBody>
                    <a:bodyPr/>
                    <a:lstStyle/>
                    <a:p>
                      <a:pPr algn="ctr">
                        <a:buNone/>
                      </a:pPr>
                      <a:r>
                        <a:rPr lang="zh-CN" altLang="en-US">
                          <a:latin typeface="微软雅黑" panose="020B0503020204020204" pitchFamily="34" charset="-122"/>
                          <a:ea typeface="微软雅黑" panose="020B0503020204020204" pitchFamily="34" charset="-122"/>
                        </a:rPr>
                        <a:t>合计</a:t>
                      </a:r>
                      <a:endParaRPr lang="zh-CN" altLang="en-US">
                        <a:latin typeface="微软雅黑" panose="020B0503020204020204" pitchFamily="34" charset="-122"/>
                        <a:ea typeface="微软雅黑" panose="020B0503020204020204" pitchFamily="34" charset="-122"/>
                      </a:endParaRPr>
                    </a:p>
                  </a:txBody>
                  <a:tcPr marL="68580" marR="68580"/>
                </a:tc>
                <a:tc>
                  <a:txBody>
                    <a:bodyPr/>
                    <a:lstStyle/>
                    <a:p>
                      <a:pPr algn="ctr">
                        <a:buNone/>
                      </a:pPr>
                      <a:r>
                        <a:rPr lang="en-US" altLang="zh-CN"/>
                        <a:t>76000</a:t>
                      </a:r>
                      <a:endParaRPr lang="en-US" altLang="zh-CN"/>
                    </a:p>
                  </a:txBody>
                  <a:tcPr marL="68580" marR="68580"/>
                </a:tc>
                <a:tc>
                  <a:txBody>
                    <a:bodyPr/>
                    <a:lstStyle/>
                    <a:p>
                      <a:pPr algn="ctr">
                        <a:buNone/>
                      </a:pPr>
                      <a:endParaRPr lang="zh-CN" altLang="en-US"/>
                    </a:p>
                  </a:txBody>
                  <a:tcPr marL="68580" marR="68580"/>
                </a:tc>
                <a:tc>
                  <a:txBody>
                    <a:bodyPr/>
                    <a:lstStyle/>
                    <a:p>
                      <a:pPr algn="ctr">
                        <a:buNone/>
                      </a:pPr>
                      <a:r>
                        <a:rPr lang="en-US" altLang="zh-CN"/>
                        <a:t>324180</a:t>
                      </a:r>
                      <a:endParaRPr lang="en-US" altLang="zh-CN"/>
                    </a:p>
                  </a:txBody>
                  <a:tcPr marL="68580" marR="68580"/>
                </a:tc>
                <a:tc>
                  <a:txBody>
                    <a:bodyPr/>
                    <a:lstStyle/>
                    <a:p>
                      <a:pPr algn="ctr">
                        <a:buNone/>
                      </a:pPr>
                      <a:r>
                        <a:rPr lang="en-US" altLang="zh-CN" dirty="0"/>
                        <a:t>43320</a:t>
                      </a:r>
                      <a:endParaRPr lang="en-US" altLang="zh-CN" dirty="0"/>
                    </a:p>
                  </a:txBody>
                  <a:tcPr marL="68580" marR="68580"/>
                </a:tc>
                <a:tc>
                  <a:txBody>
                    <a:bodyPr/>
                    <a:lstStyle/>
                    <a:p>
                      <a:pPr algn="ctr">
                        <a:buNone/>
                      </a:pPr>
                      <a:r>
                        <a:rPr lang="en-US" altLang="zh-CN"/>
                        <a:t>19000</a:t>
                      </a:r>
                      <a:endParaRPr lang="en-US" altLang="zh-CN"/>
                    </a:p>
                  </a:txBody>
                  <a:tcPr marL="68580" marR="68580"/>
                </a:tc>
                <a:tc>
                  <a:txBody>
                    <a:bodyPr/>
                    <a:lstStyle/>
                    <a:p>
                      <a:pPr algn="ctr">
                        <a:buNone/>
                      </a:pPr>
                      <a:r>
                        <a:rPr lang="en-US" altLang="zh-CN" dirty="0"/>
                        <a:t>386500</a:t>
                      </a:r>
                      <a:endParaRPr lang="en-US" altLang="zh-CN" dirty="0"/>
                    </a:p>
                  </a:txBody>
                  <a:tcPr marL="68580" marR="68580"/>
                </a:tc>
              </a:tr>
            </a:tbl>
          </a:graphicData>
        </a:graphic>
      </p:graphicFrame>
      <p:sp>
        <p:nvSpPr>
          <p:cNvPr id="6" name="文本框 5"/>
          <p:cNvSpPr txBox="1"/>
          <p:nvPr/>
        </p:nvSpPr>
        <p:spPr>
          <a:xfrm>
            <a:off x="467544" y="5086672"/>
            <a:ext cx="8208912" cy="1323439"/>
          </a:xfrm>
          <a:prstGeom prst="rect">
            <a:avLst/>
          </a:prstGeom>
          <a:noFill/>
        </p:spPr>
        <p:txBody>
          <a:bodyPr wrap="square" rtlCol="0">
            <a:spAutoFit/>
          </a:bodyPr>
          <a:lstStyle/>
          <a:p>
            <a:r>
              <a:rPr lang="zh-CN" altLang="en-US" sz="1600" dirty="0">
                <a:solidFill>
                  <a:prstClr val="black"/>
                </a:solidFill>
                <a:latin typeface="微软雅黑" panose="020B0503020204020204" pitchFamily="34" charset="-122"/>
                <a:ea typeface="微软雅黑" panose="020B0503020204020204" pitchFamily="34" charset="-122"/>
              </a:rPr>
              <a:t> </a:t>
            </a:r>
            <a:r>
              <a:rPr lang="zh-CN" altLang="en-US" sz="1600" dirty="0" smtClean="0">
                <a:solidFill>
                  <a:prstClr val="black"/>
                </a:solidFill>
                <a:latin typeface="微软雅黑" panose="020B0503020204020204" pitchFamily="34" charset="-122"/>
                <a:ea typeface="微软雅黑" panose="020B0503020204020204" pitchFamily="34" charset="-122"/>
              </a:rPr>
              <a:t>       费用</a:t>
            </a:r>
            <a:r>
              <a:rPr lang="zh-CN" altLang="en-US" sz="1600" dirty="0">
                <a:solidFill>
                  <a:prstClr val="black"/>
                </a:solidFill>
                <a:latin typeface="微软雅黑" panose="020B0503020204020204" pitchFamily="34" charset="-122"/>
                <a:ea typeface="微软雅黑" panose="020B0503020204020204" pitchFamily="34" charset="-122"/>
              </a:rPr>
              <a:t>分配率=                                      =                      </a:t>
            </a:r>
            <a:r>
              <a:rPr lang="zh-CN" altLang="en-US" sz="1600" dirty="0" smtClean="0">
                <a:solidFill>
                  <a:prstClr val="black"/>
                </a:solidFill>
                <a:latin typeface="微软雅黑" panose="020B0503020204020204" pitchFamily="34" charset="-122"/>
                <a:ea typeface="微软雅黑" panose="020B0503020204020204" pitchFamily="34" charset="-122"/>
              </a:rPr>
              <a:t> </a:t>
            </a:r>
            <a:r>
              <a:rPr lang="zh-CN" altLang="en-US" sz="1600" dirty="0">
                <a:solidFill>
                  <a:prstClr val="black"/>
                </a:solidFill>
                <a:latin typeface="微软雅黑" panose="020B0503020204020204" pitchFamily="34" charset="-122"/>
                <a:ea typeface="微软雅黑" panose="020B0503020204020204" pitchFamily="34" charset="-122"/>
              </a:rPr>
              <a:t>=0.25（元/小时）</a:t>
            </a:r>
            <a:endParaRPr lang="zh-CN" altLang="en-US" sz="1600" dirty="0">
              <a:solidFill>
                <a:prstClr val="black"/>
              </a:solidFill>
              <a:latin typeface="微软雅黑" panose="020B0503020204020204" pitchFamily="34" charset="-122"/>
              <a:ea typeface="微软雅黑" panose="020B0503020204020204" pitchFamily="34" charset="-122"/>
            </a:endParaRPr>
          </a:p>
          <a:p>
            <a:endParaRPr lang="zh-CN" altLang="en-US" sz="1600" dirty="0">
              <a:solidFill>
                <a:prstClr val="black"/>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prstClr val="black"/>
                </a:solidFill>
                <a:latin typeface="微软雅黑" panose="020B0503020204020204" pitchFamily="34" charset="-122"/>
                <a:ea typeface="微软雅黑" panose="020B0503020204020204" pitchFamily="34" charset="-122"/>
              </a:rPr>
              <a:t>A产品应分配</a:t>
            </a:r>
            <a:r>
              <a:rPr lang="zh-CN" altLang="en-US" sz="1600" dirty="0" smtClean="0">
                <a:solidFill>
                  <a:prstClr val="black"/>
                </a:solidFill>
                <a:latin typeface="微软雅黑" panose="020B0503020204020204" pitchFamily="34" charset="-122"/>
                <a:ea typeface="微软雅黑" panose="020B0503020204020204" pitchFamily="34" charset="-122"/>
              </a:rPr>
              <a:t>的</a:t>
            </a:r>
            <a:r>
              <a:rPr lang="zh-CN" altLang="en-US" sz="1600" dirty="0">
                <a:solidFill>
                  <a:prstClr val="black"/>
                </a:solidFill>
                <a:latin typeface="微软雅黑" panose="020B0503020204020204" pitchFamily="34" charset="-122"/>
                <a:ea typeface="微软雅黑" panose="020B0503020204020204" pitchFamily="34" charset="-122"/>
              </a:rPr>
              <a:t>间接</a:t>
            </a:r>
            <a:r>
              <a:rPr lang="zh-CN" altLang="en-US" sz="1600" dirty="0" smtClean="0">
                <a:solidFill>
                  <a:prstClr val="black"/>
                </a:solidFill>
                <a:latin typeface="微软雅黑" panose="020B0503020204020204" pitchFamily="34" charset="-122"/>
                <a:ea typeface="微软雅黑" panose="020B0503020204020204" pitchFamily="34" charset="-122"/>
              </a:rPr>
              <a:t>费用</a:t>
            </a:r>
            <a:r>
              <a:rPr lang="zh-CN" altLang="en-US" sz="1600" dirty="0">
                <a:solidFill>
                  <a:prstClr val="black"/>
                </a:solidFill>
                <a:latin typeface="微软雅黑" panose="020B0503020204020204" pitchFamily="34" charset="-122"/>
                <a:ea typeface="微软雅黑" panose="020B0503020204020204" pitchFamily="34" charset="-122"/>
              </a:rPr>
              <a:t>=A产品的生产工时</a:t>
            </a:r>
            <a:r>
              <a:rPr lang="zh-CN" altLang="en-US" sz="1600" dirty="0" smtClean="0">
                <a:solidFill>
                  <a:prstClr val="black"/>
                </a:solidFill>
                <a:latin typeface="微软雅黑" panose="020B0503020204020204" pitchFamily="34" charset="-122"/>
                <a:ea typeface="微软雅黑" panose="020B0503020204020204" pitchFamily="34" charset="-122"/>
              </a:rPr>
              <a:t>×费用</a:t>
            </a:r>
            <a:r>
              <a:rPr lang="zh-CN" altLang="en-US" sz="1600" dirty="0">
                <a:solidFill>
                  <a:prstClr val="black"/>
                </a:solidFill>
                <a:latin typeface="微软雅黑" panose="020B0503020204020204" pitchFamily="34" charset="-122"/>
                <a:ea typeface="微软雅黑" panose="020B0503020204020204" pitchFamily="34" charset="-122"/>
              </a:rPr>
              <a:t>分配率=16000×0.25=4000（元）</a:t>
            </a:r>
            <a:endParaRPr lang="zh-CN" altLang="en-US" sz="1600" dirty="0">
              <a:solidFill>
                <a:prstClr val="black"/>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prstClr val="black"/>
                </a:solidFill>
                <a:latin typeface="微软雅黑" panose="020B0503020204020204" pitchFamily="34" charset="-122"/>
                <a:ea typeface="微软雅黑" panose="020B0503020204020204" pitchFamily="34" charset="-122"/>
              </a:rPr>
              <a:t>B产品应分配</a:t>
            </a:r>
            <a:r>
              <a:rPr lang="zh-CN" altLang="en-US" sz="1600" dirty="0" smtClean="0">
                <a:solidFill>
                  <a:prstClr val="black"/>
                </a:solidFill>
                <a:latin typeface="微软雅黑" panose="020B0503020204020204" pitchFamily="34" charset="-122"/>
                <a:ea typeface="微软雅黑" panose="020B0503020204020204" pitchFamily="34" charset="-122"/>
              </a:rPr>
              <a:t>的</a:t>
            </a:r>
            <a:r>
              <a:rPr lang="zh-CN" altLang="en-US" sz="1600" dirty="0">
                <a:solidFill>
                  <a:prstClr val="black"/>
                </a:solidFill>
                <a:latin typeface="微软雅黑" panose="020B0503020204020204" pitchFamily="34" charset="-122"/>
                <a:ea typeface="微软雅黑" panose="020B0503020204020204" pitchFamily="34" charset="-122"/>
              </a:rPr>
              <a:t>间接</a:t>
            </a:r>
            <a:r>
              <a:rPr lang="zh-CN" altLang="en-US" sz="1600" dirty="0" smtClean="0">
                <a:solidFill>
                  <a:prstClr val="black"/>
                </a:solidFill>
                <a:latin typeface="微软雅黑" panose="020B0503020204020204" pitchFamily="34" charset="-122"/>
                <a:ea typeface="微软雅黑" panose="020B0503020204020204" pitchFamily="34" charset="-122"/>
              </a:rPr>
              <a:t>费用</a:t>
            </a:r>
            <a:r>
              <a:rPr lang="zh-CN" altLang="en-US" sz="1600" dirty="0">
                <a:solidFill>
                  <a:prstClr val="black"/>
                </a:solidFill>
                <a:latin typeface="微软雅黑" panose="020B0503020204020204" pitchFamily="34" charset="-122"/>
                <a:ea typeface="微软雅黑" panose="020B0503020204020204" pitchFamily="34" charset="-122"/>
              </a:rPr>
              <a:t>=B产品的生产工时</a:t>
            </a:r>
            <a:r>
              <a:rPr lang="zh-CN" altLang="en-US" sz="1600" dirty="0" smtClean="0">
                <a:solidFill>
                  <a:prstClr val="black"/>
                </a:solidFill>
                <a:latin typeface="微软雅黑" panose="020B0503020204020204" pitchFamily="34" charset="-122"/>
                <a:ea typeface="微软雅黑" panose="020B0503020204020204" pitchFamily="34" charset="-122"/>
              </a:rPr>
              <a:t>×费用</a:t>
            </a:r>
            <a:r>
              <a:rPr lang="zh-CN" altLang="en-US" sz="1600" dirty="0">
                <a:solidFill>
                  <a:prstClr val="black"/>
                </a:solidFill>
                <a:latin typeface="微软雅黑" panose="020B0503020204020204" pitchFamily="34" charset="-122"/>
                <a:ea typeface="微软雅黑" panose="020B0503020204020204" pitchFamily="34" charset="-122"/>
              </a:rPr>
              <a:t>分配率=60000×0.25=15000（元）</a:t>
            </a:r>
            <a:endParaRPr lang="zh-CN" altLang="en-US" sz="1600" dirty="0">
              <a:solidFill>
                <a:prstClr val="black"/>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430374" y="4942521"/>
            <a:ext cx="1935125" cy="666750"/>
            <a:chOff x="7365" y="8187"/>
            <a:chExt cx="3484" cy="1050"/>
          </a:xfrm>
        </p:grpSpPr>
        <p:cxnSp>
          <p:nvCxnSpPr>
            <p:cNvPr id="7" name="直接连接符 6"/>
            <p:cNvCxnSpPr/>
            <p:nvPr/>
          </p:nvCxnSpPr>
          <p:spPr>
            <a:xfrm>
              <a:off x="7663" y="8721"/>
              <a:ext cx="2715" cy="0"/>
            </a:xfrm>
            <a:prstGeom prst="lin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7523" y="8187"/>
              <a:ext cx="2855" cy="533"/>
            </a:xfrm>
            <a:prstGeom prst="rect">
              <a:avLst/>
            </a:prstGeom>
            <a:noFill/>
          </p:spPr>
          <p:txBody>
            <a:bodyPr wrap="square" rtlCol="0">
              <a:spAutoFit/>
            </a:bodyPr>
            <a:lstStyle/>
            <a:p>
              <a:r>
                <a:rPr lang="zh-CN" altLang="en-US" sz="1600" dirty="0">
                  <a:solidFill>
                    <a:prstClr val="black"/>
                  </a:solidFill>
                  <a:latin typeface="微软雅黑" panose="020B0503020204020204" pitchFamily="34" charset="-122"/>
                  <a:ea typeface="微软雅黑" panose="020B0503020204020204" pitchFamily="34" charset="-122"/>
                </a:rPr>
                <a:t>间接</a:t>
              </a:r>
              <a:r>
                <a:rPr lang="zh-CN" altLang="en-US" sz="1600" dirty="0" smtClean="0">
                  <a:solidFill>
                    <a:prstClr val="black"/>
                  </a:solidFill>
                  <a:latin typeface="微软雅黑" panose="020B0503020204020204" pitchFamily="34" charset="-122"/>
                  <a:ea typeface="微软雅黑" panose="020B0503020204020204" pitchFamily="34" charset="-122"/>
                </a:rPr>
                <a:t>费用</a:t>
              </a:r>
              <a:r>
                <a:rPr lang="zh-CN" altLang="en-US" sz="1600" dirty="0">
                  <a:solidFill>
                    <a:prstClr val="black"/>
                  </a:solidFill>
                  <a:latin typeface="微软雅黑" panose="020B0503020204020204" pitchFamily="34" charset="-122"/>
                  <a:ea typeface="微软雅黑" panose="020B0503020204020204" pitchFamily="34" charset="-122"/>
                </a:rPr>
                <a:t>总额</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365" y="8704"/>
              <a:ext cx="3484" cy="533"/>
            </a:xfrm>
            <a:prstGeom prst="rect">
              <a:avLst/>
            </a:prstGeom>
            <a:noFill/>
          </p:spPr>
          <p:txBody>
            <a:bodyPr wrap="square" rtlCol="0">
              <a:spAutoFit/>
            </a:bodyPr>
            <a:lstStyle/>
            <a:p>
              <a:r>
                <a:rPr lang="zh-CN" altLang="en-US" sz="1600" dirty="0">
                  <a:solidFill>
                    <a:prstClr val="black"/>
                  </a:solidFill>
                  <a:latin typeface="微软雅黑" panose="020B0503020204020204" pitchFamily="34" charset="-122"/>
                  <a:ea typeface="微软雅黑" panose="020B0503020204020204" pitchFamily="34" charset="-122"/>
                </a:rPr>
                <a:t>生产工人工时总和</a:t>
              </a:r>
              <a:endParaRPr lang="zh-CN" altLang="en-US" sz="1600" dirty="0">
                <a:solidFill>
                  <a:prstClr val="black"/>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883464" y="4942521"/>
            <a:ext cx="1576872" cy="737870"/>
            <a:chOff x="7663" y="8192"/>
            <a:chExt cx="2839" cy="1162"/>
          </a:xfrm>
        </p:grpSpPr>
        <p:cxnSp>
          <p:nvCxnSpPr>
            <p:cNvPr id="21" name="直接连接符 20"/>
            <p:cNvCxnSpPr/>
            <p:nvPr/>
          </p:nvCxnSpPr>
          <p:spPr>
            <a:xfrm>
              <a:off x="7663" y="8721"/>
              <a:ext cx="2062" cy="0"/>
            </a:xfrm>
            <a:prstGeom prst="lin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8143" y="8192"/>
              <a:ext cx="1410" cy="580"/>
            </a:xfrm>
            <a:prstGeom prst="rect">
              <a:avLst/>
            </a:prstGeom>
            <a:noFill/>
          </p:spPr>
          <p:txBody>
            <a:bodyPr wrap="square" rtlCol="0">
              <a:spAutoFit/>
            </a:bodyPr>
            <a:lstStyle/>
            <a:p>
              <a:r>
                <a:rPr lang="en-US" altLang="zh-CN">
                  <a:solidFill>
                    <a:prstClr val="black"/>
                  </a:solidFill>
                </a:rPr>
                <a:t>19000</a:t>
              </a:r>
              <a:endParaRPr lang="en-US" altLang="zh-CN">
                <a:solidFill>
                  <a:prstClr val="black"/>
                </a:solidFill>
              </a:endParaRPr>
            </a:p>
          </p:txBody>
        </p:sp>
        <p:sp>
          <p:nvSpPr>
            <p:cNvPr id="24" name="文本框 23"/>
            <p:cNvSpPr txBox="1"/>
            <p:nvPr/>
          </p:nvSpPr>
          <p:spPr>
            <a:xfrm>
              <a:off x="7663" y="8772"/>
              <a:ext cx="2839" cy="582"/>
            </a:xfrm>
            <a:prstGeom prst="rect">
              <a:avLst/>
            </a:prstGeom>
            <a:noFill/>
          </p:spPr>
          <p:txBody>
            <a:bodyPr wrap="square" rtlCol="0">
              <a:spAutoFit/>
            </a:bodyPr>
            <a:lstStyle/>
            <a:p>
              <a:r>
                <a:rPr lang="en-US" altLang="zh-CN" dirty="0" smtClean="0">
                  <a:solidFill>
                    <a:prstClr val="black"/>
                  </a:solidFill>
                </a:rPr>
                <a:t>1600+60000</a:t>
              </a:r>
              <a:endParaRPr lang="en-US" altLang="zh-CN" dirty="0">
                <a:solidFill>
                  <a:prstClr val="black"/>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21601" y="1215916"/>
            <a:ext cx="2723048" cy="435169"/>
            <a:chOff x="1183079" y="1836091"/>
            <a:chExt cx="2920584" cy="507300"/>
          </a:xfrm>
          <a:solidFill>
            <a:srgbClr val="92D050"/>
          </a:solidFill>
        </p:grpSpPr>
        <p:sp>
          <p:nvSpPr>
            <p:cNvPr id="40" name="矩形 39"/>
            <p:cNvSpPr/>
            <p:nvPr/>
          </p:nvSpPr>
          <p:spPr>
            <a:xfrm>
              <a:off x="1183079" y="1836091"/>
              <a:ext cx="2677605" cy="505593"/>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sp>
          <p:nvSpPr>
            <p:cNvPr id="42" name="矩形 41"/>
            <p:cNvSpPr/>
            <p:nvPr/>
          </p:nvSpPr>
          <p:spPr>
            <a:xfrm>
              <a:off x="3893935" y="1836093"/>
              <a:ext cx="45954" cy="505819"/>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sp>
          <p:nvSpPr>
            <p:cNvPr id="43" name="矩形 42"/>
            <p:cNvSpPr/>
            <p:nvPr/>
          </p:nvSpPr>
          <p:spPr>
            <a:xfrm>
              <a:off x="3972441" y="1836091"/>
              <a:ext cx="45954" cy="505819"/>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sp>
          <p:nvSpPr>
            <p:cNvPr id="44" name="矩形 43"/>
            <p:cNvSpPr/>
            <p:nvPr/>
          </p:nvSpPr>
          <p:spPr>
            <a:xfrm>
              <a:off x="4057709" y="1837572"/>
              <a:ext cx="45954" cy="505819"/>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grpSp>
      <p:sp>
        <p:nvSpPr>
          <p:cNvPr id="8" name="TextBox 8"/>
          <p:cNvSpPr txBox="1"/>
          <p:nvPr/>
        </p:nvSpPr>
        <p:spPr>
          <a:xfrm>
            <a:off x="123518" y="1233056"/>
            <a:ext cx="2441733" cy="707886"/>
          </a:xfrm>
          <a:prstGeom prst="rect">
            <a:avLst/>
          </a:prstGeom>
          <a:noFill/>
        </p:spPr>
        <p:txBody>
          <a:bodyPr wrap="square" rtlCol="0">
            <a:spAutoFit/>
          </a:bodyPr>
          <a:lstStyle/>
          <a:p>
            <a:r>
              <a:rPr lang="zh-CN" altLang="en-US" sz="2000" kern="0" dirty="0">
                <a:solidFill>
                  <a:prstClr val="white"/>
                </a:solidFill>
                <a:latin typeface="微软雅黑" panose="020B0503020204020204" pitchFamily="34" charset="-122"/>
                <a:ea typeface="微软雅黑" panose="020B0503020204020204" pitchFamily="34" charset="-122"/>
              </a:rPr>
              <a:t>二、产品制造成本的计算</a:t>
            </a:r>
            <a:endParaRPr lang="zh-CN" altLang="en-US" sz="2000" kern="0" dirty="0">
              <a:solidFill>
                <a:prstClr val="white"/>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15624" y="218244"/>
            <a:ext cx="8060833" cy="523220"/>
          </a:xfrm>
          <a:prstGeom prst="rect">
            <a:avLst/>
          </a:prstGeom>
          <a:noFill/>
        </p:spPr>
        <p:txBody>
          <a:bodyPr wrap="square">
            <a:spAutoFit/>
          </a:bodyPr>
          <a:lstStyle/>
          <a:p>
            <a:pPr lvl="0">
              <a:defRPr/>
            </a:pPr>
            <a:r>
              <a:rPr lang="zh-CN" altLang="en-US" sz="2700" b="1" kern="0" dirty="0">
                <a:solidFill>
                  <a:srgbClr val="FF0000"/>
                </a:solidFill>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2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81503" y="1786255"/>
            <a:ext cx="5355953" cy="400110"/>
          </a:xfrm>
          <a:prstGeom prst="rect">
            <a:avLst/>
          </a:prstGeom>
          <a:noFill/>
        </p:spPr>
        <p:txBody>
          <a:bodyPr wrap="none" rtlCol="0">
            <a:spAutoFit/>
          </a:bodyPr>
          <a:lstStyle/>
          <a:p>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（三）产品制造成本计算</a:t>
            </a:r>
            <a:r>
              <a:rPr lang="zh-CN" altLang="en-US" sz="2000" b="1" dirty="0" smtClean="0">
                <a:solidFill>
                  <a:prstClr val="black">
                    <a:lumMod val="85000"/>
                    <a:lumOff val="15000"/>
                  </a:prstClr>
                </a:solidFill>
                <a:latin typeface="微软雅黑" panose="020B0503020204020204" pitchFamily="34" charset="-122"/>
                <a:ea typeface="微软雅黑" panose="020B0503020204020204" pitchFamily="34" charset="-122"/>
              </a:rPr>
              <a:t>——间接费用</a:t>
            </a: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的分配</a:t>
            </a:r>
            <a:endPar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246823" y="2295529"/>
            <a:ext cx="3578224" cy="646331"/>
          </a:xfrm>
          <a:prstGeom prst="rect">
            <a:avLst/>
          </a:prstGeom>
          <a:noFill/>
        </p:spPr>
        <p:txBody>
          <a:bodyPr wrap="none" rtlCol="0">
            <a:spAutoFit/>
          </a:bodyPr>
          <a:lstStyle/>
          <a:p>
            <a:r>
              <a:rPr lang="zh-CN" altLang="en-US" dirty="0">
                <a:solidFill>
                  <a:prstClr val="black">
                    <a:lumMod val="85000"/>
                    <a:lumOff val="15000"/>
                  </a:prstClr>
                </a:solidFill>
                <a:latin typeface="微软雅黑" panose="020B0503020204020204" pitchFamily="34" charset="-122"/>
                <a:ea typeface="微软雅黑" panose="020B0503020204020204" pitchFamily="34" charset="-122"/>
                <a:sym typeface="Wingdings" panose="05000000000000000000" pitchFamily="2" charset="2"/>
              </a:rPr>
              <a:t>例（登记A产品生产成本明细账）</a:t>
            </a:r>
            <a:endParaRPr lang="zh-CN" altLang="en-US" dirty="0">
              <a:solidFill>
                <a:prstClr val="black">
                  <a:lumMod val="85000"/>
                  <a:lumOff val="15000"/>
                </a:prstClr>
              </a:solidFill>
              <a:latin typeface="微软雅黑" panose="020B0503020204020204" pitchFamily="34" charset="-122"/>
              <a:ea typeface="微软雅黑" panose="020B0503020204020204" pitchFamily="34" charset="-122"/>
              <a:sym typeface="Wingdings" panose="05000000000000000000" pitchFamily="2" charset="2"/>
            </a:endParaRPr>
          </a:p>
          <a:p>
            <a:endParaRPr lang="zh-CN" altLang="en-US">
              <a:solidFill>
                <a:prstClr val="black"/>
              </a:solidFill>
            </a:endParaRPr>
          </a:p>
        </p:txBody>
      </p:sp>
      <p:graphicFrame>
        <p:nvGraphicFramePr>
          <p:cNvPr id="5" name="表格 4"/>
          <p:cNvGraphicFramePr/>
          <p:nvPr/>
        </p:nvGraphicFramePr>
        <p:xfrm>
          <a:off x="1118714" y="3581400"/>
          <a:ext cx="6906100" cy="2133600"/>
        </p:xfrm>
        <a:graphic>
          <a:graphicData uri="http://schemas.openxmlformats.org/drawingml/2006/table">
            <a:tbl>
              <a:tblPr firstRow="1" bandRow="1">
                <a:tableStyleId>{5C22544A-7EE6-4342-B048-85BDC9FD1C3A}</a:tableStyleId>
              </a:tblPr>
              <a:tblGrid>
                <a:gridCol w="480536"/>
                <a:gridCol w="480536"/>
                <a:gridCol w="967264"/>
                <a:gridCol w="1667351"/>
                <a:gridCol w="893921"/>
                <a:gridCol w="901541"/>
                <a:gridCol w="726434"/>
                <a:gridCol w="788517"/>
              </a:tblGrid>
              <a:tr h="365760">
                <a:tc gridSpan="2">
                  <a:txBody>
                    <a:bodyPr/>
                    <a:lstStyle/>
                    <a:p>
                      <a:pPr algn="ctr" fontAlgn="auto">
                        <a:buNone/>
                      </a:pPr>
                      <a:r>
                        <a:rPr lang="zh-CN" altLang="en-US" dirty="0">
                          <a:latin typeface="微软雅黑" panose="020B0503020204020204" pitchFamily="34" charset="-122"/>
                          <a:ea typeface="微软雅黑" panose="020B0503020204020204" pitchFamily="34" charset="-122"/>
                        </a:rPr>
                        <a:t>年</a:t>
                      </a:r>
                      <a:endParaRPr lang="zh-CN" altLang="en-US" dirty="0">
                        <a:latin typeface="微软雅黑" panose="020B0503020204020204" pitchFamily="34" charset="-122"/>
                        <a:ea typeface="微软雅黑" panose="020B0503020204020204" pitchFamily="34" charset="-122"/>
                      </a:endParaRPr>
                    </a:p>
                  </a:txBody>
                  <a:tcPr marL="68580" marR="68580" anchor="ctr"/>
                </a:tc>
                <a:tc hMerge="1">
                  <a:tcPr/>
                </a:tc>
                <a:tc rowSpan="2">
                  <a:txBody>
                    <a:bodyPr/>
                    <a:lstStyle/>
                    <a:p>
                      <a:pPr algn="ctr" fontAlgn="auto">
                        <a:buNone/>
                      </a:pPr>
                      <a:r>
                        <a:rPr lang="zh-CN" altLang="en-US">
                          <a:latin typeface="微软雅黑" panose="020B0503020204020204" pitchFamily="34" charset="-122"/>
                          <a:ea typeface="微软雅黑" panose="020B0503020204020204" pitchFamily="34" charset="-122"/>
                        </a:rPr>
                        <a:t>凭证号数</a:t>
                      </a:r>
                      <a:endParaRPr lang="zh-CN" altLang="en-US">
                        <a:latin typeface="微软雅黑" panose="020B0503020204020204" pitchFamily="34" charset="-122"/>
                        <a:ea typeface="微软雅黑" panose="020B0503020204020204" pitchFamily="34" charset="-122"/>
                      </a:endParaRPr>
                    </a:p>
                  </a:txBody>
                  <a:tcPr marL="68580" marR="68580" anchor="ctr"/>
                </a:tc>
                <a:tc rowSpan="2">
                  <a:txBody>
                    <a:bodyPr/>
                    <a:lstStyle/>
                    <a:p>
                      <a:pPr algn="ctr" fontAlgn="auto">
                        <a:buNone/>
                      </a:pPr>
                      <a:r>
                        <a:rPr lang="zh-CN" altLang="en-US">
                          <a:latin typeface="微软雅黑" panose="020B0503020204020204" pitchFamily="34" charset="-122"/>
                          <a:ea typeface="微软雅黑" panose="020B0503020204020204" pitchFamily="34" charset="-122"/>
                        </a:rPr>
                        <a:t>摘要</a:t>
                      </a:r>
                      <a:endParaRPr lang="zh-CN" altLang="en-US">
                        <a:latin typeface="微软雅黑" panose="020B0503020204020204" pitchFamily="34" charset="-122"/>
                        <a:ea typeface="微软雅黑" panose="020B0503020204020204" pitchFamily="34" charset="-122"/>
                      </a:endParaRPr>
                    </a:p>
                  </a:txBody>
                  <a:tcPr marL="68580" marR="68580" anchor="ctr"/>
                </a:tc>
                <a:tc rowSpan="2">
                  <a:txBody>
                    <a:bodyPr/>
                    <a:lstStyle/>
                    <a:p>
                      <a:pPr algn="ctr" fontAlgn="auto">
                        <a:buNone/>
                      </a:pPr>
                      <a:r>
                        <a:rPr lang="zh-CN" altLang="en-US">
                          <a:latin typeface="微软雅黑" panose="020B0503020204020204" pitchFamily="34" charset="-122"/>
                          <a:ea typeface="微软雅黑" panose="020B0503020204020204" pitchFamily="34" charset="-122"/>
                        </a:rPr>
                        <a:t>直接材料</a:t>
                      </a:r>
                      <a:endParaRPr lang="zh-CN" altLang="en-US">
                        <a:latin typeface="微软雅黑" panose="020B0503020204020204" pitchFamily="34" charset="-122"/>
                        <a:ea typeface="微软雅黑" panose="020B0503020204020204" pitchFamily="34" charset="-122"/>
                      </a:endParaRPr>
                    </a:p>
                  </a:txBody>
                  <a:tcPr marL="68580" marR="68580" anchor="ctr"/>
                </a:tc>
                <a:tc rowSpan="2">
                  <a:txBody>
                    <a:bodyPr/>
                    <a:lstStyle/>
                    <a:p>
                      <a:pPr algn="ctr" fontAlgn="auto">
                        <a:buNone/>
                      </a:pPr>
                      <a:r>
                        <a:rPr lang="zh-CN" altLang="en-US">
                          <a:latin typeface="微软雅黑" panose="020B0503020204020204" pitchFamily="34" charset="-122"/>
                          <a:ea typeface="微软雅黑" panose="020B0503020204020204" pitchFamily="34" charset="-122"/>
                        </a:rPr>
                        <a:t>直接人工</a:t>
                      </a:r>
                      <a:endParaRPr lang="zh-CN" altLang="en-US">
                        <a:latin typeface="微软雅黑" panose="020B0503020204020204" pitchFamily="34" charset="-122"/>
                        <a:ea typeface="微软雅黑" panose="020B0503020204020204" pitchFamily="34" charset="-122"/>
                      </a:endParaRPr>
                    </a:p>
                  </a:txBody>
                  <a:tcPr marL="68580" marR="68580" anchor="ctr"/>
                </a:tc>
                <a:tc rowSpan="2">
                  <a:txBody>
                    <a:bodyPr/>
                    <a:lstStyle/>
                    <a:p>
                      <a:pPr algn="ctr" fontAlgn="auto">
                        <a:buNone/>
                      </a:pPr>
                      <a:r>
                        <a:rPr lang="zh-CN" altLang="en-US" dirty="0" smtClean="0">
                          <a:latin typeface="微软雅黑" panose="020B0503020204020204" pitchFamily="34" charset="-122"/>
                          <a:ea typeface="微软雅黑" panose="020B0503020204020204" pitchFamily="34" charset="-122"/>
                        </a:rPr>
                        <a:t>间接费用</a:t>
                      </a:r>
                      <a:endParaRPr lang="zh-CN" altLang="en-US" dirty="0">
                        <a:latin typeface="微软雅黑" panose="020B0503020204020204" pitchFamily="34" charset="-122"/>
                        <a:ea typeface="微软雅黑" panose="020B0503020204020204" pitchFamily="34" charset="-122"/>
                      </a:endParaRPr>
                    </a:p>
                  </a:txBody>
                  <a:tcPr marL="68580" marR="68580" anchor="ctr"/>
                </a:tc>
                <a:tc rowSpan="2">
                  <a:txBody>
                    <a:bodyPr/>
                    <a:lstStyle/>
                    <a:p>
                      <a:pPr algn="ctr" fontAlgn="auto">
                        <a:buNone/>
                      </a:pPr>
                      <a:r>
                        <a:rPr lang="zh-CN" altLang="en-US">
                          <a:latin typeface="微软雅黑" panose="020B0503020204020204" pitchFamily="34" charset="-122"/>
                          <a:ea typeface="微软雅黑" panose="020B0503020204020204" pitchFamily="34" charset="-122"/>
                        </a:rPr>
                        <a:t>合计</a:t>
                      </a:r>
                      <a:endParaRPr lang="zh-CN" altLang="en-US">
                        <a:latin typeface="微软雅黑" panose="020B0503020204020204" pitchFamily="34" charset="-122"/>
                        <a:ea typeface="微软雅黑" panose="020B0503020204020204" pitchFamily="34" charset="-122"/>
                      </a:endParaRPr>
                    </a:p>
                  </a:txBody>
                  <a:tcPr marL="68580" marR="68580" anchor="ctr"/>
                </a:tc>
              </a:tr>
              <a:tr h="292418">
                <a:tc>
                  <a:txBody>
                    <a:bodyPr/>
                    <a:lstStyle/>
                    <a:p>
                      <a:pPr algn="ctr" fontAlgn="auto">
                        <a:buNone/>
                      </a:pPr>
                      <a:r>
                        <a:rPr lang="zh-CN" altLang="en-US" b="1">
                          <a:solidFill>
                            <a:schemeClr val="bg1"/>
                          </a:solidFill>
                          <a:latin typeface="微软雅黑" panose="020B0503020204020204" pitchFamily="34" charset="-122"/>
                          <a:ea typeface="微软雅黑" panose="020B0503020204020204" pitchFamily="34" charset="-122"/>
                        </a:rPr>
                        <a:t>月</a:t>
                      </a:r>
                      <a:endParaRPr lang="zh-CN" altLang="en-US" b="1">
                        <a:solidFill>
                          <a:schemeClr val="bg1"/>
                        </a:solidFill>
                        <a:latin typeface="微软雅黑" panose="020B0503020204020204" pitchFamily="34" charset="-122"/>
                        <a:ea typeface="微软雅黑" panose="020B0503020204020204" pitchFamily="34" charset="-122"/>
                      </a:endParaRPr>
                    </a:p>
                  </a:txBody>
                  <a:tcPr marL="68580" marR="68580" anchor="ctr">
                    <a:solidFill>
                      <a:srgbClr val="5B9BD5"/>
                    </a:solidFill>
                  </a:tcPr>
                </a:tc>
                <a:tc>
                  <a:txBody>
                    <a:bodyPr/>
                    <a:lstStyle/>
                    <a:p>
                      <a:pPr algn="ctr" fontAlgn="auto">
                        <a:buNone/>
                      </a:pPr>
                      <a:r>
                        <a:rPr lang="zh-CN" altLang="en-US" b="1">
                          <a:solidFill>
                            <a:schemeClr val="bg1"/>
                          </a:solidFill>
                          <a:latin typeface="微软雅黑" panose="020B0503020204020204" pitchFamily="34" charset="-122"/>
                          <a:ea typeface="微软雅黑" panose="020B0503020204020204" pitchFamily="34" charset="-122"/>
                        </a:rPr>
                        <a:t>日</a:t>
                      </a:r>
                      <a:endParaRPr lang="zh-CN" altLang="en-US" b="1">
                        <a:solidFill>
                          <a:schemeClr val="bg1"/>
                        </a:solidFill>
                        <a:latin typeface="微软雅黑" panose="020B0503020204020204" pitchFamily="34" charset="-122"/>
                        <a:ea typeface="微软雅黑" panose="020B0503020204020204" pitchFamily="34" charset="-122"/>
                      </a:endParaRPr>
                    </a:p>
                  </a:txBody>
                  <a:tcPr marL="68580" marR="68580" anchor="ctr">
                    <a:solidFill>
                      <a:srgbClr val="5B9BD5"/>
                    </a:solidFill>
                  </a:tcPr>
                </a:tc>
                <a:tc vMerge="1">
                  <a:tcPr/>
                </a:tc>
                <a:tc vMerge="1">
                  <a:tcPr/>
                </a:tc>
                <a:tc vMerge="1">
                  <a:tcPr/>
                </a:tc>
                <a:tc vMerge="1">
                  <a:tcPr/>
                </a:tc>
                <a:tc vMerge="1">
                  <a:tcPr/>
                </a:tc>
                <a:tc vMerge="1">
                  <a:tcPr/>
                </a:tc>
              </a:tr>
              <a:tr h="381000">
                <a:tc>
                  <a:txBody>
                    <a:bodyPr/>
                    <a:lstStyle/>
                    <a:p>
                      <a:pPr algn="ctr">
                        <a:buNone/>
                      </a:pPr>
                      <a:r>
                        <a:rPr lang="zh-CN" altLang="en-US" sz="1600">
                          <a:latin typeface="微软雅黑" panose="020B0503020204020204" pitchFamily="34" charset="-122"/>
                          <a:ea typeface="微软雅黑" panose="020B0503020204020204" pitchFamily="34" charset="-122"/>
                        </a:rPr>
                        <a:t>略</a:t>
                      </a:r>
                      <a:endParaRPr lang="zh-CN" altLang="en-US" sz="1600">
                        <a:latin typeface="微软雅黑" panose="020B0503020204020204" pitchFamily="34" charset="-122"/>
                        <a:ea typeface="微软雅黑" panose="020B0503020204020204" pitchFamily="34" charset="-122"/>
                      </a:endParaRPr>
                    </a:p>
                  </a:txBody>
                  <a:tcPr marL="68580" marR="68580" anchor="ctr"/>
                </a:tc>
                <a:tc>
                  <a:txBody>
                    <a:bodyPr/>
                    <a:lstStyle/>
                    <a:p>
                      <a:pPr algn="ctr">
                        <a:buNone/>
                      </a:pPr>
                      <a:r>
                        <a:rPr lang="zh-CN" altLang="en-US" sz="1600">
                          <a:latin typeface="微软雅黑" panose="020B0503020204020204" pitchFamily="34" charset="-122"/>
                          <a:ea typeface="微软雅黑" panose="020B0503020204020204" pitchFamily="34" charset="-122"/>
                          <a:sym typeface="+mn-ea"/>
                        </a:rPr>
                        <a:t>略</a:t>
                      </a:r>
                      <a:endParaRPr lang="zh-CN" altLang="en-US" sz="1600">
                        <a:latin typeface="微软雅黑" panose="020B0503020204020204" pitchFamily="34" charset="-122"/>
                        <a:ea typeface="微软雅黑" panose="020B0503020204020204" pitchFamily="34" charset="-122"/>
                        <a:sym typeface="+mn-ea"/>
                      </a:endParaRPr>
                    </a:p>
                  </a:txBody>
                  <a:tcPr marL="68580" marR="68580" anchor="ctr"/>
                </a:tc>
                <a:tc>
                  <a:txBody>
                    <a:bodyPr/>
                    <a:lstStyle/>
                    <a:p>
                      <a:pPr algn="ctr">
                        <a:buNone/>
                      </a:pPr>
                      <a:r>
                        <a:rPr lang="zh-CN" altLang="en-US" sz="1600">
                          <a:latin typeface="微软雅黑" panose="020B0503020204020204" pitchFamily="34" charset="-122"/>
                          <a:ea typeface="微软雅黑" panose="020B0503020204020204" pitchFamily="34" charset="-122"/>
                        </a:rPr>
                        <a:t>略</a:t>
                      </a:r>
                      <a:endParaRPr lang="zh-CN" altLang="en-US" sz="1600">
                        <a:latin typeface="微软雅黑" panose="020B0503020204020204" pitchFamily="34" charset="-122"/>
                        <a:ea typeface="微软雅黑" panose="020B0503020204020204" pitchFamily="34" charset="-122"/>
                      </a:endParaRPr>
                    </a:p>
                  </a:txBody>
                  <a:tcPr marL="68580" marR="68580" anchor="ctr"/>
                </a:tc>
                <a:tc>
                  <a:txBody>
                    <a:bodyPr/>
                    <a:lstStyle/>
                    <a:p>
                      <a:pPr algn="ctr">
                        <a:buNone/>
                      </a:pPr>
                      <a:r>
                        <a:rPr lang="en-US" altLang="zh-CN" sz="1600" dirty="0" err="1">
                          <a:latin typeface="微软雅黑" panose="020B0503020204020204" pitchFamily="34" charset="-122"/>
                          <a:ea typeface="微软雅黑" panose="020B0503020204020204" pitchFamily="34" charset="-122"/>
                        </a:rPr>
                        <a:t>生产耗用材料</a:t>
                      </a:r>
                      <a:endParaRPr lang="en-US" altLang="zh-CN" sz="1600" dirty="0">
                        <a:latin typeface="微软雅黑" panose="020B0503020204020204" pitchFamily="34" charset="-122"/>
                        <a:ea typeface="微软雅黑" panose="020B0503020204020204" pitchFamily="34" charset="-122"/>
                      </a:endParaRPr>
                    </a:p>
                    <a:p>
                      <a:pPr algn="ctr">
                        <a:buNone/>
                      </a:pPr>
                      <a:r>
                        <a:rPr lang="en-US" altLang="zh-CN" sz="1600" dirty="0" err="1">
                          <a:latin typeface="微软雅黑" panose="020B0503020204020204" pitchFamily="34" charset="-122"/>
                          <a:ea typeface="微软雅黑" panose="020B0503020204020204" pitchFamily="34" charset="-122"/>
                        </a:rPr>
                        <a:t>分配职工薪酬</a:t>
                      </a:r>
                      <a:endParaRPr lang="en-US" altLang="zh-CN" sz="1600" dirty="0">
                        <a:latin typeface="微软雅黑" panose="020B0503020204020204" pitchFamily="34" charset="-122"/>
                        <a:ea typeface="微软雅黑" panose="020B0503020204020204" pitchFamily="34" charset="-122"/>
                      </a:endParaRPr>
                    </a:p>
                    <a:p>
                      <a:pPr algn="ctr">
                        <a:buNone/>
                      </a:pPr>
                      <a:r>
                        <a:rPr lang="en-US" altLang="zh-CN" sz="1600" dirty="0" err="1" smtClean="0">
                          <a:latin typeface="微软雅黑" panose="020B0503020204020204" pitchFamily="34" charset="-122"/>
                          <a:ea typeface="微软雅黑" panose="020B0503020204020204" pitchFamily="34" charset="-122"/>
                        </a:rPr>
                        <a:t>分配</a:t>
                      </a:r>
                      <a:r>
                        <a:rPr lang="zh-CN" altLang="en-US" sz="1600" dirty="0" smtClean="0">
                          <a:latin typeface="微软雅黑" panose="020B0503020204020204" pitchFamily="34" charset="-122"/>
                          <a:ea typeface="微软雅黑" panose="020B0503020204020204" pitchFamily="34" charset="-122"/>
                        </a:rPr>
                        <a:t>间接</a:t>
                      </a:r>
                      <a:r>
                        <a:rPr lang="en-US" altLang="zh-CN" sz="1600" dirty="0" err="1" smtClean="0">
                          <a:latin typeface="微软雅黑" panose="020B0503020204020204" pitchFamily="34" charset="-122"/>
                          <a:ea typeface="微软雅黑" panose="020B0503020204020204" pitchFamily="34" charset="-122"/>
                        </a:rPr>
                        <a:t>费用</a:t>
                      </a:r>
                      <a:endParaRPr lang="en-US" altLang="zh-CN" sz="1600" dirty="0">
                        <a:latin typeface="微软雅黑" panose="020B0503020204020204" pitchFamily="34" charset="-122"/>
                        <a:ea typeface="微软雅黑" panose="020B0503020204020204" pitchFamily="34" charset="-122"/>
                      </a:endParaRPr>
                    </a:p>
                  </a:txBody>
                  <a:tcPr marL="68580" marR="68580"/>
                </a:tc>
                <a:tc>
                  <a:txBody>
                    <a:bodyPr/>
                    <a:lstStyle/>
                    <a:p>
                      <a:pPr algn="ctr">
                        <a:buNone/>
                      </a:pPr>
                      <a:r>
                        <a:rPr lang="en-US" altLang="zh-CN" sz="1600"/>
                        <a:t>66880</a:t>
                      </a:r>
                      <a:endParaRPr lang="en-US" altLang="zh-CN" sz="1600"/>
                    </a:p>
                  </a:txBody>
                  <a:tcPr marL="68580" marR="68580"/>
                </a:tc>
                <a:tc>
                  <a:txBody>
                    <a:bodyPr/>
                    <a:lstStyle/>
                    <a:p>
                      <a:pPr algn="ctr">
                        <a:buNone/>
                      </a:pPr>
                      <a:r>
                        <a:rPr lang="en-US" altLang="zh-CN" sz="1600"/>
                        <a:t>9120</a:t>
                      </a:r>
                      <a:endParaRPr lang="en-US" altLang="zh-CN" sz="1600"/>
                    </a:p>
                  </a:txBody>
                  <a:tcPr marL="68580" marR="68580"/>
                </a:tc>
                <a:tc>
                  <a:txBody>
                    <a:bodyPr/>
                    <a:lstStyle/>
                    <a:p>
                      <a:pPr algn="ctr">
                        <a:buNone/>
                      </a:pPr>
                      <a:r>
                        <a:rPr lang="en-US" altLang="zh-CN" sz="1600"/>
                        <a:t>4000</a:t>
                      </a:r>
                      <a:endParaRPr lang="en-US" altLang="zh-CN" sz="1600"/>
                    </a:p>
                  </a:txBody>
                  <a:tcPr marL="68580" marR="68580"/>
                </a:tc>
                <a:tc>
                  <a:txBody>
                    <a:bodyPr/>
                    <a:lstStyle/>
                    <a:p>
                      <a:pPr algn="ctr">
                        <a:buNone/>
                      </a:pPr>
                      <a:r>
                        <a:rPr lang="en-US" altLang="zh-CN" sz="1600"/>
                        <a:t>66880</a:t>
                      </a:r>
                      <a:endParaRPr lang="en-US" altLang="zh-CN" sz="1600"/>
                    </a:p>
                    <a:p>
                      <a:pPr algn="ctr">
                        <a:buNone/>
                      </a:pPr>
                      <a:r>
                        <a:rPr lang="en-US" altLang="zh-CN" sz="1600"/>
                        <a:t>9120</a:t>
                      </a:r>
                      <a:endParaRPr lang="en-US" altLang="zh-CN" sz="1600"/>
                    </a:p>
                    <a:p>
                      <a:pPr algn="ctr">
                        <a:buNone/>
                      </a:pPr>
                      <a:r>
                        <a:rPr lang="en-US" altLang="zh-CN" sz="1600"/>
                        <a:t>4000</a:t>
                      </a:r>
                      <a:endParaRPr lang="en-US" altLang="zh-CN" sz="1600"/>
                    </a:p>
                  </a:txBody>
                  <a:tcPr marL="68580" marR="68580"/>
                </a:tc>
              </a:tr>
              <a:tr h="381000">
                <a:tc>
                  <a:txBody>
                    <a:bodyPr/>
                    <a:lstStyle/>
                    <a:p>
                      <a:pPr algn="ctr">
                        <a:buNone/>
                      </a:pPr>
                      <a:endParaRPr lang="zh-CN" altLang="en-US" sz="1600">
                        <a:latin typeface="微软雅黑" panose="020B0503020204020204" pitchFamily="34" charset="-122"/>
                        <a:ea typeface="微软雅黑" panose="020B0503020204020204" pitchFamily="34" charset="-122"/>
                      </a:endParaRPr>
                    </a:p>
                  </a:txBody>
                  <a:tcPr marL="68580" marR="68580"/>
                </a:tc>
                <a:tc>
                  <a:txBody>
                    <a:bodyPr/>
                    <a:lstStyle/>
                    <a:p>
                      <a:pPr algn="ctr">
                        <a:buNone/>
                      </a:pPr>
                      <a:endParaRPr lang="zh-CN" altLang="en-US" sz="1600">
                        <a:latin typeface="微软雅黑" panose="020B0503020204020204" pitchFamily="34" charset="-122"/>
                        <a:ea typeface="微软雅黑" panose="020B0503020204020204" pitchFamily="34" charset="-122"/>
                      </a:endParaRPr>
                    </a:p>
                  </a:txBody>
                  <a:tcPr marL="68580" marR="68580"/>
                </a:tc>
                <a:tc>
                  <a:txBody>
                    <a:bodyPr/>
                    <a:lstStyle/>
                    <a:p>
                      <a:pPr algn="ctr">
                        <a:buNone/>
                      </a:pPr>
                      <a:endParaRPr lang="en-US" altLang="zh-CN" sz="1600"/>
                    </a:p>
                  </a:txBody>
                  <a:tcPr marL="68580" marR="68580"/>
                </a:tc>
                <a:tc>
                  <a:txBody>
                    <a:bodyPr/>
                    <a:lstStyle/>
                    <a:p>
                      <a:pPr algn="ctr">
                        <a:buNone/>
                      </a:pPr>
                      <a:r>
                        <a:rPr lang="zh-CN" altLang="en-US" sz="1600">
                          <a:latin typeface="微软雅黑" panose="020B0503020204020204" pitchFamily="34" charset="-122"/>
                          <a:ea typeface="微软雅黑" panose="020B0503020204020204" pitchFamily="34" charset="-122"/>
                        </a:rPr>
                        <a:t>本期生产费用合计</a:t>
                      </a:r>
                      <a:endParaRPr lang="zh-CN" altLang="en-US" sz="1600">
                        <a:latin typeface="微软雅黑" panose="020B0503020204020204" pitchFamily="34" charset="-122"/>
                        <a:ea typeface="微软雅黑" panose="020B0503020204020204" pitchFamily="34" charset="-122"/>
                      </a:endParaRPr>
                    </a:p>
                  </a:txBody>
                  <a:tcPr marL="68580" marR="68580" anchor="ctr"/>
                </a:tc>
                <a:tc>
                  <a:txBody>
                    <a:bodyPr/>
                    <a:lstStyle/>
                    <a:p>
                      <a:pPr algn="ctr">
                        <a:buNone/>
                      </a:pPr>
                      <a:r>
                        <a:rPr lang="en-US" altLang="zh-CN" sz="1600"/>
                        <a:t>66880</a:t>
                      </a:r>
                      <a:endParaRPr lang="en-US" altLang="zh-CN" sz="1600"/>
                    </a:p>
                  </a:txBody>
                  <a:tcPr marL="68580" marR="68580"/>
                </a:tc>
                <a:tc>
                  <a:txBody>
                    <a:bodyPr/>
                    <a:lstStyle/>
                    <a:p>
                      <a:pPr algn="ctr">
                        <a:buNone/>
                      </a:pPr>
                      <a:r>
                        <a:rPr lang="en-US" altLang="zh-CN" sz="1600"/>
                        <a:t>9120</a:t>
                      </a:r>
                      <a:endParaRPr lang="en-US" altLang="zh-CN" sz="1600"/>
                    </a:p>
                  </a:txBody>
                  <a:tcPr marL="68580" marR="68580"/>
                </a:tc>
                <a:tc>
                  <a:txBody>
                    <a:bodyPr/>
                    <a:lstStyle/>
                    <a:p>
                      <a:pPr algn="ctr">
                        <a:buNone/>
                      </a:pPr>
                      <a:r>
                        <a:rPr lang="en-US" altLang="zh-CN" sz="1600"/>
                        <a:t>4000</a:t>
                      </a:r>
                      <a:endParaRPr lang="en-US" altLang="zh-CN" sz="1600"/>
                    </a:p>
                  </a:txBody>
                  <a:tcPr marL="68580" marR="68580"/>
                </a:tc>
                <a:tc>
                  <a:txBody>
                    <a:bodyPr/>
                    <a:lstStyle/>
                    <a:p>
                      <a:pPr algn="ctr">
                        <a:buNone/>
                      </a:pPr>
                      <a:r>
                        <a:rPr lang="en-US" altLang="zh-CN" sz="1600" dirty="0"/>
                        <a:t>80000</a:t>
                      </a:r>
                      <a:endParaRPr lang="en-US" altLang="zh-CN" sz="1600" dirty="0"/>
                    </a:p>
                  </a:txBody>
                  <a:tcPr marL="68580" marR="68580"/>
                </a:tc>
              </a:tr>
            </a:tbl>
          </a:graphicData>
        </a:graphic>
      </p:graphicFrame>
      <p:sp>
        <p:nvSpPr>
          <p:cNvPr id="12" name="文本框 11"/>
          <p:cNvSpPr txBox="1"/>
          <p:nvPr/>
        </p:nvSpPr>
        <p:spPr>
          <a:xfrm>
            <a:off x="3697607" y="2815590"/>
            <a:ext cx="1980029" cy="400110"/>
          </a:xfrm>
          <a:prstGeom prst="rect">
            <a:avLst/>
          </a:prstGeom>
          <a:noFill/>
        </p:spPr>
        <p:txBody>
          <a:bodyPr wrap="none" rtlCol="0">
            <a:spAutoFit/>
          </a:bodyPr>
          <a:lstStyle/>
          <a:p>
            <a:r>
              <a:rPr lang="zh-CN" altLang="en-US" sz="2000" b="1">
                <a:solidFill>
                  <a:prstClr val="black">
                    <a:lumMod val="75000"/>
                    <a:lumOff val="25000"/>
                  </a:prstClr>
                </a:solidFill>
                <a:latin typeface="微软雅黑" panose="020B0503020204020204" pitchFamily="34" charset="-122"/>
                <a:ea typeface="微软雅黑" panose="020B0503020204020204" pitchFamily="34" charset="-122"/>
              </a:rPr>
              <a:t>生产成本明细账</a:t>
            </a:r>
            <a:endParaRPr lang="zh-CN" altLang="en-US" sz="2000" b="1">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246824" y="3263518"/>
            <a:ext cx="6351746" cy="800219"/>
          </a:xfrm>
          <a:prstGeom prst="rect">
            <a:avLst/>
          </a:prstGeom>
          <a:noFill/>
        </p:spPr>
        <p:txBody>
          <a:bodyPr wrap="square" rtlCol="0">
            <a:spAutoFit/>
          </a:bodyPr>
          <a:lstStyle/>
          <a:p>
            <a:r>
              <a:rPr lang="zh-CN" altLang="en-US" sz="1400">
                <a:solidFill>
                  <a:prstClr val="black"/>
                </a:solidFill>
                <a:latin typeface="微软雅黑" panose="020B0503020204020204" pitchFamily="34" charset="-122"/>
                <a:ea typeface="微软雅黑" panose="020B0503020204020204" pitchFamily="34" charset="-122"/>
              </a:rPr>
              <a:t>产品品种或类别：A产品                                                                                    单位：元</a:t>
            </a:r>
            <a:endParaRPr lang="zh-CN" altLang="en-US" sz="1400">
              <a:solidFill>
                <a:prstClr val="black"/>
              </a:solidFill>
              <a:latin typeface="微软雅黑" panose="020B0503020204020204" pitchFamily="34" charset="-122"/>
              <a:ea typeface="微软雅黑" panose="020B0503020204020204" pitchFamily="34" charset="-122"/>
            </a:endParaRPr>
          </a:p>
          <a:p>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Left)">
                                      <p:cBhvr>
                                        <p:cTn id="18" dur="500"/>
                                        <p:tgtEl>
                                          <p:spTgt spid="12"/>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trips(downLeft)">
                                      <p:cBhvr>
                                        <p:cTn id="21" dur="500"/>
                                        <p:tgtEl>
                                          <p:spTgt spid="14"/>
                                        </p:tgtEl>
                                      </p:cBhvr>
                                    </p:animEffect>
                                  </p:childTnLst>
                                </p:cTn>
                              </p:par>
                              <p:par>
                                <p:cTn id="22" presetID="18" presetClass="entr" presetSubtype="12"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down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p:bldP spid="14"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21601" y="1215916"/>
            <a:ext cx="2723048" cy="435169"/>
            <a:chOff x="1183079" y="1836091"/>
            <a:chExt cx="2920584" cy="507300"/>
          </a:xfrm>
          <a:solidFill>
            <a:srgbClr val="92D050"/>
          </a:solidFill>
        </p:grpSpPr>
        <p:sp>
          <p:nvSpPr>
            <p:cNvPr id="40" name="矩形 39"/>
            <p:cNvSpPr/>
            <p:nvPr/>
          </p:nvSpPr>
          <p:spPr>
            <a:xfrm>
              <a:off x="1183079" y="1836091"/>
              <a:ext cx="2677605" cy="505593"/>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sp>
          <p:nvSpPr>
            <p:cNvPr id="42" name="矩形 41"/>
            <p:cNvSpPr/>
            <p:nvPr/>
          </p:nvSpPr>
          <p:spPr>
            <a:xfrm>
              <a:off x="3893935" y="1836093"/>
              <a:ext cx="45954" cy="505819"/>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sp>
          <p:nvSpPr>
            <p:cNvPr id="43" name="矩形 42"/>
            <p:cNvSpPr/>
            <p:nvPr/>
          </p:nvSpPr>
          <p:spPr>
            <a:xfrm>
              <a:off x="3972441" y="1836091"/>
              <a:ext cx="45954" cy="505819"/>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sp>
          <p:nvSpPr>
            <p:cNvPr id="44" name="矩形 43"/>
            <p:cNvSpPr/>
            <p:nvPr/>
          </p:nvSpPr>
          <p:spPr>
            <a:xfrm>
              <a:off x="4057709" y="1837572"/>
              <a:ext cx="45954" cy="505819"/>
            </a:xfrm>
            <a:prstGeom prst="rect">
              <a:avLst/>
            </a:prstGeom>
            <a:solidFill>
              <a:srgbClr val="009999"/>
            </a:solidFill>
            <a:ln w="19050" cap="flat" cmpd="sng" algn="ctr">
              <a:noFill/>
              <a:prstDash val="solid"/>
              <a:miter lim="800000"/>
            </a:ln>
            <a:effectLst/>
          </p:spPr>
          <p:txBody>
            <a:bodyPr rot="0" spcFirstLastPara="0" vertOverflow="overflow" horzOverflow="overflow" vert="horz" wrap="square" lIns="92918" tIns="46460" rIns="92918" bIns="46460" numCol="1" spcCol="0" rtlCol="0" fromWordArt="0" anchor="ctr" anchorCtr="0" forceAA="0" compatLnSpc="1">
              <a:noAutofit/>
            </a:bodyPr>
            <a:lstStyle/>
            <a:p>
              <a:pPr algn="ctr">
                <a:defRPr/>
              </a:pPr>
              <a:endParaRPr lang="zh-CN" altLang="en-US" sz="1940" kern="0" smtClean="0">
                <a:solidFill>
                  <a:prstClr val="white"/>
                </a:solidFill>
                <a:latin typeface="微软雅黑" panose="020B0503020204020204" pitchFamily="34" charset="-122"/>
                <a:ea typeface="微软雅黑" panose="020B0503020204020204" pitchFamily="34" charset="-122"/>
              </a:endParaRPr>
            </a:p>
          </p:txBody>
        </p:sp>
      </p:grpSp>
      <p:sp>
        <p:nvSpPr>
          <p:cNvPr id="8" name="TextBox 8"/>
          <p:cNvSpPr txBox="1"/>
          <p:nvPr/>
        </p:nvSpPr>
        <p:spPr>
          <a:xfrm>
            <a:off x="123518" y="1233056"/>
            <a:ext cx="2441733" cy="707886"/>
          </a:xfrm>
          <a:prstGeom prst="rect">
            <a:avLst/>
          </a:prstGeom>
          <a:noFill/>
        </p:spPr>
        <p:txBody>
          <a:bodyPr wrap="square" rtlCol="0">
            <a:spAutoFit/>
          </a:bodyPr>
          <a:lstStyle/>
          <a:p>
            <a:r>
              <a:rPr lang="zh-CN" altLang="en-US" sz="2000" kern="0" dirty="0">
                <a:solidFill>
                  <a:prstClr val="white"/>
                </a:solidFill>
                <a:latin typeface="微软雅黑" panose="020B0503020204020204" pitchFamily="34" charset="-122"/>
                <a:ea typeface="微软雅黑" panose="020B0503020204020204" pitchFamily="34" charset="-122"/>
              </a:rPr>
              <a:t>二、产品制造成本的计算</a:t>
            </a:r>
            <a:endParaRPr lang="zh-CN" altLang="en-US" sz="2000" kern="0" dirty="0">
              <a:solidFill>
                <a:prstClr val="white"/>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15623" y="218244"/>
            <a:ext cx="7700793" cy="523220"/>
          </a:xfrm>
          <a:prstGeom prst="rect">
            <a:avLst/>
          </a:prstGeom>
          <a:noFill/>
        </p:spPr>
        <p:txBody>
          <a:bodyPr wrap="square">
            <a:spAutoFit/>
          </a:bodyPr>
          <a:lstStyle/>
          <a:p>
            <a:pPr lvl="0">
              <a:defRPr/>
            </a:pPr>
            <a:r>
              <a:rPr lang="zh-CN" altLang="en-US" sz="2700" b="1" kern="0" dirty="0">
                <a:solidFill>
                  <a:srgbClr val="FF0000"/>
                </a:solidFill>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2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81501" y="1786255"/>
            <a:ext cx="7920758" cy="400110"/>
          </a:xfrm>
          <a:prstGeom prst="rect">
            <a:avLst/>
          </a:prstGeom>
          <a:noFill/>
        </p:spPr>
        <p:txBody>
          <a:bodyPr wrap="none" rtlCol="0">
            <a:spAutoFit/>
          </a:bodyPr>
          <a:lstStyle/>
          <a:p>
            <a:r>
              <a:rPr lang="zh-CN" altLang="en-US" sz="2000" b="1">
                <a:solidFill>
                  <a:prstClr val="black">
                    <a:lumMod val="85000"/>
                    <a:lumOff val="15000"/>
                  </a:prstClr>
                </a:solidFill>
                <a:latin typeface="微软雅黑" panose="020B0503020204020204" pitchFamily="34" charset="-122"/>
                <a:ea typeface="微软雅黑" panose="020B0503020204020204" pitchFamily="34" charset="-122"/>
              </a:rPr>
              <a:t>（三）产品制造成本计算——生产费用在完工产品和在产品间的分配</a:t>
            </a:r>
            <a:endParaRPr lang="zh-CN" altLang="en-US" sz="2000" b="1">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246825" y="2295529"/>
            <a:ext cx="3116559" cy="646331"/>
          </a:xfrm>
          <a:prstGeom prst="rect">
            <a:avLst/>
          </a:prstGeom>
          <a:noFill/>
        </p:spPr>
        <p:txBody>
          <a:bodyPr wrap="none" rtlCol="0">
            <a:spAutoFit/>
          </a:bodyPr>
          <a:lstStyle/>
          <a:p>
            <a:r>
              <a:rPr lang="zh-CN" altLang="en-US" dirty="0">
                <a:solidFill>
                  <a:prstClr val="black">
                    <a:lumMod val="85000"/>
                    <a:lumOff val="15000"/>
                  </a:prstClr>
                </a:solidFill>
                <a:latin typeface="微软雅黑" panose="020B0503020204020204" pitchFamily="34" charset="-122"/>
                <a:ea typeface="微软雅黑" panose="020B0503020204020204" pitchFamily="34" charset="-122"/>
                <a:sym typeface="Wingdings" panose="05000000000000000000" pitchFamily="2" charset="2"/>
              </a:rPr>
              <a:t>例（若A产品本月全部完工）</a:t>
            </a:r>
            <a:endParaRPr lang="zh-CN" altLang="en-US" dirty="0">
              <a:solidFill>
                <a:prstClr val="black">
                  <a:lumMod val="85000"/>
                  <a:lumOff val="15000"/>
                </a:prstClr>
              </a:solidFill>
              <a:latin typeface="微软雅黑" panose="020B0503020204020204" pitchFamily="34" charset="-122"/>
              <a:ea typeface="微软雅黑" panose="020B0503020204020204" pitchFamily="34" charset="-122"/>
              <a:sym typeface="Wingdings" panose="05000000000000000000" pitchFamily="2" charset="2"/>
            </a:endParaRPr>
          </a:p>
          <a:p>
            <a:endParaRPr lang="zh-CN" altLang="en-US">
              <a:solidFill>
                <a:prstClr val="black"/>
              </a:solidFill>
            </a:endParaRPr>
          </a:p>
        </p:txBody>
      </p:sp>
      <p:graphicFrame>
        <p:nvGraphicFramePr>
          <p:cNvPr id="5" name="表格 4"/>
          <p:cNvGraphicFramePr/>
          <p:nvPr/>
        </p:nvGraphicFramePr>
        <p:xfrm>
          <a:off x="1118712" y="3581400"/>
          <a:ext cx="7269712" cy="2712720"/>
        </p:xfrm>
        <a:graphic>
          <a:graphicData uri="http://schemas.openxmlformats.org/drawingml/2006/table">
            <a:tbl>
              <a:tblPr firstRow="1" bandRow="1">
                <a:tableStyleId>{5C22544A-7EE6-4342-B048-85BDC9FD1C3A}</a:tableStyleId>
              </a:tblPr>
              <a:tblGrid>
                <a:gridCol w="505837"/>
                <a:gridCol w="505837"/>
                <a:gridCol w="1018191"/>
                <a:gridCol w="1755138"/>
                <a:gridCol w="940987"/>
                <a:gridCol w="949008"/>
                <a:gridCol w="802627"/>
                <a:gridCol w="792087"/>
              </a:tblGrid>
              <a:tr h="365760">
                <a:tc gridSpan="2">
                  <a:txBody>
                    <a:bodyPr/>
                    <a:lstStyle/>
                    <a:p>
                      <a:pPr algn="ctr" fontAlgn="auto">
                        <a:buNone/>
                      </a:pPr>
                      <a:r>
                        <a:rPr lang="zh-CN" altLang="en-US" dirty="0">
                          <a:latin typeface="微软雅黑" panose="020B0503020204020204" pitchFamily="34" charset="-122"/>
                          <a:ea typeface="微软雅黑" panose="020B0503020204020204" pitchFamily="34" charset="-122"/>
                        </a:rPr>
                        <a:t>年</a:t>
                      </a:r>
                      <a:endParaRPr lang="zh-CN" altLang="en-US" dirty="0">
                        <a:latin typeface="微软雅黑" panose="020B0503020204020204" pitchFamily="34" charset="-122"/>
                        <a:ea typeface="微软雅黑" panose="020B0503020204020204" pitchFamily="34" charset="-122"/>
                      </a:endParaRPr>
                    </a:p>
                  </a:txBody>
                  <a:tcPr marL="68580" marR="68580" anchor="ctr"/>
                </a:tc>
                <a:tc hMerge="1">
                  <a:tcPr/>
                </a:tc>
                <a:tc rowSpan="2">
                  <a:txBody>
                    <a:bodyPr/>
                    <a:lstStyle/>
                    <a:p>
                      <a:pPr algn="ctr" fontAlgn="auto">
                        <a:buNone/>
                      </a:pPr>
                      <a:r>
                        <a:rPr lang="zh-CN" altLang="en-US">
                          <a:latin typeface="微软雅黑" panose="020B0503020204020204" pitchFamily="34" charset="-122"/>
                          <a:ea typeface="微软雅黑" panose="020B0503020204020204" pitchFamily="34" charset="-122"/>
                        </a:rPr>
                        <a:t>凭证号数</a:t>
                      </a:r>
                      <a:endParaRPr lang="zh-CN" altLang="en-US">
                        <a:latin typeface="微软雅黑" panose="020B0503020204020204" pitchFamily="34" charset="-122"/>
                        <a:ea typeface="微软雅黑" panose="020B0503020204020204" pitchFamily="34" charset="-122"/>
                      </a:endParaRPr>
                    </a:p>
                  </a:txBody>
                  <a:tcPr marL="68580" marR="68580" anchor="ctr"/>
                </a:tc>
                <a:tc rowSpan="2">
                  <a:txBody>
                    <a:bodyPr/>
                    <a:lstStyle/>
                    <a:p>
                      <a:pPr algn="ctr" fontAlgn="auto">
                        <a:buNone/>
                      </a:pPr>
                      <a:r>
                        <a:rPr lang="zh-CN" altLang="en-US">
                          <a:latin typeface="微软雅黑" panose="020B0503020204020204" pitchFamily="34" charset="-122"/>
                          <a:ea typeface="微软雅黑" panose="020B0503020204020204" pitchFamily="34" charset="-122"/>
                        </a:rPr>
                        <a:t>摘要</a:t>
                      </a:r>
                      <a:endParaRPr lang="zh-CN" altLang="en-US">
                        <a:latin typeface="微软雅黑" panose="020B0503020204020204" pitchFamily="34" charset="-122"/>
                        <a:ea typeface="微软雅黑" panose="020B0503020204020204" pitchFamily="34" charset="-122"/>
                      </a:endParaRPr>
                    </a:p>
                  </a:txBody>
                  <a:tcPr marL="68580" marR="68580" anchor="ctr"/>
                </a:tc>
                <a:tc rowSpan="2">
                  <a:txBody>
                    <a:bodyPr/>
                    <a:lstStyle/>
                    <a:p>
                      <a:pPr algn="ctr" fontAlgn="auto">
                        <a:buNone/>
                      </a:pPr>
                      <a:r>
                        <a:rPr lang="zh-CN" altLang="en-US">
                          <a:latin typeface="微软雅黑" panose="020B0503020204020204" pitchFamily="34" charset="-122"/>
                          <a:ea typeface="微软雅黑" panose="020B0503020204020204" pitchFamily="34" charset="-122"/>
                        </a:rPr>
                        <a:t>直接材料</a:t>
                      </a:r>
                      <a:endParaRPr lang="zh-CN" altLang="en-US">
                        <a:latin typeface="微软雅黑" panose="020B0503020204020204" pitchFamily="34" charset="-122"/>
                        <a:ea typeface="微软雅黑" panose="020B0503020204020204" pitchFamily="34" charset="-122"/>
                      </a:endParaRPr>
                    </a:p>
                  </a:txBody>
                  <a:tcPr marL="68580" marR="68580" anchor="ctr"/>
                </a:tc>
                <a:tc rowSpan="2">
                  <a:txBody>
                    <a:bodyPr/>
                    <a:lstStyle/>
                    <a:p>
                      <a:pPr algn="ctr" fontAlgn="auto">
                        <a:buNone/>
                      </a:pPr>
                      <a:r>
                        <a:rPr lang="zh-CN" altLang="en-US">
                          <a:latin typeface="微软雅黑" panose="020B0503020204020204" pitchFamily="34" charset="-122"/>
                          <a:ea typeface="微软雅黑" panose="020B0503020204020204" pitchFamily="34" charset="-122"/>
                        </a:rPr>
                        <a:t>直接人工</a:t>
                      </a:r>
                      <a:endParaRPr lang="zh-CN" altLang="en-US">
                        <a:latin typeface="微软雅黑" panose="020B0503020204020204" pitchFamily="34" charset="-122"/>
                        <a:ea typeface="微软雅黑" panose="020B0503020204020204" pitchFamily="34" charset="-122"/>
                      </a:endParaRPr>
                    </a:p>
                  </a:txBody>
                  <a:tcPr marL="68580" marR="68580" anchor="ctr"/>
                </a:tc>
                <a:tc rowSpan="2">
                  <a:txBody>
                    <a:bodyPr/>
                    <a:lstStyle/>
                    <a:p>
                      <a:pPr algn="ctr" fontAlgn="auto">
                        <a:buNone/>
                      </a:pPr>
                      <a:r>
                        <a:rPr lang="zh-CN" altLang="en-US" dirty="0" smtClean="0">
                          <a:latin typeface="微软雅黑" panose="020B0503020204020204" pitchFamily="34" charset="-122"/>
                          <a:ea typeface="微软雅黑" panose="020B0503020204020204" pitchFamily="34" charset="-122"/>
                        </a:rPr>
                        <a:t>间接费用</a:t>
                      </a:r>
                      <a:endParaRPr lang="zh-CN" altLang="en-US" dirty="0">
                        <a:latin typeface="微软雅黑" panose="020B0503020204020204" pitchFamily="34" charset="-122"/>
                        <a:ea typeface="微软雅黑" panose="020B0503020204020204" pitchFamily="34" charset="-122"/>
                      </a:endParaRPr>
                    </a:p>
                  </a:txBody>
                  <a:tcPr marL="68580" marR="68580" anchor="ctr"/>
                </a:tc>
                <a:tc rowSpan="2">
                  <a:txBody>
                    <a:bodyPr/>
                    <a:lstStyle/>
                    <a:p>
                      <a:pPr algn="ctr" fontAlgn="auto">
                        <a:buNone/>
                      </a:pPr>
                      <a:r>
                        <a:rPr lang="zh-CN" altLang="en-US">
                          <a:latin typeface="微软雅黑" panose="020B0503020204020204" pitchFamily="34" charset="-122"/>
                          <a:ea typeface="微软雅黑" panose="020B0503020204020204" pitchFamily="34" charset="-122"/>
                        </a:rPr>
                        <a:t>合计</a:t>
                      </a:r>
                      <a:endParaRPr lang="zh-CN" altLang="en-US">
                        <a:latin typeface="微软雅黑" panose="020B0503020204020204" pitchFamily="34" charset="-122"/>
                        <a:ea typeface="微软雅黑" panose="020B0503020204020204" pitchFamily="34" charset="-122"/>
                      </a:endParaRPr>
                    </a:p>
                  </a:txBody>
                  <a:tcPr marL="68580" marR="68580" anchor="ctr"/>
                </a:tc>
              </a:tr>
              <a:tr h="292418">
                <a:tc>
                  <a:txBody>
                    <a:bodyPr/>
                    <a:lstStyle/>
                    <a:p>
                      <a:pPr algn="ctr" fontAlgn="auto">
                        <a:buNone/>
                      </a:pPr>
                      <a:r>
                        <a:rPr lang="zh-CN" altLang="en-US" b="1">
                          <a:solidFill>
                            <a:schemeClr val="bg1"/>
                          </a:solidFill>
                          <a:latin typeface="微软雅黑" panose="020B0503020204020204" pitchFamily="34" charset="-122"/>
                          <a:ea typeface="微软雅黑" panose="020B0503020204020204" pitchFamily="34" charset="-122"/>
                        </a:rPr>
                        <a:t>月</a:t>
                      </a:r>
                      <a:endParaRPr lang="zh-CN" altLang="en-US" b="1">
                        <a:solidFill>
                          <a:schemeClr val="bg1"/>
                        </a:solidFill>
                        <a:latin typeface="微软雅黑" panose="020B0503020204020204" pitchFamily="34" charset="-122"/>
                        <a:ea typeface="微软雅黑" panose="020B0503020204020204" pitchFamily="34" charset="-122"/>
                      </a:endParaRPr>
                    </a:p>
                  </a:txBody>
                  <a:tcPr marL="68580" marR="68580" anchor="ctr">
                    <a:solidFill>
                      <a:srgbClr val="5B9BD5"/>
                    </a:solidFill>
                  </a:tcPr>
                </a:tc>
                <a:tc>
                  <a:txBody>
                    <a:bodyPr/>
                    <a:lstStyle/>
                    <a:p>
                      <a:pPr algn="ctr" fontAlgn="auto">
                        <a:buNone/>
                      </a:pPr>
                      <a:r>
                        <a:rPr lang="zh-CN" altLang="en-US" b="1">
                          <a:solidFill>
                            <a:schemeClr val="bg1"/>
                          </a:solidFill>
                          <a:latin typeface="微软雅黑" panose="020B0503020204020204" pitchFamily="34" charset="-122"/>
                          <a:ea typeface="微软雅黑" panose="020B0503020204020204" pitchFamily="34" charset="-122"/>
                        </a:rPr>
                        <a:t>日</a:t>
                      </a:r>
                      <a:endParaRPr lang="zh-CN" altLang="en-US" b="1">
                        <a:solidFill>
                          <a:schemeClr val="bg1"/>
                        </a:solidFill>
                        <a:latin typeface="微软雅黑" panose="020B0503020204020204" pitchFamily="34" charset="-122"/>
                        <a:ea typeface="微软雅黑" panose="020B0503020204020204" pitchFamily="34" charset="-122"/>
                      </a:endParaRPr>
                    </a:p>
                  </a:txBody>
                  <a:tcPr marL="68580" marR="68580" anchor="ctr">
                    <a:solidFill>
                      <a:srgbClr val="5B9BD5"/>
                    </a:solidFill>
                  </a:tcPr>
                </a:tc>
                <a:tc vMerge="1">
                  <a:tcPr/>
                </a:tc>
                <a:tc vMerge="1">
                  <a:tcPr/>
                </a:tc>
                <a:tc vMerge="1">
                  <a:tcPr/>
                </a:tc>
                <a:tc vMerge="1">
                  <a:tcPr/>
                </a:tc>
                <a:tc vMerge="1">
                  <a:tcPr/>
                </a:tc>
                <a:tc vMerge="1">
                  <a:tcPr/>
                </a:tc>
              </a:tr>
              <a:tr h="381000">
                <a:tc>
                  <a:txBody>
                    <a:bodyPr/>
                    <a:lstStyle/>
                    <a:p>
                      <a:pPr algn="ctr">
                        <a:buNone/>
                      </a:pPr>
                      <a:r>
                        <a:rPr lang="zh-CN" altLang="en-US" sz="1600">
                          <a:latin typeface="微软雅黑" panose="020B0503020204020204" pitchFamily="34" charset="-122"/>
                          <a:ea typeface="微软雅黑" panose="020B0503020204020204" pitchFamily="34" charset="-122"/>
                        </a:rPr>
                        <a:t>略</a:t>
                      </a:r>
                      <a:endParaRPr lang="zh-CN" altLang="en-US" sz="1600">
                        <a:latin typeface="微软雅黑" panose="020B0503020204020204" pitchFamily="34" charset="-122"/>
                        <a:ea typeface="微软雅黑" panose="020B0503020204020204" pitchFamily="34" charset="-122"/>
                      </a:endParaRPr>
                    </a:p>
                  </a:txBody>
                  <a:tcPr marL="68580" marR="68580" anchor="ctr"/>
                </a:tc>
                <a:tc>
                  <a:txBody>
                    <a:bodyPr/>
                    <a:lstStyle/>
                    <a:p>
                      <a:pPr algn="ctr">
                        <a:buNone/>
                      </a:pPr>
                      <a:r>
                        <a:rPr lang="zh-CN" altLang="en-US" sz="1600">
                          <a:latin typeface="微软雅黑" panose="020B0503020204020204" pitchFamily="34" charset="-122"/>
                          <a:ea typeface="微软雅黑" panose="020B0503020204020204" pitchFamily="34" charset="-122"/>
                          <a:sym typeface="+mn-ea"/>
                        </a:rPr>
                        <a:t>略</a:t>
                      </a:r>
                      <a:endParaRPr lang="zh-CN" altLang="en-US" sz="1600">
                        <a:latin typeface="微软雅黑" panose="020B0503020204020204" pitchFamily="34" charset="-122"/>
                        <a:ea typeface="微软雅黑" panose="020B0503020204020204" pitchFamily="34" charset="-122"/>
                        <a:sym typeface="+mn-ea"/>
                      </a:endParaRPr>
                    </a:p>
                  </a:txBody>
                  <a:tcPr marL="68580" marR="68580" anchor="ctr"/>
                </a:tc>
                <a:tc>
                  <a:txBody>
                    <a:bodyPr/>
                    <a:lstStyle/>
                    <a:p>
                      <a:pPr algn="ctr">
                        <a:buNone/>
                      </a:pPr>
                      <a:r>
                        <a:rPr lang="zh-CN" altLang="en-US" sz="1600">
                          <a:latin typeface="微软雅黑" panose="020B0503020204020204" pitchFamily="34" charset="-122"/>
                          <a:ea typeface="微软雅黑" panose="020B0503020204020204" pitchFamily="34" charset="-122"/>
                        </a:rPr>
                        <a:t>略</a:t>
                      </a:r>
                      <a:endParaRPr lang="zh-CN" altLang="en-US" sz="1600">
                        <a:latin typeface="微软雅黑" panose="020B0503020204020204" pitchFamily="34" charset="-122"/>
                        <a:ea typeface="微软雅黑" panose="020B0503020204020204" pitchFamily="34" charset="-122"/>
                      </a:endParaRPr>
                    </a:p>
                  </a:txBody>
                  <a:tcPr marL="68580" marR="68580" anchor="ctr"/>
                </a:tc>
                <a:tc>
                  <a:txBody>
                    <a:bodyPr/>
                    <a:lstStyle/>
                    <a:p>
                      <a:pPr algn="ctr">
                        <a:buNone/>
                      </a:pPr>
                      <a:r>
                        <a:rPr lang="en-US" altLang="zh-CN" sz="1600" dirty="0" err="1">
                          <a:latin typeface="微软雅黑" panose="020B0503020204020204" pitchFamily="34" charset="-122"/>
                          <a:ea typeface="微软雅黑" panose="020B0503020204020204" pitchFamily="34" charset="-122"/>
                        </a:rPr>
                        <a:t>生产耗用材料</a:t>
                      </a:r>
                      <a:endParaRPr lang="en-US" altLang="zh-CN" sz="1600" dirty="0">
                        <a:latin typeface="微软雅黑" panose="020B0503020204020204" pitchFamily="34" charset="-122"/>
                        <a:ea typeface="微软雅黑" panose="020B0503020204020204" pitchFamily="34" charset="-122"/>
                      </a:endParaRPr>
                    </a:p>
                    <a:p>
                      <a:pPr algn="ctr">
                        <a:buNone/>
                      </a:pPr>
                      <a:r>
                        <a:rPr lang="en-US" altLang="zh-CN" sz="1600" dirty="0" err="1">
                          <a:latin typeface="微软雅黑" panose="020B0503020204020204" pitchFamily="34" charset="-122"/>
                          <a:ea typeface="微软雅黑" panose="020B0503020204020204" pitchFamily="34" charset="-122"/>
                        </a:rPr>
                        <a:t>分配职工薪酬</a:t>
                      </a:r>
                      <a:endParaRPr lang="en-US" altLang="zh-CN" sz="1600" dirty="0">
                        <a:latin typeface="微软雅黑" panose="020B0503020204020204" pitchFamily="34" charset="-122"/>
                        <a:ea typeface="微软雅黑" panose="020B0503020204020204" pitchFamily="34" charset="-122"/>
                      </a:endParaRPr>
                    </a:p>
                    <a:p>
                      <a:pPr algn="ctr">
                        <a:buNone/>
                      </a:pPr>
                      <a:r>
                        <a:rPr lang="en-US" altLang="zh-CN" sz="1600" dirty="0" err="1" smtClean="0">
                          <a:latin typeface="微软雅黑" panose="020B0503020204020204" pitchFamily="34" charset="-122"/>
                          <a:ea typeface="微软雅黑" panose="020B0503020204020204" pitchFamily="34" charset="-122"/>
                        </a:rPr>
                        <a:t>分配</a:t>
                      </a:r>
                      <a:r>
                        <a:rPr lang="zh-CN" altLang="en-US" sz="1600" dirty="0" smtClean="0">
                          <a:latin typeface="微软雅黑" panose="020B0503020204020204" pitchFamily="34" charset="-122"/>
                          <a:ea typeface="微软雅黑" panose="020B0503020204020204" pitchFamily="34" charset="-122"/>
                        </a:rPr>
                        <a:t>间接</a:t>
                      </a:r>
                      <a:r>
                        <a:rPr lang="en-US" altLang="zh-CN" sz="1600" dirty="0" err="1" smtClean="0">
                          <a:latin typeface="微软雅黑" panose="020B0503020204020204" pitchFamily="34" charset="-122"/>
                          <a:ea typeface="微软雅黑" panose="020B0503020204020204" pitchFamily="34" charset="-122"/>
                        </a:rPr>
                        <a:t>费用</a:t>
                      </a:r>
                      <a:endParaRPr lang="en-US" altLang="zh-CN" sz="1600" dirty="0">
                        <a:latin typeface="微软雅黑" panose="020B0503020204020204" pitchFamily="34" charset="-122"/>
                        <a:ea typeface="微软雅黑" panose="020B0503020204020204" pitchFamily="34" charset="-122"/>
                      </a:endParaRPr>
                    </a:p>
                  </a:txBody>
                  <a:tcPr marL="68580" marR="68580"/>
                </a:tc>
                <a:tc>
                  <a:txBody>
                    <a:bodyPr/>
                    <a:lstStyle/>
                    <a:p>
                      <a:pPr algn="ctr">
                        <a:buNone/>
                      </a:pPr>
                      <a:r>
                        <a:rPr lang="en-US" altLang="zh-CN" sz="1600" dirty="0"/>
                        <a:t>66880</a:t>
                      </a:r>
                      <a:endParaRPr lang="en-US" altLang="zh-CN" sz="1600" dirty="0"/>
                    </a:p>
                  </a:txBody>
                  <a:tcPr marL="68580" marR="68580"/>
                </a:tc>
                <a:tc>
                  <a:txBody>
                    <a:bodyPr/>
                    <a:lstStyle/>
                    <a:p>
                      <a:pPr algn="ctr">
                        <a:buNone/>
                      </a:pPr>
                      <a:r>
                        <a:rPr lang="en-US" altLang="zh-CN" sz="1600"/>
                        <a:t>9120</a:t>
                      </a:r>
                      <a:endParaRPr lang="en-US" altLang="zh-CN" sz="1600"/>
                    </a:p>
                  </a:txBody>
                  <a:tcPr marL="68580" marR="68580"/>
                </a:tc>
                <a:tc>
                  <a:txBody>
                    <a:bodyPr/>
                    <a:lstStyle/>
                    <a:p>
                      <a:pPr algn="ctr">
                        <a:buNone/>
                      </a:pPr>
                      <a:r>
                        <a:rPr lang="en-US" altLang="zh-CN" sz="1600"/>
                        <a:t>4000</a:t>
                      </a:r>
                      <a:endParaRPr lang="en-US" altLang="zh-CN" sz="1600"/>
                    </a:p>
                  </a:txBody>
                  <a:tcPr marL="68580" marR="68580"/>
                </a:tc>
                <a:tc>
                  <a:txBody>
                    <a:bodyPr/>
                    <a:lstStyle/>
                    <a:p>
                      <a:pPr algn="ctr">
                        <a:buNone/>
                      </a:pPr>
                      <a:r>
                        <a:rPr lang="en-US" altLang="zh-CN" sz="1600"/>
                        <a:t>66880</a:t>
                      </a:r>
                      <a:endParaRPr lang="en-US" altLang="zh-CN" sz="1600"/>
                    </a:p>
                    <a:p>
                      <a:pPr algn="ctr">
                        <a:buNone/>
                      </a:pPr>
                      <a:r>
                        <a:rPr lang="en-US" altLang="zh-CN" sz="1600"/>
                        <a:t>9120</a:t>
                      </a:r>
                      <a:endParaRPr lang="en-US" altLang="zh-CN" sz="1600"/>
                    </a:p>
                    <a:p>
                      <a:pPr algn="ctr">
                        <a:buNone/>
                      </a:pPr>
                      <a:r>
                        <a:rPr lang="en-US" altLang="zh-CN" sz="1600"/>
                        <a:t>4000</a:t>
                      </a:r>
                      <a:endParaRPr lang="en-US" altLang="zh-CN" sz="1600"/>
                    </a:p>
                  </a:txBody>
                  <a:tcPr marL="68580" marR="68580"/>
                </a:tc>
              </a:tr>
              <a:tr h="381000">
                <a:tc>
                  <a:txBody>
                    <a:bodyPr/>
                    <a:lstStyle/>
                    <a:p>
                      <a:pPr algn="ctr">
                        <a:buNone/>
                      </a:pPr>
                      <a:endParaRPr lang="zh-CN" altLang="en-US" sz="1600">
                        <a:latin typeface="微软雅黑" panose="020B0503020204020204" pitchFamily="34" charset="-122"/>
                        <a:ea typeface="微软雅黑" panose="020B0503020204020204" pitchFamily="34" charset="-122"/>
                      </a:endParaRPr>
                    </a:p>
                  </a:txBody>
                  <a:tcPr marL="68580" marR="68580"/>
                </a:tc>
                <a:tc>
                  <a:txBody>
                    <a:bodyPr/>
                    <a:lstStyle/>
                    <a:p>
                      <a:pPr algn="ctr">
                        <a:buNone/>
                      </a:pPr>
                      <a:endParaRPr lang="zh-CN" altLang="en-US" sz="1600">
                        <a:latin typeface="微软雅黑" panose="020B0503020204020204" pitchFamily="34" charset="-122"/>
                        <a:ea typeface="微软雅黑" panose="020B0503020204020204" pitchFamily="34" charset="-122"/>
                      </a:endParaRPr>
                    </a:p>
                  </a:txBody>
                  <a:tcPr marL="68580" marR="68580"/>
                </a:tc>
                <a:tc>
                  <a:txBody>
                    <a:bodyPr/>
                    <a:lstStyle/>
                    <a:p>
                      <a:pPr algn="ctr">
                        <a:buNone/>
                      </a:pPr>
                      <a:endParaRPr lang="en-US" altLang="zh-CN" sz="1600"/>
                    </a:p>
                  </a:txBody>
                  <a:tcPr marL="68580" marR="68580"/>
                </a:tc>
                <a:tc>
                  <a:txBody>
                    <a:bodyPr/>
                    <a:lstStyle/>
                    <a:p>
                      <a:pPr algn="ctr">
                        <a:buNone/>
                      </a:pPr>
                      <a:r>
                        <a:rPr lang="zh-CN" altLang="en-US" sz="1600">
                          <a:latin typeface="微软雅黑" panose="020B0503020204020204" pitchFamily="34" charset="-122"/>
                          <a:ea typeface="微软雅黑" panose="020B0503020204020204" pitchFamily="34" charset="-122"/>
                        </a:rPr>
                        <a:t>本期生产费用合计</a:t>
                      </a:r>
                      <a:endParaRPr lang="zh-CN" altLang="en-US" sz="1600">
                        <a:latin typeface="微软雅黑" panose="020B0503020204020204" pitchFamily="34" charset="-122"/>
                        <a:ea typeface="微软雅黑" panose="020B0503020204020204" pitchFamily="34" charset="-122"/>
                      </a:endParaRPr>
                    </a:p>
                  </a:txBody>
                  <a:tcPr marL="68580" marR="68580" anchor="ctr"/>
                </a:tc>
                <a:tc>
                  <a:txBody>
                    <a:bodyPr/>
                    <a:lstStyle/>
                    <a:p>
                      <a:pPr algn="ctr">
                        <a:buNone/>
                      </a:pPr>
                      <a:r>
                        <a:rPr lang="en-US" altLang="zh-CN" sz="1600"/>
                        <a:t>66880</a:t>
                      </a:r>
                      <a:endParaRPr lang="en-US" altLang="zh-CN" sz="1600"/>
                    </a:p>
                  </a:txBody>
                  <a:tcPr marL="68580" marR="68580"/>
                </a:tc>
                <a:tc>
                  <a:txBody>
                    <a:bodyPr/>
                    <a:lstStyle/>
                    <a:p>
                      <a:pPr algn="ctr">
                        <a:buNone/>
                      </a:pPr>
                      <a:r>
                        <a:rPr lang="en-US" altLang="zh-CN" sz="1600"/>
                        <a:t>9120</a:t>
                      </a:r>
                      <a:endParaRPr lang="en-US" altLang="zh-CN" sz="1600"/>
                    </a:p>
                  </a:txBody>
                  <a:tcPr marL="68580" marR="68580"/>
                </a:tc>
                <a:tc>
                  <a:txBody>
                    <a:bodyPr/>
                    <a:lstStyle/>
                    <a:p>
                      <a:pPr algn="ctr">
                        <a:buNone/>
                      </a:pPr>
                      <a:r>
                        <a:rPr lang="en-US" altLang="zh-CN" sz="1600"/>
                        <a:t>4000</a:t>
                      </a:r>
                      <a:endParaRPr lang="en-US" altLang="zh-CN" sz="1600"/>
                    </a:p>
                  </a:txBody>
                  <a:tcPr marL="68580" marR="68580"/>
                </a:tc>
                <a:tc>
                  <a:txBody>
                    <a:bodyPr/>
                    <a:lstStyle/>
                    <a:p>
                      <a:pPr algn="ctr">
                        <a:buNone/>
                      </a:pPr>
                      <a:r>
                        <a:rPr lang="en-US" altLang="zh-CN" sz="1600"/>
                        <a:t>80000</a:t>
                      </a:r>
                      <a:endParaRPr lang="en-US" altLang="zh-CN" sz="1600"/>
                    </a:p>
                  </a:txBody>
                  <a:tcPr marL="68580" marR="68580"/>
                </a:tc>
              </a:tr>
              <a:tr h="381000">
                <a:tc>
                  <a:txBody>
                    <a:bodyPr/>
                    <a:lstStyle/>
                    <a:p>
                      <a:pPr algn="ctr">
                        <a:buNone/>
                      </a:pPr>
                      <a:endParaRPr lang="zh-CN" altLang="en-US" sz="1600">
                        <a:latin typeface="微软雅黑" panose="020B0503020204020204" pitchFamily="34" charset="-122"/>
                        <a:ea typeface="微软雅黑" panose="020B0503020204020204" pitchFamily="34" charset="-122"/>
                      </a:endParaRPr>
                    </a:p>
                  </a:txBody>
                  <a:tcPr marL="68580" marR="68580"/>
                </a:tc>
                <a:tc>
                  <a:txBody>
                    <a:bodyPr/>
                    <a:lstStyle/>
                    <a:p>
                      <a:pPr algn="ctr">
                        <a:buNone/>
                      </a:pPr>
                      <a:endParaRPr lang="zh-CN" altLang="en-US" sz="1600">
                        <a:latin typeface="微软雅黑" panose="020B0503020204020204" pitchFamily="34" charset="-122"/>
                        <a:ea typeface="微软雅黑" panose="020B0503020204020204" pitchFamily="34" charset="-122"/>
                      </a:endParaRPr>
                    </a:p>
                  </a:txBody>
                  <a:tcPr marL="68580" marR="68580"/>
                </a:tc>
                <a:tc>
                  <a:txBody>
                    <a:bodyPr/>
                    <a:lstStyle/>
                    <a:p>
                      <a:pPr algn="ctr">
                        <a:buNone/>
                      </a:pPr>
                      <a:endParaRPr lang="en-US" altLang="zh-CN" sz="1600"/>
                    </a:p>
                  </a:txBody>
                  <a:tcPr marL="68580" marR="68580"/>
                </a:tc>
                <a:tc>
                  <a:txBody>
                    <a:bodyPr/>
                    <a:lstStyle/>
                    <a:p>
                      <a:pPr algn="ctr">
                        <a:buNone/>
                      </a:pPr>
                      <a:r>
                        <a:rPr lang="zh-CN" altLang="en-US" sz="1600">
                          <a:latin typeface="微软雅黑" panose="020B0503020204020204" pitchFamily="34" charset="-122"/>
                          <a:ea typeface="微软雅黑" panose="020B0503020204020204" pitchFamily="34" charset="-122"/>
                        </a:rPr>
                        <a:t>结转完工产品成本</a:t>
                      </a:r>
                      <a:endParaRPr lang="zh-CN" altLang="en-US" sz="1600">
                        <a:latin typeface="微软雅黑" panose="020B0503020204020204" pitchFamily="34" charset="-122"/>
                        <a:ea typeface="微软雅黑" panose="020B0503020204020204" pitchFamily="34" charset="-122"/>
                      </a:endParaRPr>
                    </a:p>
                  </a:txBody>
                  <a:tcPr marL="68580" marR="68580" anchor="ctr"/>
                </a:tc>
                <a:tc>
                  <a:txBody>
                    <a:bodyPr/>
                    <a:lstStyle/>
                    <a:p>
                      <a:pPr algn="ctr">
                        <a:buNone/>
                      </a:pPr>
                      <a:r>
                        <a:rPr lang="en-US" altLang="zh-CN" sz="1600" b="1">
                          <a:solidFill>
                            <a:srgbClr val="C00000"/>
                          </a:solidFill>
                        </a:rPr>
                        <a:t>66880</a:t>
                      </a:r>
                      <a:endParaRPr lang="en-US" altLang="zh-CN" sz="1600" b="1">
                        <a:solidFill>
                          <a:srgbClr val="C00000"/>
                        </a:solidFill>
                      </a:endParaRPr>
                    </a:p>
                  </a:txBody>
                  <a:tcPr marL="68580" marR="68580"/>
                </a:tc>
                <a:tc>
                  <a:txBody>
                    <a:bodyPr/>
                    <a:lstStyle/>
                    <a:p>
                      <a:pPr algn="ctr">
                        <a:buNone/>
                      </a:pPr>
                      <a:r>
                        <a:rPr lang="en-US" altLang="zh-CN" sz="1600" b="1">
                          <a:solidFill>
                            <a:srgbClr val="C00000"/>
                          </a:solidFill>
                        </a:rPr>
                        <a:t>9120</a:t>
                      </a:r>
                      <a:endParaRPr lang="en-US" altLang="zh-CN" sz="1600" b="1">
                        <a:solidFill>
                          <a:srgbClr val="C00000"/>
                        </a:solidFill>
                      </a:endParaRPr>
                    </a:p>
                  </a:txBody>
                  <a:tcPr marL="68580" marR="68580"/>
                </a:tc>
                <a:tc>
                  <a:txBody>
                    <a:bodyPr/>
                    <a:lstStyle/>
                    <a:p>
                      <a:pPr algn="ctr">
                        <a:buNone/>
                      </a:pPr>
                      <a:r>
                        <a:rPr lang="en-US" altLang="zh-CN" sz="1600" b="1">
                          <a:solidFill>
                            <a:srgbClr val="C00000"/>
                          </a:solidFill>
                        </a:rPr>
                        <a:t>4000</a:t>
                      </a:r>
                      <a:endParaRPr lang="en-US" altLang="zh-CN" sz="1600" b="1">
                        <a:solidFill>
                          <a:srgbClr val="C00000"/>
                        </a:solidFill>
                      </a:endParaRPr>
                    </a:p>
                  </a:txBody>
                  <a:tcPr marL="68580" marR="68580"/>
                </a:tc>
                <a:tc>
                  <a:txBody>
                    <a:bodyPr/>
                    <a:lstStyle/>
                    <a:p>
                      <a:pPr algn="ctr">
                        <a:buNone/>
                      </a:pPr>
                      <a:r>
                        <a:rPr lang="en-US" altLang="zh-CN" sz="1600" b="1" dirty="0">
                          <a:solidFill>
                            <a:srgbClr val="C00000"/>
                          </a:solidFill>
                        </a:rPr>
                        <a:t>80000</a:t>
                      </a:r>
                      <a:endParaRPr lang="en-US" altLang="zh-CN" sz="1600" b="1" dirty="0">
                        <a:solidFill>
                          <a:srgbClr val="C00000"/>
                        </a:solidFill>
                      </a:endParaRPr>
                    </a:p>
                  </a:txBody>
                  <a:tcPr marL="68580" marR="68580"/>
                </a:tc>
              </a:tr>
            </a:tbl>
          </a:graphicData>
        </a:graphic>
      </p:graphicFrame>
      <p:sp>
        <p:nvSpPr>
          <p:cNvPr id="12" name="文本框 11"/>
          <p:cNvSpPr txBox="1"/>
          <p:nvPr/>
        </p:nvSpPr>
        <p:spPr>
          <a:xfrm>
            <a:off x="3697607" y="2815590"/>
            <a:ext cx="1980029" cy="400110"/>
          </a:xfrm>
          <a:prstGeom prst="rect">
            <a:avLst/>
          </a:prstGeom>
          <a:noFill/>
        </p:spPr>
        <p:txBody>
          <a:bodyPr wrap="none" rtlCol="0">
            <a:spAutoFit/>
          </a:bodyPr>
          <a:lstStyle/>
          <a:p>
            <a:r>
              <a:rPr lang="zh-CN" altLang="en-US" sz="2000" b="1">
                <a:solidFill>
                  <a:prstClr val="black">
                    <a:lumMod val="75000"/>
                    <a:lumOff val="25000"/>
                  </a:prstClr>
                </a:solidFill>
                <a:latin typeface="微软雅黑" panose="020B0503020204020204" pitchFamily="34" charset="-122"/>
                <a:ea typeface="微软雅黑" panose="020B0503020204020204" pitchFamily="34" charset="-122"/>
              </a:rPr>
              <a:t>生产成本明细账</a:t>
            </a:r>
            <a:endParaRPr lang="zh-CN" altLang="en-US" sz="2000" b="1">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246825" y="3279145"/>
            <a:ext cx="6351746" cy="800219"/>
          </a:xfrm>
          <a:prstGeom prst="rect">
            <a:avLst/>
          </a:prstGeom>
          <a:noFill/>
        </p:spPr>
        <p:txBody>
          <a:bodyPr wrap="square" rtlCol="0">
            <a:spAutoFit/>
          </a:bodyPr>
          <a:lstStyle/>
          <a:p>
            <a:r>
              <a:rPr lang="zh-CN" altLang="en-US" sz="1400">
                <a:solidFill>
                  <a:prstClr val="black"/>
                </a:solidFill>
                <a:latin typeface="微软雅黑" panose="020B0503020204020204" pitchFamily="34" charset="-122"/>
                <a:ea typeface="微软雅黑" panose="020B0503020204020204" pitchFamily="34" charset="-122"/>
              </a:rPr>
              <a:t>产品品种或类别：A产品                                                                                    单位：元</a:t>
            </a:r>
            <a:endParaRPr lang="zh-CN" altLang="en-US" sz="1400">
              <a:solidFill>
                <a:prstClr val="black"/>
              </a:solidFill>
              <a:latin typeface="微软雅黑" panose="020B0503020204020204" pitchFamily="34" charset="-122"/>
              <a:ea typeface="微软雅黑" panose="020B0503020204020204" pitchFamily="34" charset="-122"/>
            </a:endParaRPr>
          </a:p>
          <a:p>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Left)">
                                      <p:cBhvr>
                                        <p:cTn id="18" dur="500"/>
                                        <p:tgtEl>
                                          <p:spTgt spid="12"/>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trips(downLeft)">
                                      <p:cBhvr>
                                        <p:cTn id="21" dur="500"/>
                                        <p:tgtEl>
                                          <p:spTgt spid="14"/>
                                        </p:tgtEl>
                                      </p:cBhvr>
                                    </p:animEffect>
                                  </p:childTnLst>
                                </p:cTn>
                              </p:par>
                              <p:par>
                                <p:cTn id="22" presetID="18" presetClass="entr" presetSubtype="12"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down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p:bldP spid="1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smtClean="0">
                <a:solidFill>
                  <a:srgbClr val="FF0000"/>
                </a:solidFill>
                <a:ea typeface="微软雅黑" panose="020B0503020204020204" pitchFamily="34" charset="-122"/>
                <a:cs typeface="宋体" panose="02010600030101010101" pitchFamily="2" charset="-122"/>
              </a:rPr>
              <a:t>会计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en-US" altLang="zh-CN" sz="2800" kern="1800" dirty="0" smtClean="0">
                <a:solidFill>
                  <a:srgbClr val="FF0000"/>
                </a:solidFill>
                <a:ea typeface="微软雅黑" panose="020B0503020204020204" pitchFamily="34" charset="-122"/>
                <a:cs typeface="宋体" panose="02010600030101010101" pitchFamily="2" charset="-122"/>
              </a:rPr>
              <a:t>--</a:t>
            </a:r>
            <a:r>
              <a:rPr lang="zh-CN" altLang="en-US" sz="2800" kern="1800" dirty="0" smtClean="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a:xfrm>
            <a:off x="457200" y="1484784"/>
            <a:ext cx="8229600" cy="4839816"/>
          </a:xfrm>
        </p:spPr>
        <p:txBody>
          <a:bodyPr/>
          <a:lstStyle/>
          <a:p>
            <a:r>
              <a:rPr lang="zh-CN" altLang="en-US" sz="2400" dirty="0">
                <a:latin typeface="+mn-ea"/>
              </a:rPr>
              <a:t>农村集体经济组织</a:t>
            </a:r>
            <a:r>
              <a:rPr lang="zh-CN" altLang="en-US" sz="2400" dirty="0">
                <a:solidFill>
                  <a:srgbClr val="FF0000"/>
                </a:solidFill>
                <a:latin typeface="+mj-ea"/>
                <a:ea typeface="+mj-ea"/>
              </a:rPr>
              <a:t>财务会计报告</a:t>
            </a:r>
            <a:r>
              <a:rPr lang="zh-CN" altLang="en-US" sz="2400" dirty="0">
                <a:latin typeface="+mn-ea"/>
              </a:rPr>
              <a:t>是对其</a:t>
            </a:r>
            <a:r>
              <a:rPr lang="zh-CN" altLang="en-US" sz="2400" dirty="0" smtClean="0">
                <a:latin typeface="+mn-ea"/>
              </a:rPr>
              <a:t>财务</a:t>
            </a:r>
            <a:r>
              <a:rPr lang="zh-CN" altLang="en-US" sz="2400" dirty="0">
                <a:latin typeface="+mn-ea"/>
              </a:rPr>
              <a:t>状况、经营成果等的结构性表述，包括会计报表和</a:t>
            </a:r>
            <a:r>
              <a:rPr lang="zh-CN" altLang="en-US" sz="2400" dirty="0" smtClean="0">
                <a:latin typeface="+mn-ea"/>
              </a:rPr>
              <a:t>会计报</a:t>
            </a:r>
            <a:r>
              <a:rPr lang="zh-CN" altLang="en-US" sz="2400" dirty="0" smtClean="0">
                <a:latin typeface="仿宋" panose="02010609060101010101" charset="-122"/>
                <a:ea typeface="仿宋" panose="02010609060101010101" charset="-122"/>
              </a:rPr>
              <a:t>表</a:t>
            </a:r>
            <a:r>
              <a:rPr lang="zh-CN" altLang="en-US" sz="2400" dirty="0">
                <a:latin typeface="仿宋" panose="02010609060101010101" charset="-122"/>
                <a:ea typeface="仿宋" panose="02010609060101010101" charset="-122"/>
              </a:rPr>
              <a:t>附注</a:t>
            </a:r>
            <a:r>
              <a:rPr lang="zh-CN" altLang="en-US" sz="2400" dirty="0" smtClean="0">
                <a:latin typeface="仿宋" panose="02010609060101010101" charset="-122"/>
                <a:ea typeface="仿宋" panose="02010609060101010101" charset="-122"/>
              </a:rPr>
              <a:t>。</a:t>
            </a:r>
            <a:endParaRPr lang="en-US" altLang="zh-CN" sz="2400" dirty="0">
              <a:latin typeface="FZHTK--GBK1-0"/>
            </a:endParaRPr>
          </a:p>
          <a:p>
            <a:r>
              <a:rPr lang="zh-CN" altLang="en-US" sz="2400" dirty="0">
                <a:latin typeface="+mn-ea"/>
              </a:rPr>
              <a:t>农村集体经济组织的会计报表包括资产负债表、收益及收益分配表。</a:t>
            </a:r>
            <a:endParaRPr lang="zh-CN" altLang="en-US" sz="2400" dirty="0">
              <a:latin typeface="+mn-ea"/>
            </a:endParaRPr>
          </a:p>
          <a:p>
            <a:r>
              <a:rPr lang="zh-CN" altLang="en-US" sz="2400" dirty="0">
                <a:solidFill>
                  <a:srgbClr val="FF0000"/>
                </a:solidFill>
                <a:latin typeface="+mj-ea"/>
                <a:ea typeface="+mj-ea"/>
              </a:rPr>
              <a:t>资产负债表</a:t>
            </a:r>
            <a:r>
              <a:rPr lang="zh-CN" altLang="en-US" sz="2400" dirty="0">
                <a:latin typeface="+mn-ea"/>
              </a:rPr>
              <a:t>，是指反映农村集体经济组织在</a:t>
            </a:r>
            <a:r>
              <a:rPr lang="zh-CN" altLang="en-US" sz="2400" u="sng" dirty="0">
                <a:latin typeface="+mn-ea"/>
              </a:rPr>
              <a:t>某一特定日</a:t>
            </a:r>
            <a:endParaRPr lang="zh-CN" altLang="en-US" sz="2400" u="sng" dirty="0">
              <a:latin typeface="+mn-ea"/>
            </a:endParaRPr>
          </a:p>
          <a:p>
            <a:r>
              <a:rPr lang="zh-CN" altLang="en-US" sz="2400" u="sng" dirty="0">
                <a:latin typeface="+mn-ea"/>
              </a:rPr>
              <a:t>期</a:t>
            </a:r>
            <a:r>
              <a:rPr lang="zh-CN" altLang="en-US" sz="2400" dirty="0">
                <a:latin typeface="+mn-ea"/>
              </a:rPr>
              <a:t>财务状况的报表。</a:t>
            </a:r>
            <a:endParaRPr lang="zh-CN" altLang="en-US" sz="2400" dirty="0">
              <a:latin typeface="+mn-ea"/>
            </a:endParaRPr>
          </a:p>
          <a:p>
            <a:r>
              <a:rPr lang="zh-CN" altLang="en-US" sz="2400" dirty="0">
                <a:solidFill>
                  <a:srgbClr val="FF0000"/>
                </a:solidFill>
                <a:latin typeface="+mj-ea"/>
                <a:ea typeface="+mj-ea"/>
              </a:rPr>
              <a:t>收益及收益分配表</a:t>
            </a:r>
            <a:r>
              <a:rPr lang="zh-CN" altLang="en-US" sz="2400" dirty="0">
                <a:latin typeface="+mn-ea"/>
              </a:rPr>
              <a:t>，是指反映农村集体经济组织在</a:t>
            </a:r>
            <a:r>
              <a:rPr lang="zh-CN" altLang="en-US" sz="2400" u="sng" dirty="0">
                <a:latin typeface="+mn-ea"/>
              </a:rPr>
              <a:t>一定</a:t>
            </a:r>
            <a:endParaRPr lang="zh-CN" altLang="en-US" sz="2400" u="sng" dirty="0">
              <a:latin typeface="+mn-ea"/>
            </a:endParaRPr>
          </a:p>
          <a:p>
            <a:r>
              <a:rPr lang="zh-CN" altLang="en-US" sz="2400" u="sng" dirty="0" smtClean="0">
                <a:latin typeface="+mn-ea"/>
              </a:rPr>
              <a:t>会计</a:t>
            </a:r>
            <a:r>
              <a:rPr lang="zh-CN" altLang="en-US" sz="2400" u="sng" dirty="0">
                <a:latin typeface="+mn-ea"/>
              </a:rPr>
              <a:t>期间</a:t>
            </a:r>
            <a:r>
              <a:rPr lang="zh-CN" altLang="en-US" sz="2400" dirty="0">
                <a:latin typeface="+mn-ea"/>
              </a:rPr>
              <a:t>内收益实现及其分配情况的报表。</a:t>
            </a:r>
            <a:endParaRPr lang="zh-CN" altLang="en-US" sz="24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smtClean="0">
                <a:solidFill>
                  <a:srgbClr val="FF0000"/>
                </a:solidFill>
                <a:ea typeface="微软雅黑" panose="020B0503020204020204" pitchFamily="34" charset="-122"/>
                <a:cs typeface="宋体" panose="02010600030101010101" pitchFamily="2" charset="-122"/>
              </a:rPr>
              <a:t>会计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en-US" altLang="zh-CN" sz="2800" kern="1800" dirty="0" smtClean="0">
                <a:solidFill>
                  <a:srgbClr val="FF0000"/>
                </a:solidFill>
                <a:ea typeface="微软雅黑" panose="020B0503020204020204" pitchFamily="34" charset="-122"/>
                <a:cs typeface="宋体" panose="02010600030101010101" pitchFamily="2" charset="-122"/>
              </a:rPr>
              <a:t>--</a:t>
            </a:r>
            <a:r>
              <a:rPr lang="zh-CN" altLang="en-US" sz="2800" kern="1800" dirty="0" smtClean="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a:xfrm>
            <a:off x="457200" y="1484784"/>
            <a:ext cx="8229600" cy="4839816"/>
          </a:xfrm>
        </p:spPr>
        <p:txBody>
          <a:bodyPr/>
          <a:lstStyle/>
          <a:p>
            <a:r>
              <a:rPr lang="zh-CN" altLang="en-US" sz="2400" dirty="0">
                <a:latin typeface="+mn-ea"/>
              </a:rPr>
              <a:t>农村集体经济组织可以根据需要编制</a:t>
            </a:r>
            <a:r>
              <a:rPr lang="zh-CN" altLang="en-US" sz="2400" dirty="0" smtClean="0">
                <a:latin typeface="+mn-ea"/>
              </a:rPr>
              <a:t>月度或</a:t>
            </a:r>
            <a:r>
              <a:rPr lang="zh-CN" altLang="en-US" sz="2400" dirty="0">
                <a:latin typeface="+mn-ea"/>
              </a:rPr>
              <a:t>季度科目余额表和收支明细表</a:t>
            </a:r>
            <a:r>
              <a:rPr lang="zh-CN" altLang="en-US" sz="2400" dirty="0" smtClean="0">
                <a:latin typeface="+mn-ea"/>
              </a:rPr>
              <a:t>。</a:t>
            </a:r>
            <a:endParaRPr lang="en-US" altLang="zh-CN" sz="2400" dirty="0" smtClean="0">
              <a:latin typeface="+mn-ea"/>
            </a:endParaRPr>
          </a:p>
          <a:p>
            <a:r>
              <a:rPr lang="zh-CN" altLang="en-US" sz="2400" dirty="0" smtClean="0">
                <a:solidFill>
                  <a:srgbClr val="FF0000"/>
                </a:solidFill>
                <a:latin typeface="+mj-ea"/>
                <a:ea typeface="+mj-ea"/>
              </a:rPr>
              <a:t>科目</a:t>
            </a:r>
            <a:r>
              <a:rPr lang="zh-CN" altLang="en-US" sz="2400" dirty="0">
                <a:solidFill>
                  <a:srgbClr val="FF0000"/>
                </a:solidFill>
                <a:latin typeface="+mj-ea"/>
                <a:ea typeface="+mj-ea"/>
              </a:rPr>
              <a:t>余额表</a:t>
            </a:r>
            <a:r>
              <a:rPr lang="zh-CN" altLang="en-US" sz="2400" dirty="0">
                <a:latin typeface="+mn-ea"/>
              </a:rPr>
              <a:t>，反映农村</a:t>
            </a:r>
            <a:r>
              <a:rPr lang="zh-CN" altLang="en-US" sz="2400" dirty="0" smtClean="0">
                <a:latin typeface="+mn-ea"/>
              </a:rPr>
              <a:t>集体经济</a:t>
            </a:r>
            <a:r>
              <a:rPr lang="zh-CN" altLang="en-US" sz="2400" dirty="0">
                <a:latin typeface="+mn-ea"/>
              </a:rPr>
              <a:t>组织资产类、负债类、所有者权益类和成本类会计</a:t>
            </a:r>
            <a:r>
              <a:rPr lang="zh-CN" altLang="en-US" sz="2400" dirty="0" smtClean="0">
                <a:latin typeface="+mn-ea"/>
              </a:rPr>
              <a:t>科目</a:t>
            </a:r>
            <a:r>
              <a:rPr lang="zh-CN" altLang="en-US" sz="2400" dirty="0">
                <a:latin typeface="+mn-ea"/>
              </a:rPr>
              <a:t>在月末或季度末的</a:t>
            </a:r>
            <a:r>
              <a:rPr lang="zh-CN" altLang="en-US" sz="2400" u="sng" dirty="0">
                <a:latin typeface="+mn-ea"/>
              </a:rPr>
              <a:t>期末</a:t>
            </a:r>
            <a:r>
              <a:rPr lang="zh-CN" altLang="en-US" sz="2400" u="sng" dirty="0" smtClean="0">
                <a:latin typeface="+mn-ea"/>
              </a:rPr>
              <a:t>余额。</a:t>
            </a:r>
            <a:endParaRPr lang="en-US" altLang="zh-CN" sz="2400" u="sng" dirty="0" smtClean="0">
              <a:latin typeface="+mn-ea"/>
            </a:endParaRPr>
          </a:p>
          <a:p>
            <a:r>
              <a:rPr lang="zh-CN" altLang="en-US" sz="2400" dirty="0" smtClean="0">
                <a:solidFill>
                  <a:srgbClr val="FF0000"/>
                </a:solidFill>
                <a:latin typeface="+mj-ea"/>
                <a:ea typeface="+mj-ea"/>
              </a:rPr>
              <a:t>收支</a:t>
            </a:r>
            <a:r>
              <a:rPr lang="zh-CN" altLang="en-US" sz="2400" dirty="0">
                <a:solidFill>
                  <a:srgbClr val="FF0000"/>
                </a:solidFill>
                <a:latin typeface="+mj-ea"/>
                <a:ea typeface="+mj-ea"/>
              </a:rPr>
              <a:t>明细表</a:t>
            </a:r>
            <a:r>
              <a:rPr lang="zh-CN" altLang="en-US" sz="2400" dirty="0">
                <a:latin typeface="+mn-ea"/>
              </a:rPr>
              <a:t>，反映农村</a:t>
            </a:r>
            <a:r>
              <a:rPr lang="zh-CN" altLang="en-US" sz="2400" dirty="0" smtClean="0">
                <a:latin typeface="+mn-ea"/>
              </a:rPr>
              <a:t>集体经济</a:t>
            </a:r>
            <a:r>
              <a:rPr lang="zh-CN" altLang="en-US" sz="2400" dirty="0">
                <a:latin typeface="+mn-ea"/>
              </a:rPr>
              <a:t>组织损益类会计科目在各月或各季度的</a:t>
            </a:r>
            <a:r>
              <a:rPr lang="zh-CN" altLang="en-US" sz="2400" u="sng" dirty="0">
                <a:latin typeface="+mn-ea"/>
              </a:rPr>
              <a:t>本期发生额</a:t>
            </a:r>
            <a:r>
              <a:rPr lang="zh-CN" altLang="en-US" sz="2400" dirty="0">
                <a:latin typeface="+mn-ea"/>
              </a:rPr>
              <a:t>。</a:t>
            </a:r>
            <a:endParaRPr lang="zh-CN" altLang="en-US" sz="24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smtClean="0">
                <a:solidFill>
                  <a:srgbClr val="FF0000"/>
                </a:solidFill>
                <a:ea typeface="微软雅黑" panose="020B0503020204020204" pitchFamily="34" charset="-122"/>
                <a:cs typeface="宋体" panose="02010600030101010101" pitchFamily="2" charset="-122"/>
              </a:rPr>
              <a:t>会计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en-US" altLang="zh-CN" sz="2800" kern="1800" dirty="0" smtClean="0">
                <a:solidFill>
                  <a:srgbClr val="FF0000"/>
                </a:solidFill>
                <a:ea typeface="微软雅黑" panose="020B0503020204020204" pitchFamily="34" charset="-122"/>
                <a:cs typeface="宋体" panose="02010600030101010101" pitchFamily="2" charset="-122"/>
              </a:rPr>
              <a:t>--</a:t>
            </a:r>
            <a:r>
              <a:rPr lang="zh-CN" altLang="en-US" sz="2800" kern="1800" dirty="0" smtClean="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a:xfrm>
            <a:off x="457200" y="1484784"/>
            <a:ext cx="8229600" cy="4839816"/>
          </a:xfrm>
        </p:spPr>
        <p:txBody>
          <a:bodyPr/>
          <a:lstStyle/>
          <a:p>
            <a:r>
              <a:rPr lang="zh-CN" altLang="en-US" sz="2400" dirty="0">
                <a:solidFill>
                  <a:srgbClr val="FF0000"/>
                </a:solidFill>
                <a:latin typeface="+mj-ea"/>
                <a:ea typeface="+mj-ea"/>
              </a:rPr>
              <a:t>会计报表附注</a:t>
            </a:r>
            <a:r>
              <a:rPr lang="zh-CN" altLang="en-US" sz="2400" dirty="0">
                <a:latin typeface="仿宋" panose="02010609060101010101" charset="-122"/>
                <a:ea typeface="仿宋" panose="02010609060101010101" charset="-122"/>
              </a:rPr>
              <a:t>，</a:t>
            </a:r>
            <a:r>
              <a:rPr lang="zh-CN" altLang="en-US" sz="2000" dirty="0">
                <a:latin typeface="+mn-ea"/>
              </a:rPr>
              <a:t>是指对在资产负债表、</a:t>
            </a:r>
            <a:r>
              <a:rPr lang="zh-CN" altLang="en-US" sz="2000" dirty="0" smtClean="0">
                <a:latin typeface="+mn-ea"/>
              </a:rPr>
              <a:t>收益</a:t>
            </a:r>
            <a:r>
              <a:rPr lang="zh-CN" altLang="en-US" sz="2000" dirty="0">
                <a:latin typeface="+mn-ea"/>
              </a:rPr>
              <a:t>及收益分配表等会计报表中列示项目的文字表述或</a:t>
            </a:r>
            <a:r>
              <a:rPr lang="zh-CN" altLang="en-US" sz="2000" dirty="0" smtClean="0">
                <a:latin typeface="+mn-ea"/>
              </a:rPr>
              <a:t>明细资料</a:t>
            </a:r>
            <a:r>
              <a:rPr lang="zh-CN" altLang="en-US" sz="2000" dirty="0">
                <a:latin typeface="+mn-ea"/>
              </a:rPr>
              <a:t>，以及对未能在这些会计报表中列示项目的说明等。</a:t>
            </a:r>
            <a:endParaRPr lang="zh-CN" altLang="en-US" sz="2000" dirty="0">
              <a:latin typeface="+mn-ea"/>
            </a:endParaRPr>
          </a:p>
          <a:p>
            <a:r>
              <a:rPr lang="zh-CN" altLang="en-US" sz="2000" dirty="0">
                <a:latin typeface="+mn-ea"/>
              </a:rPr>
              <a:t>会计报表附注应当按照下列顺序披露：</a:t>
            </a:r>
            <a:endParaRPr lang="zh-CN" altLang="en-US" sz="2000" dirty="0">
              <a:latin typeface="+mn-ea"/>
            </a:endParaRPr>
          </a:p>
          <a:p>
            <a:r>
              <a:rPr lang="zh-CN" altLang="en-US" sz="2000" dirty="0">
                <a:latin typeface="+mn-ea"/>
              </a:rPr>
              <a:t>（一）遵循农村集体经济组织会计制度的声明。</a:t>
            </a:r>
            <a:endParaRPr lang="zh-CN" altLang="en-US" sz="2000" dirty="0">
              <a:latin typeface="+mn-ea"/>
            </a:endParaRPr>
          </a:p>
          <a:p>
            <a:r>
              <a:rPr lang="zh-CN" altLang="en-US" sz="2000" dirty="0">
                <a:latin typeface="+mn-ea"/>
              </a:rPr>
              <a:t>（二）农村集体经济组织的基本情况。</a:t>
            </a:r>
            <a:endParaRPr lang="zh-CN" altLang="en-US" sz="2000" dirty="0">
              <a:latin typeface="+mn-ea"/>
            </a:endParaRPr>
          </a:p>
          <a:p>
            <a:r>
              <a:rPr lang="zh-CN" altLang="en-US" sz="2000" dirty="0">
                <a:latin typeface="+mn-ea"/>
              </a:rPr>
              <a:t>（三）农村集体经济组织的资本形成情况、成员享有</a:t>
            </a:r>
            <a:r>
              <a:rPr lang="zh-CN" altLang="en-US" sz="2000" dirty="0" smtClean="0">
                <a:latin typeface="+mn-ea"/>
              </a:rPr>
              <a:t>的经营性</a:t>
            </a:r>
            <a:r>
              <a:rPr lang="zh-CN" altLang="en-US" sz="2000" dirty="0">
                <a:latin typeface="+mn-ea"/>
              </a:rPr>
              <a:t>财产收益权份额结构及成员权益变动情况。</a:t>
            </a:r>
            <a:endParaRPr lang="zh-CN" altLang="en-US" sz="20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smtClean="0">
                <a:solidFill>
                  <a:srgbClr val="FF0000"/>
                </a:solidFill>
                <a:ea typeface="微软雅黑" panose="020B0503020204020204" pitchFamily="34" charset="-122"/>
                <a:cs typeface="宋体" panose="02010600030101010101" pitchFamily="2" charset="-122"/>
              </a:rPr>
              <a:t>会计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en-US" altLang="zh-CN" sz="2800" kern="1800" dirty="0" smtClean="0">
                <a:solidFill>
                  <a:srgbClr val="FF0000"/>
                </a:solidFill>
                <a:ea typeface="微软雅黑" panose="020B0503020204020204" pitchFamily="34" charset="-122"/>
                <a:cs typeface="宋体" panose="02010600030101010101" pitchFamily="2" charset="-122"/>
              </a:rPr>
              <a:t>--</a:t>
            </a:r>
            <a:r>
              <a:rPr lang="zh-CN" altLang="en-US" sz="2800" kern="1800" dirty="0" smtClean="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a:xfrm>
            <a:off x="457200" y="1484784"/>
            <a:ext cx="8435280" cy="4839816"/>
          </a:xfrm>
        </p:spPr>
        <p:txBody>
          <a:bodyPr>
            <a:normAutofit/>
          </a:bodyPr>
          <a:lstStyle/>
          <a:p>
            <a:r>
              <a:rPr lang="zh-CN" altLang="en-US" sz="2000" dirty="0">
                <a:latin typeface="+mn-ea"/>
              </a:rPr>
              <a:t>（</a:t>
            </a:r>
            <a:r>
              <a:rPr lang="zh-CN" altLang="en-US" sz="2400" dirty="0">
                <a:latin typeface="+mn-ea"/>
              </a:rPr>
              <a:t>四）会计报表重要项目的进一步说明。</a:t>
            </a:r>
            <a:endParaRPr lang="zh-CN" altLang="en-US" sz="2400" dirty="0">
              <a:latin typeface="+mn-ea"/>
            </a:endParaRPr>
          </a:p>
          <a:p>
            <a:r>
              <a:rPr lang="zh-CN" altLang="en-US" sz="2400" dirty="0">
                <a:latin typeface="+mn-ea"/>
              </a:rPr>
              <a:t>（五）已发生损失但尚未批准核销的相关资产名称、</a:t>
            </a:r>
            <a:r>
              <a:rPr lang="zh-CN" altLang="en-US" sz="2400" dirty="0" smtClean="0">
                <a:latin typeface="+mn-ea"/>
              </a:rPr>
              <a:t>金额</a:t>
            </a:r>
            <a:r>
              <a:rPr lang="zh-CN" altLang="en-US" sz="2400" dirty="0">
                <a:latin typeface="+mn-ea"/>
              </a:rPr>
              <a:t>等情况及说明。</a:t>
            </a:r>
            <a:endParaRPr lang="zh-CN" altLang="en-US" sz="2400" dirty="0">
              <a:latin typeface="+mn-ea"/>
            </a:endParaRPr>
          </a:p>
          <a:p>
            <a:r>
              <a:rPr lang="zh-CN" altLang="en-US" sz="2400" dirty="0">
                <a:latin typeface="+mn-ea"/>
              </a:rPr>
              <a:t>（六）以名义金额计量的资产名称、数量等情况，</a:t>
            </a:r>
            <a:r>
              <a:rPr lang="zh-CN" altLang="en-US" sz="2400" dirty="0" smtClean="0">
                <a:latin typeface="+mn-ea"/>
              </a:rPr>
              <a:t>以及以</a:t>
            </a:r>
            <a:r>
              <a:rPr lang="zh-CN" altLang="en-US" sz="2400" dirty="0">
                <a:latin typeface="+mn-ea"/>
              </a:rPr>
              <a:t>名义金额计量理由的说明；若涉及处置的，还应披露以</a:t>
            </a:r>
            <a:r>
              <a:rPr lang="zh-CN" altLang="en-US" sz="2400" dirty="0" smtClean="0">
                <a:latin typeface="+mn-ea"/>
              </a:rPr>
              <a:t>名义</a:t>
            </a:r>
            <a:r>
              <a:rPr lang="zh-CN" altLang="en-US" sz="2400" dirty="0">
                <a:latin typeface="+mn-ea"/>
              </a:rPr>
              <a:t>金额计量的资产的处置价格、处置程序等情况。</a:t>
            </a:r>
            <a:endParaRPr lang="zh-CN" altLang="en-US" sz="2400" dirty="0">
              <a:latin typeface="+mn-ea"/>
            </a:endParaRPr>
          </a:p>
          <a:p>
            <a:r>
              <a:rPr lang="zh-CN" altLang="en-US" sz="2400" dirty="0">
                <a:latin typeface="+mn-ea"/>
              </a:rPr>
              <a:t>（七）对已在资产负债表、收益及收益分配表中列示</a:t>
            </a:r>
            <a:r>
              <a:rPr lang="zh-CN" altLang="en-US" sz="2400" dirty="0" smtClean="0">
                <a:latin typeface="+mn-ea"/>
              </a:rPr>
              <a:t>项目</a:t>
            </a:r>
            <a:r>
              <a:rPr lang="zh-CN" altLang="en-US" sz="2400" dirty="0">
                <a:latin typeface="+mn-ea"/>
              </a:rPr>
              <a:t>与企业所得税法规定存在差异的纳税调整过程</a:t>
            </a:r>
            <a:r>
              <a:rPr lang="zh-CN" altLang="en-US" sz="2400" dirty="0" smtClean="0">
                <a:latin typeface="+mn-ea"/>
              </a:rPr>
              <a:t>。</a:t>
            </a:r>
            <a:endParaRPr lang="en-US" altLang="zh-CN" sz="1100" dirty="0">
              <a:latin typeface="+mn-ea"/>
            </a:endParaRPr>
          </a:p>
          <a:p>
            <a:r>
              <a:rPr lang="zh-CN" altLang="en-US" sz="2400" dirty="0">
                <a:latin typeface="+mn-ea"/>
              </a:rPr>
              <a:t>（八）根据国家有关法律法规和集体经济组织章程等</a:t>
            </a:r>
            <a:r>
              <a:rPr lang="zh-CN" altLang="en-US" sz="2400" dirty="0" smtClean="0">
                <a:latin typeface="+mn-ea"/>
              </a:rPr>
              <a:t>规定</a:t>
            </a:r>
            <a:r>
              <a:rPr lang="zh-CN" altLang="en-US" sz="2400" dirty="0">
                <a:latin typeface="+mn-ea"/>
              </a:rPr>
              <a:t>，需要在会计报表附注中说明的其他重要事项。</a:t>
            </a:r>
            <a:endParaRPr lang="zh-CN" altLang="en-US" sz="24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smtClean="0">
                <a:solidFill>
                  <a:srgbClr val="FF0000"/>
                </a:solidFill>
                <a:ea typeface="微软雅黑" panose="020B0503020204020204" pitchFamily="34" charset="-122"/>
                <a:cs typeface="宋体" panose="02010600030101010101" pitchFamily="2" charset="-122"/>
              </a:rPr>
              <a:t>会计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en-US" altLang="zh-CN" sz="2800" kern="1800" dirty="0" smtClean="0">
                <a:solidFill>
                  <a:srgbClr val="FF0000"/>
                </a:solidFill>
                <a:ea typeface="微软雅黑" panose="020B0503020204020204" pitchFamily="34" charset="-122"/>
                <a:cs typeface="宋体" panose="02010600030101010101" pitchFamily="2" charset="-122"/>
              </a:rPr>
              <a:t>—</a:t>
            </a:r>
            <a:r>
              <a:rPr lang="zh-CN" altLang="en-US" sz="2800" kern="1800" dirty="0" smtClean="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a:xfrm>
            <a:off x="457200" y="1484784"/>
            <a:ext cx="8229600" cy="4839816"/>
          </a:xfrm>
        </p:spPr>
        <p:txBody>
          <a:bodyPr>
            <a:normAutofit/>
          </a:bodyPr>
          <a:lstStyle/>
          <a:p>
            <a:r>
              <a:rPr lang="zh-CN" altLang="en-US" sz="2400" dirty="0">
                <a:latin typeface="+mn-ea"/>
              </a:rPr>
              <a:t>农村集体经济组织对</a:t>
            </a:r>
            <a:r>
              <a:rPr lang="zh-CN" altLang="en-US" sz="2400" dirty="0">
                <a:solidFill>
                  <a:srgbClr val="FF0000"/>
                </a:solidFill>
                <a:latin typeface="+mj-ea"/>
                <a:ea typeface="+mj-ea"/>
              </a:rPr>
              <a:t>会计政策变更、</a:t>
            </a:r>
            <a:r>
              <a:rPr lang="zh-CN" altLang="en-US" sz="2400" dirty="0" smtClean="0">
                <a:solidFill>
                  <a:srgbClr val="FF0000"/>
                </a:solidFill>
                <a:latin typeface="+mj-ea"/>
                <a:ea typeface="+mj-ea"/>
              </a:rPr>
              <a:t>会计估计</a:t>
            </a:r>
            <a:r>
              <a:rPr lang="zh-CN" altLang="en-US" sz="2400" dirty="0">
                <a:solidFill>
                  <a:srgbClr val="FF0000"/>
                </a:solidFill>
                <a:latin typeface="+mj-ea"/>
                <a:ea typeface="+mj-ea"/>
              </a:rPr>
              <a:t>变更和前期差错更正</a:t>
            </a:r>
            <a:r>
              <a:rPr lang="zh-CN" altLang="en-US" sz="2400" dirty="0">
                <a:latin typeface="+mn-ea"/>
              </a:rPr>
              <a:t>应当采用</a:t>
            </a:r>
            <a:r>
              <a:rPr lang="zh-CN" altLang="en-US" sz="2400" dirty="0">
                <a:solidFill>
                  <a:srgbClr val="FF0000"/>
                </a:solidFill>
                <a:latin typeface="+mj-ea"/>
                <a:ea typeface="+mj-ea"/>
              </a:rPr>
              <a:t>未来适用法</a:t>
            </a:r>
            <a:r>
              <a:rPr lang="zh-CN" altLang="en-US" sz="2400" dirty="0">
                <a:latin typeface="+mn-ea"/>
              </a:rPr>
              <a:t>进行会计</a:t>
            </a:r>
            <a:r>
              <a:rPr lang="zh-CN" altLang="en-US" sz="2400" dirty="0" smtClean="0">
                <a:latin typeface="+mn-ea"/>
              </a:rPr>
              <a:t>处理</a:t>
            </a:r>
            <a:r>
              <a:rPr lang="zh-CN" altLang="en-US" sz="2400" dirty="0">
                <a:latin typeface="+mn-ea"/>
              </a:rPr>
              <a:t>。</a:t>
            </a:r>
            <a:endParaRPr lang="zh-CN" altLang="en-US" sz="2400" dirty="0">
              <a:latin typeface="+mn-ea"/>
            </a:endParaRPr>
          </a:p>
          <a:p>
            <a:r>
              <a:rPr lang="zh-CN" altLang="en-US" sz="2400" dirty="0">
                <a:solidFill>
                  <a:srgbClr val="FF0000"/>
                </a:solidFill>
                <a:latin typeface="+mj-ea"/>
                <a:ea typeface="+mj-ea"/>
              </a:rPr>
              <a:t>会计政策变更</a:t>
            </a:r>
            <a:r>
              <a:rPr lang="zh-CN" altLang="en-US" sz="2400" dirty="0">
                <a:latin typeface="+mn-ea"/>
              </a:rPr>
              <a:t>，是指农村集体经济组织在会计确认、</a:t>
            </a:r>
            <a:r>
              <a:rPr lang="zh-CN" altLang="en-US" sz="2400" dirty="0" smtClean="0">
                <a:latin typeface="+mn-ea"/>
              </a:rPr>
              <a:t>计量</a:t>
            </a:r>
            <a:r>
              <a:rPr lang="zh-CN" altLang="en-US" sz="2400" dirty="0">
                <a:latin typeface="+mn-ea"/>
              </a:rPr>
              <a:t>和报告中所采用的原则、基础和会计处理方法的变更</a:t>
            </a:r>
            <a:r>
              <a:rPr lang="zh-CN" altLang="en-US" sz="2400" dirty="0" smtClean="0">
                <a:latin typeface="+mn-ea"/>
              </a:rPr>
              <a:t>。</a:t>
            </a:r>
            <a:endParaRPr lang="en-US" altLang="zh-CN" sz="2400" dirty="0" smtClean="0">
              <a:latin typeface="+mn-ea"/>
            </a:endParaRPr>
          </a:p>
          <a:p>
            <a:r>
              <a:rPr lang="zh-CN" altLang="en-US" sz="2400" dirty="0" smtClean="0">
                <a:solidFill>
                  <a:srgbClr val="FF0000"/>
                </a:solidFill>
                <a:latin typeface="+mj-ea"/>
                <a:ea typeface="+mj-ea"/>
              </a:rPr>
              <a:t>会计</a:t>
            </a:r>
            <a:r>
              <a:rPr lang="zh-CN" altLang="en-US" sz="2400" dirty="0">
                <a:solidFill>
                  <a:srgbClr val="FF0000"/>
                </a:solidFill>
                <a:latin typeface="+mj-ea"/>
                <a:ea typeface="+mj-ea"/>
              </a:rPr>
              <a:t>估计变更</a:t>
            </a:r>
            <a:r>
              <a:rPr lang="zh-CN" altLang="en-US" sz="2400" dirty="0">
                <a:latin typeface="+mn-ea"/>
              </a:rPr>
              <a:t>，是指由于资产和负债的当前状况及预期经济</a:t>
            </a:r>
            <a:r>
              <a:rPr lang="zh-CN" altLang="en-US" sz="2400" dirty="0" smtClean="0">
                <a:latin typeface="+mn-ea"/>
              </a:rPr>
              <a:t>利益</a:t>
            </a:r>
            <a:r>
              <a:rPr lang="zh-CN" altLang="en-US" sz="2400" dirty="0">
                <a:latin typeface="+mn-ea"/>
              </a:rPr>
              <a:t>和义务发生了变化，从而对资产或负债的账面价值或者</a:t>
            </a:r>
            <a:r>
              <a:rPr lang="zh-CN" altLang="en-US" sz="2400" dirty="0" smtClean="0">
                <a:latin typeface="+mn-ea"/>
              </a:rPr>
              <a:t>资产</a:t>
            </a:r>
            <a:r>
              <a:rPr lang="zh-CN" altLang="en-US" sz="2400" dirty="0">
                <a:latin typeface="+mn-ea"/>
              </a:rPr>
              <a:t>的定期消耗金额进行</a:t>
            </a:r>
            <a:r>
              <a:rPr lang="zh-CN" altLang="en-US" sz="2400" dirty="0" smtClean="0">
                <a:latin typeface="+mn-ea"/>
              </a:rPr>
              <a:t>调整。</a:t>
            </a:r>
            <a:endParaRPr lang="en-US" altLang="zh-CN" sz="2400" dirty="0" smtClean="0">
              <a:latin typeface="+mn-ea"/>
            </a:endParaRPr>
          </a:p>
          <a:p>
            <a:r>
              <a:rPr lang="zh-CN" altLang="en-US" sz="2400" dirty="0" smtClean="0">
                <a:solidFill>
                  <a:srgbClr val="FF0000"/>
                </a:solidFill>
                <a:latin typeface="+mj-ea"/>
                <a:ea typeface="+mj-ea"/>
              </a:rPr>
              <a:t>前期</a:t>
            </a:r>
            <a:r>
              <a:rPr lang="zh-CN" altLang="en-US" sz="2400" dirty="0">
                <a:solidFill>
                  <a:srgbClr val="FF0000"/>
                </a:solidFill>
                <a:latin typeface="+mj-ea"/>
                <a:ea typeface="+mj-ea"/>
              </a:rPr>
              <a:t>差错更正</a:t>
            </a:r>
            <a:r>
              <a:rPr lang="zh-CN" altLang="en-US" sz="2400" dirty="0">
                <a:latin typeface="+mn-ea"/>
              </a:rPr>
              <a:t>，是指对前期</a:t>
            </a:r>
            <a:r>
              <a:rPr lang="zh-CN" altLang="en-US" sz="2400" dirty="0" smtClean="0">
                <a:latin typeface="+mn-ea"/>
              </a:rPr>
              <a:t>差错</a:t>
            </a:r>
            <a:r>
              <a:rPr lang="zh-CN" altLang="en-US" sz="2400" dirty="0">
                <a:latin typeface="+mn-ea"/>
              </a:rPr>
              <a:t>包括计算错误、应用会计政策错误、应用会计估计错误</a:t>
            </a:r>
            <a:r>
              <a:rPr lang="zh-CN" altLang="en-US" sz="2400" dirty="0" smtClean="0">
                <a:latin typeface="+mn-ea"/>
              </a:rPr>
              <a:t>等进行</a:t>
            </a:r>
            <a:r>
              <a:rPr lang="zh-CN" altLang="en-US" sz="2400" dirty="0">
                <a:latin typeface="+mn-ea"/>
              </a:rPr>
              <a:t>更正</a:t>
            </a:r>
            <a:r>
              <a:rPr lang="zh-CN" altLang="en-US" sz="2400" dirty="0" smtClean="0">
                <a:latin typeface="+mn-ea"/>
              </a:rPr>
              <a:t>。</a:t>
            </a:r>
            <a:endParaRPr lang="en-US" altLang="zh-CN" sz="2400" dirty="0" smtClean="0">
              <a:latin typeface="+mn-ea"/>
            </a:endParaRPr>
          </a:p>
          <a:p>
            <a:r>
              <a:rPr lang="zh-CN" altLang="en-US" sz="2400" dirty="0" smtClean="0">
                <a:solidFill>
                  <a:srgbClr val="FF0000"/>
                </a:solidFill>
                <a:latin typeface="+mj-ea"/>
                <a:ea typeface="+mj-ea"/>
              </a:rPr>
              <a:t>未来</a:t>
            </a:r>
            <a:r>
              <a:rPr lang="zh-CN" altLang="en-US" sz="2400" dirty="0">
                <a:solidFill>
                  <a:srgbClr val="FF0000"/>
                </a:solidFill>
                <a:latin typeface="+mj-ea"/>
                <a:ea typeface="+mj-ea"/>
              </a:rPr>
              <a:t>适用法，</a:t>
            </a:r>
            <a:r>
              <a:rPr lang="zh-CN" altLang="en-US" sz="2400" dirty="0">
                <a:latin typeface="+mn-ea"/>
              </a:rPr>
              <a:t>是指将变更后的会计政策和会计</a:t>
            </a:r>
            <a:r>
              <a:rPr lang="zh-CN" altLang="en-US" sz="2400" dirty="0" smtClean="0">
                <a:latin typeface="+mn-ea"/>
              </a:rPr>
              <a:t>估计</a:t>
            </a:r>
            <a:r>
              <a:rPr lang="zh-CN" altLang="en-US" sz="2400" dirty="0">
                <a:latin typeface="+mn-ea"/>
              </a:rPr>
              <a:t>应用于变更日及以后发生的交易或者事项，或者在会计</a:t>
            </a:r>
            <a:r>
              <a:rPr lang="zh-CN" altLang="en-US" sz="2400" dirty="0" smtClean="0">
                <a:latin typeface="+mn-ea"/>
              </a:rPr>
              <a:t>差错</a:t>
            </a:r>
            <a:r>
              <a:rPr lang="zh-CN" altLang="en-US" sz="2400" dirty="0">
                <a:latin typeface="+mn-ea"/>
              </a:rPr>
              <a:t>发生或发现的当期更正差错的方法。</a:t>
            </a:r>
            <a:endParaRPr lang="zh-CN" altLang="en-US" sz="20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smtClean="0">
                <a:solidFill>
                  <a:srgbClr val="FF0000"/>
                </a:solidFill>
                <a:ea typeface="微软雅黑" panose="020B0503020204020204" pitchFamily="34" charset="-122"/>
                <a:cs typeface="宋体" panose="02010600030101010101" pitchFamily="2" charset="-122"/>
              </a:rPr>
              <a:t>会计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en-US" altLang="zh-CN" sz="2800" kern="1800" dirty="0" smtClean="0">
                <a:solidFill>
                  <a:srgbClr val="FF0000"/>
                </a:solidFill>
                <a:ea typeface="微软雅黑" panose="020B0503020204020204" pitchFamily="34" charset="-122"/>
                <a:cs typeface="宋体" panose="02010600030101010101" pitchFamily="2" charset="-122"/>
              </a:rPr>
              <a:t>—</a:t>
            </a:r>
            <a:r>
              <a:rPr lang="zh-CN" altLang="en-US" sz="2800" kern="1800" dirty="0" smtClean="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a:xfrm>
            <a:off x="457200" y="1484784"/>
            <a:ext cx="8229600" cy="4839816"/>
          </a:xfrm>
        </p:spPr>
        <p:txBody>
          <a:bodyPr>
            <a:normAutofit/>
          </a:bodyPr>
          <a:lstStyle/>
          <a:p>
            <a:r>
              <a:rPr lang="zh-CN" altLang="en-US" sz="2400" dirty="0">
                <a:latin typeface="FZHTK--GBK1-0"/>
              </a:rPr>
              <a:t>会计报表格式及编制说明</a:t>
            </a:r>
            <a:endParaRPr lang="zh-CN" altLang="en-US" sz="2400" dirty="0">
              <a:latin typeface="FZHTK--GBK1-0"/>
            </a:endParaRPr>
          </a:p>
          <a:p>
            <a:r>
              <a:rPr lang="zh-CN" altLang="en-US" sz="2400" dirty="0">
                <a:latin typeface="+mn-ea"/>
              </a:rPr>
              <a:t>农村集体经济组织应当根据本制度有关会计报表的</a:t>
            </a:r>
            <a:r>
              <a:rPr lang="zh-CN" altLang="en-US" sz="2400" dirty="0" smtClean="0">
                <a:latin typeface="+mn-ea"/>
              </a:rPr>
              <a:t>编制</a:t>
            </a:r>
            <a:r>
              <a:rPr lang="zh-CN" altLang="en-US" sz="2400" dirty="0">
                <a:latin typeface="+mn-ea"/>
              </a:rPr>
              <a:t>基础、编制依据、编制原则和方法的要求，提供真实、</a:t>
            </a:r>
            <a:r>
              <a:rPr lang="zh-CN" altLang="en-US" sz="2400" dirty="0" smtClean="0">
                <a:latin typeface="+mn-ea"/>
              </a:rPr>
              <a:t>完整</a:t>
            </a:r>
            <a:r>
              <a:rPr lang="zh-CN" altLang="en-US" sz="2400" dirty="0">
                <a:latin typeface="+mn-ea"/>
              </a:rPr>
              <a:t>的财务会计报告，不得随意改变会计报表的编制基础、</a:t>
            </a:r>
            <a:r>
              <a:rPr lang="zh-CN" altLang="en-US" sz="2400" dirty="0" smtClean="0">
                <a:latin typeface="+mn-ea"/>
              </a:rPr>
              <a:t>编制</a:t>
            </a:r>
            <a:r>
              <a:rPr lang="zh-CN" altLang="en-US" sz="2400" dirty="0">
                <a:latin typeface="+mn-ea"/>
              </a:rPr>
              <a:t>依据、编制原则和方法，不得随意改变本制度规定的</a:t>
            </a:r>
            <a:r>
              <a:rPr lang="zh-CN" altLang="en-US" sz="2400" dirty="0" smtClean="0">
                <a:latin typeface="+mn-ea"/>
              </a:rPr>
              <a:t>会计报表</a:t>
            </a:r>
            <a:r>
              <a:rPr lang="zh-CN" altLang="en-US" sz="2400" dirty="0">
                <a:latin typeface="+mn-ea"/>
              </a:rPr>
              <a:t>有关数据的会计口径。</a:t>
            </a:r>
            <a:endParaRPr lang="zh-CN" altLang="en-US" sz="24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a:solidFill>
                  <a:srgbClr val="FF0000"/>
                </a:solidFill>
              </a:rPr>
              <a:t>（二）</a:t>
            </a:r>
            <a:r>
              <a:rPr lang="zh-CN" altLang="zh-CN" sz="2800" dirty="0">
                <a:solidFill>
                  <a:srgbClr val="FF0000"/>
                </a:solidFill>
              </a:rPr>
              <a:t>《制度》的主要内容是什么？</a:t>
            </a:r>
            <a:endParaRPr lang="zh-CN" altLang="en-US" dirty="0"/>
          </a:p>
        </p:txBody>
      </p:sp>
      <p:sp>
        <p:nvSpPr>
          <p:cNvPr id="3" name="内容占位符 2"/>
          <p:cNvSpPr>
            <a:spLocks noGrp="1"/>
          </p:cNvSpPr>
          <p:nvPr>
            <p:ph idx="1"/>
          </p:nvPr>
        </p:nvSpPr>
        <p:spPr/>
        <p:txBody>
          <a:bodyPr/>
          <a:lstStyle/>
          <a:p>
            <a:pPr lvl="0">
              <a:buClr>
                <a:srgbClr val="0BD0D9"/>
              </a:buClr>
            </a:pPr>
            <a:r>
              <a:rPr lang="zh-CN" altLang="zh-CN" sz="1800" kern="0" dirty="0">
                <a:solidFill>
                  <a:srgbClr val="333333"/>
                </a:solidFill>
                <a:latin typeface="宋体" panose="02010600030101010101" pitchFamily="2" charset="-122"/>
                <a:cs typeface="宋体" panose="02010600030101010101" pitchFamily="2" charset="-122"/>
              </a:rPr>
              <a:t>第七章财务会计报告共五条，主要对农村集体经济组织会计报表类型、会计报表附注、编制要求、以及会计政策、会计估计变更和差错更正等作出规范。</a:t>
            </a:r>
            <a:endParaRPr lang="en-US" altLang="zh-CN" sz="1800" kern="0" dirty="0">
              <a:solidFill>
                <a:srgbClr val="333333"/>
              </a:solidFill>
              <a:latin typeface="宋体" panose="02010600030101010101" pitchFamily="2" charset="-122"/>
              <a:cs typeface="宋体" panose="02010600030101010101" pitchFamily="2" charset="-122"/>
            </a:endParaRPr>
          </a:p>
          <a:p>
            <a:r>
              <a:rPr lang="zh-CN" altLang="en-US" dirty="0" smtClean="0">
                <a:solidFill>
                  <a:srgbClr val="FF0000"/>
                </a:solidFill>
                <a:latin typeface="+mj-ea"/>
                <a:ea typeface="+mj-ea"/>
              </a:rPr>
              <a:t>财务报告：</a:t>
            </a:r>
            <a:r>
              <a:rPr lang="zh-CN" altLang="en-US" sz="2000" dirty="0">
                <a:latin typeface="+mn-ea"/>
              </a:rPr>
              <a:t>农村集体经济组织财务会计报告是对其</a:t>
            </a:r>
            <a:r>
              <a:rPr lang="zh-CN" altLang="en-US" sz="2000" dirty="0" smtClean="0">
                <a:latin typeface="+mn-ea"/>
              </a:rPr>
              <a:t>财务</a:t>
            </a:r>
            <a:r>
              <a:rPr lang="zh-CN" altLang="en-US" sz="2000" dirty="0">
                <a:latin typeface="+mn-ea"/>
              </a:rPr>
              <a:t>状况、经营成果等的结构性表述，包括</a:t>
            </a:r>
            <a:r>
              <a:rPr lang="zh-CN" altLang="en-US" sz="2000" dirty="0">
                <a:solidFill>
                  <a:srgbClr val="FF0000"/>
                </a:solidFill>
                <a:latin typeface="+mj-ea"/>
                <a:ea typeface="+mj-ea"/>
              </a:rPr>
              <a:t>会计报表</a:t>
            </a:r>
            <a:r>
              <a:rPr lang="zh-CN" altLang="en-US" sz="2000" dirty="0">
                <a:latin typeface="+mn-ea"/>
              </a:rPr>
              <a:t>和</a:t>
            </a:r>
            <a:r>
              <a:rPr lang="zh-CN" altLang="en-US" sz="2000" dirty="0" smtClean="0">
                <a:solidFill>
                  <a:srgbClr val="FF0000"/>
                </a:solidFill>
                <a:latin typeface="+mj-ea"/>
                <a:ea typeface="+mj-ea"/>
              </a:rPr>
              <a:t>会计报表附注</a:t>
            </a:r>
            <a:r>
              <a:rPr lang="zh-CN" altLang="en-US" sz="2000" dirty="0" smtClean="0">
                <a:latin typeface="+mn-ea"/>
              </a:rPr>
              <a:t>。</a:t>
            </a:r>
            <a:endParaRPr lang="en-US" altLang="zh-CN" sz="2000" dirty="0" smtClean="0">
              <a:latin typeface="+mn-ea"/>
            </a:endParaRPr>
          </a:p>
          <a:p>
            <a:r>
              <a:rPr lang="zh-CN" altLang="en-US" sz="2000" dirty="0" smtClean="0">
                <a:latin typeface="仿宋" panose="02010609060101010101" charset="-122"/>
                <a:ea typeface="仿宋" panose="02010609060101010101" charset="-122"/>
              </a:rPr>
              <a:t>农村</a:t>
            </a:r>
            <a:r>
              <a:rPr lang="zh-CN" altLang="en-US" sz="2000" dirty="0">
                <a:latin typeface="仿宋" panose="02010609060101010101" charset="-122"/>
                <a:ea typeface="仿宋" panose="02010609060101010101" charset="-122"/>
              </a:rPr>
              <a:t>集体经济组织的会计报表包括</a:t>
            </a:r>
            <a:r>
              <a:rPr lang="zh-CN" altLang="en-US" sz="2000" u="sng" dirty="0" smtClean="0">
                <a:latin typeface="仿宋" panose="02010609060101010101" charset="-122"/>
                <a:ea typeface="仿宋" panose="02010609060101010101" charset="-122"/>
              </a:rPr>
              <a:t>资产负债表</a:t>
            </a:r>
            <a:r>
              <a:rPr lang="zh-CN" altLang="en-US" sz="2000" dirty="0">
                <a:latin typeface="仿宋" panose="02010609060101010101" charset="-122"/>
                <a:ea typeface="仿宋" panose="02010609060101010101" charset="-122"/>
              </a:rPr>
              <a:t>、</a:t>
            </a:r>
            <a:r>
              <a:rPr lang="zh-CN" altLang="en-US" sz="2000" u="sng" dirty="0">
                <a:latin typeface="仿宋" panose="02010609060101010101" charset="-122"/>
                <a:ea typeface="仿宋" panose="02010609060101010101" charset="-122"/>
              </a:rPr>
              <a:t>收益及收益分配表</a:t>
            </a:r>
            <a:r>
              <a:rPr lang="zh-CN" altLang="en-US" sz="2000" dirty="0">
                <a:latin typeface="仿宋" panose="02010609060101010101" charset="-122"/>
                <a:ea typeface="仿宋" panose="02010609060101010101" charset="-122"/>
              </a:rPr>
              <a:t>。</a:t>
            </a:r>
            <a:endParaRPr lang="zh-CN" altLang="en-US" sz="2000" dirty="0">
              <a:latin typeface="仿宋" panose="02010609060101010101" charset="-122"/>
              <a:ea typeface="仿宋" panose="02010609060101010101" charset="-122"/>
            </a:endParaRPr>
          </a:p>
          <a:p>
            <a:r>
              <a:rPr lang="zh-CN" altLang="en-US" sz="2000" dirty="0">
                <a:solidFill>
                  <a:srgbClr val="FF0000"/>
                </a:solidFill>
                <a:latin typeface="+mj-ea"/>
                <a:ea typeface="+mj-ea"/>
              </a:rPr>
              <a:t>资产负债表</a:t>
            </a:r>
            <a:r>
              <a:rPr lang="zh-CN" altLang="en-US" sz="2000" dirty="0">
                <a:latin typeface="仿宋" panose="02010609060101010101" charset="-122"/>
                <a:ea typeface="仿宋" panose="02010609060101010101" charset="-122"/>
              </a:rPr>
              <a:t>，是指反映农村集体经济组织在某一特定日</a:t>
            </a:r>
            <a:endParaRPr lang="zh-CN" altLang="en-US" sz="2000" dirty="0">
              <a:latin typeface="仿宋" panose="02010609060101010101" charset="-122"/>
              <a:ea typeface="仿宋" panose="02010609060101010101" charset="-122"/>
            </a:endParaRPr>
          </a:p>
          <a:p>
            <a:r>
              <a:rPr lang="zh-CN" altLang="en-US" sz="2000" dirty="0">
                <a:latin typeface="仿宋" panose="02010609060101010101" charset="-122"/>
                <a:ea typeface="仿宋" panose="02010609060101010101" charset="-122"/>
              </a:rPr>
              <a:t>期财务状况的报表。</a:t>
            </a:r>
            <a:endParaRPr lang="zh-CN" altLang="en-US" sz="2000" dirty="0">
              <a:latin typeface="仿宋" panose="02010609060101010101" charset="-122"/>
              <a:ea typeface="仿宋" panose="02010609060101010101" charset="-122"/>
            </a:endParaRPr>
          </a:p>
          <a:p>
            <a:r>
              <a:rPr lang="zh-CN" altLang="en-US" sz="2000" dirty="0">
                <a:solidFill>
                  <a:srgbClr val="FF0000"/>
                </a:solidFill>
                <a:latin typeface="+mj-ea"/>
                <a:ea typeface="+mj-ea"/>
              </a:rPr>
              <a:t>收益及收益分配表</a:t>
            </a:r>
            <a:r>
              <a:rPr lang="zh-CN" altLang="en-US" sz="2000" dirty="0">
                <a:latin typeface="仿宋" panose="02010609060101010101" charset="-122"/>
                <a:ea typeface="仿宋" panose="02010609060101010101" charset="-122"/>
              </a:rPr>
              <a:t>，是指反映农村集体经济组织在</a:t>
            </a:r>
            <a:r>
              <a:rPr lang="zh-CN" altLang="en-US" sz="2000" dirty="0" smtClean="0">
                <a:latin typeface="仿宋" panose="02010609060101010101" charset="-122"/>
                <a:ea typeface="仿宋" panose="02010609060101010101" charset="-122"/>
              </a:rPr>
              <a:t>一定会计</a:t>
            </a:r>
            <a:r>
              <a:rPr lang="zh-CN" altLang="en-US" sz="2000" dirty="0">
                <a:latin typeface="仿宋" panose="02010609060101010101" charset="-122"/>
                <a:ea typeface="仿宋" panose="02010609060101010101" charset="-122"/>
              </a:rPr>
              <a:t>期间内收益实现及其分配情况的报表。</a:t>
            </a:r>
            <a:endParaRPr lang="zh-CN" altLang="en-US" sz="2000" dirty="0">
              <a:solidFill>
                <a:srgbClr val="FF0000"/>
              </a:solidFill>
              <a:latin typeface="+mn-ea"/>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smtClean="0">
                <a:solidFill>
                  <a:srgbClr val="FF0000"/>
                </a:solidFill>
                <a:ea typeface="微软雅黑" panose="020B0503020204020204" pitchFamily="34" charset="-122"/>
                <a:cs typeface="宋体" panose="02010600030101010101" pitchFamily="2" charset="-122"/>
              </a:rPr>
              <a:t>会计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en-US" altLang="zh-CN" sz="2800" kern="1800" dirty="0" smtClean="0">
                <a:solidFill>
                  <a:srgbClr val="FF0000"/>
                </a:solidFill>
                <a:ea typeface="微软雅黑" panose="020B0503020204020204" pitchFamily="34" charset="-122"/>
                <a:cs typeface="宋体" panose="02010600030101010101" pitchFamily="2" charset="-122"/>
              </a:rPr>
              <a:t>—</a:t>
            </a:r>
            <a:r>
              <a:rPr lang="zh-CN" altLang="en-US" sz="2800" kern="1800" dirty="0" smtClean="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a:xfrm>
            <a:off x="457200" y="1484784"/>
            <a:ext cx="8229600" cy="4839816"/>
          </a:xfrm>
        </p:spPr>
        <p:txBody>
          <a:bodyPr>
            <a:normAutofit/>
          </a:bodyPr>
          <a:lstStyle/>
          <a:p>
            <a:r>
              <a:rPr lang="zh-CN" altLang="en-US" sz="2400" dirty="0">
                <a:latin typeface="+mn-ea"/>
              </a:rPr>
              <a:t>（一）资产负债表格式及</a:t>
            </a:r>
            <a:r>
              <a:rPr lang="zh-CN" altLang="en-US" sz="2400" dirty="0" smtClean="0">
                <a:latin typeface="+mn-ea"/>
              </a:rPr>
              <a:t>编制说明</a:t>
            </a:r>
            <a:endParaRPr lang="en-US" altLang="zh-CN" sz="2400" dirty="0" smtClean="0">
              <a:latin typeface="+mn-ea"/>
            </a:endParaRPr>
          </a:p>
          <a:p>
            <a:endParaRPr lang="en-US" altLang="zh-CN" sz="2400" dirty="0" smtClean="0">
              <a:latin typeface="+mn-ea"/>
            </a:endParaRPr>
          </a:p>
          <a:p>
            <a:endParaRPr lang="en-US" altLang="zh-CN" sz="1200" dirty="0" smtClean="0">
              <a:latin typeface="+mn-ea"/>
            </a:endParaRPr>
          </a:p>
          <a:p>
            <a:endParaRPr lang="zh-CN" altLang="en-US" sz="2000" dirty="0">
              <a:latin typeface="+mn-ea"/>
            </a:endParaRPr>
          </a:p>
        </p:txBody>
      </p:sp>
      <p:pic>
        <p:nvPicPr>
          <p:cNvPr id="1031"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35262" y="1916832"/>
            <a:ext cx="6105525" cy="3396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1" y="4733157"/>
            <a:ext cx="5616624" cy="1758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1"/>
                                        </p:tgtEl>
                                        <p:attrNameLst>
                                          <p:attrName>style.visibility</p:attrName>
                                        </p:attrNameLst>
                                      </p:cBhvr>
                                      <p:to>
                                        <p:strVal val="visible"/>
                                      </p:to>
                                    </p:set>
                                    <p:anim calcmode="lin" valueType="num">
                                      <p:cBhvr additive="base">
                                        <p:cTn id="19" dur="500" fill="hold"/>
                                        <p:tgtEl>
                                          <p:spTgt spid="1031"/>
                                        </p:tgtEl>
                                        <p:attrNameLst>
                                          <p:attrName>ppt_x</p:attrName>
                                        </p:attrNameLst>
                                      </p:cBhvr>
                                      <p:tavLst>
                                        <p:tav tm="0">
                                          <p:val>
                                            <p:strVal val="#ppt_x"/>
                                          </p:val>
                                        </p:tav>
                                        <p:tav tm="100000">
                                          <p:val>
                                            <p:strVal val="#ppt_x"/>
                                          </p:val>
                                        </p:tav>
                                      </p:tavLst>
                                    </p:anim>
                                    <p:anim calcmode="lin" valueType="num">
                                      <p:cBhvr additive="base">
                                        <p:cTn id="20"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3"/>
                                        </p:tgtEl>
                                        <p:attrNameLst>
                                          <p:attrName>style.visibility</p:attrName>
                                        </p:attrNameLst>
                                      </p:cBhvr>
                                      <p:to>
                                        <p:strVal val="visible"/>
                                      </p:to>
                                    </p:set>
                                    <p:anim calcmode="lin" valueType="num">
                                      <p:cBhvr additive="base">
                                        <p:cTn id="25" dur="500" fill="hold"/>
                                        <p:tgtEl>
                                          <p:spTgt spid="1033"/>
                                        </p:tgtEl>
                                        <p:attrNameLst>
                                          <p:attrName>ppt_x</p:attrName>
                                        </p:attrNameLst>
                                      </p:cBhvr>
                                      <p:tavLst>
                                        <p:tav tm="0">
                                          <p:val>
                                            <p:strVal val="#ppt_x"/>
                                          </p:val>
                                        </p:tav>
                                        <p:tav tm="100000">
                                          <p:val>
                                            <p:strVal val="#ppt_x"/>
                                          </p:val>
                                        </p:tav>
                                      </p:tavLst>
                                    </p:anim>
                                    <p:anim calcmode="lin" valueType="num">
                                      <p:cBhvr additive="base">
                                        <p:cTn id="26" dur="500" fill="hold"/>
                                        <p:tgtEl>
                                          <p:spTgt spid="10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smtClean="0">
                <a:solidFill>
                  <a:srgbClr val="FF0000"/>
                </a:solidFill>
                <a:ea typeface="微软雅黑" panose="020B0503020204020204" pitchFamily="34" charset="-122"/>
                <a:cs typeface="宋体" panose="02010600030101010101" pitchFamily="2" charset="-122"/>
              </a:rPr>
              <a:t>会计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en-US" altLang="zh-CN" sz="2800" kern="1800" dirty="0" smtClean="0">
                <a:solidFill>
                  <a:srgbClr val="FF0000"/>
                </a:solidFill>
                <a:ea typeface="微软雅黑" panose="020B0503020204020204" pitchFamily="34" charset="-122"/>
                <a:cs typeface="宋体" panose="02010600030101010101" pitchFamily="2" charset="-122"/>
              </a:rPr>
              <a:t>—</a:t>
            </a:r>
            <a:r>
              <a:rPr lang="zh-CN" altLang="en-US" sz="2800" kern="1800" dirty="0" smtClean="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4" name="内容占位符 3"/>
          <p:cNvSpPr>
            <a:spLocks noGrp="1"/>
          </p:cNvSpPr>
          <p:nvPr>
            <p:ph idx="1"/>
          </p:nvPr>
        </p:nvSpPr>
        <p:spPr/>
        <p:txBody>
          <a:bodyPr>
            <a:normAutofit/>
          </a:bodyPr>
          <a:lstStyle/>
          <a:p>
            <a:r>
              <a:rPr lang="zh-CN" altLang="en-US" sz="2400" dirty="0">
                <a:latin typeface="+mn-ea"/>
              </a:rPr>
              <a:t>资产负债表编制说明：</a:t>
            </a:r>
            <a:endParaRPr lang="zh-CN" altLang="en-US" sz="2400" dirty="0">
              <a:latin typeface="+mn-ea"/>
            </a:endParaRPr>
          </a:p>
          <a:p>
            <a:r>
              <a:rPr lang="en-US" altLang="zh-CN" sz="2400" dirty="0">
                <a:latin typeface="+mn-ea"/>
              </a:rPr>
              <a:t>1.</a:t>
            </a:r>
            <a:r>
              <a:rPr lang="zh-CN" altLang="en-US" sz="2400" dirty="0">
                <a:latin typeface="+mn-ea"/>
              </a:rPr>
              <a:t>本表反映农村集体经济组织在某一特定日期全部资</a:t>
            </a:r>
            <a:endParaRPr lang="zh-CN" altLang="en-US" sz="2400" dirty="0">
              <a:latin typeface="+mn-ea"/>
            </a:endParaRPr>
          </a:p>
          <a:p>
            <a:r>
              <a:rPr lang="zh-CN" altLang="en-US" sz="2400" dirty="0">
                <a:latin typeface="+mn-ea"/>
              </a:rPr>
              <a:t>产、负债和所有者权益的情况。</a:t>
            </a:r>
            <a:endParaRPr lang="zh-CN" altLang="en-US" sz="2400" dirty="0">
              <a:latin typeface="+mn-ea"/>
            </a:endParaRPr>
          </a:p>
          <a:p>
            <a:r>
              <a:rPr lang="en-US" altLang="zh-CN" sz="2400" dirty="0">
                <a:latin typeface="+mn-ea"/>
              </a:rPr>
              <a:t>2.</a:t>
            </a:r>
            <a:r>
              <a:rPr lang="zh-CN" altLang="en-US" sz="2400" dirty="0">
                <a:latin typeface="+mn-ea"/>
              </a:rPr>
              <a:t>本表“年初余额”栏内各项数字，应根据上年年末</a:t>
            </a:r>
            <a:r>
              <a:rPr lang="zh-CN" altLang="en-US" sz="2400" dirty="0" smtClean="0">
                <a:latin typeface="+mn-ea"/>
              </a:rPr>
              <a:t>资产负债表</a:t>
            </a:r>
            <a:r>
              <a:rPr lang="zh-CN" altLang="en-US" sz="2400" dirty="0">
                <a:latin typeface="+mn-ea"/>
              </a:rPr>
              <a:t>“期末余额”栏内所列数字填列。</a:t>
            </a:r>
            <a:endParaRPr lang="zh-CN" altLang="en-US" sz="2400" dirty="0">
              <a:latin typeface="+mn-ea"/>
            </a:endParaRPr>
          </a:p>
          <a:p>
            <a:r>
              <a:rPr lang="zh-CN" altLang="en-US" sz="2400" dirty="0">
                <a:latin typeface="+mn-ea"/>
              </a:rPr>
              <a:t>如果本年度资产负债表规定项目的名称和内容同上</a:t>
            </a:r>
            <a:r>
              <a:rPr lang="zh-CN" altLang="en-US" sz="2400" dirty="0" smtClean="0">
                <a:latin typeface="+mn-ea"/>
              </a:rPr>
              <a:t>年度</a:t>
            </a:r>
            <a:r>
              <a:rPr lang="zh-CN" altLang="en-US" sz="2400" dirty="0">
                <a:latin typeface="+mn-ea"/>
              </a:rPr>
              <a:t>不一致，应当对上年年末资产负债表项目的名称和数字</a:t>
            </a:r>
            <a:r>
              <a:rPr lang="zh-CN" altLang="en-US" sz="2400" dirty="0" smtClean="0">
                <a:latin typeface="+mn-ea"/>
              </a:rPr>
              <a:t>按照</a:t>
            </a:r>
            <a:r>
              <a:rPr lang="zh-CN" altLang="en-US" sz="2400" dirty="0">
                <a:latin typeface="+mn-ea"/>
              </a:rPr>
              <a:t>本年度的规定进行调整，将调整后数字填入本表</a:t>
            </a:r>
            <a:r>
              <a:rPr lang="zh-CN" altLang="en-US" sz="2400" dirty="0" smtClean="0">
                <a:latin typeface="+mn-ea"/>
              </a:rPr>
              <a:t>“年初余额”</a:t>
            </a:r>
            <a:r>
              <a:rPr lang="zh-CN" altLang="en-US" sz="2400" dirty="0">
                <a:latin typeface="+mn-ea"/>
              </a:rPr>
              <a:t>栏内，并加以书面说明。</a:t>
            </a:r>
            <a:endParaRPr lang="zh-CN" altLang="en-US" sz="20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additive="base">
                                        <p:cTn id="3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smtClean="0">
                <a:solidFill>
                  <a:srgbClr val="FF0000"/>
                </a:solidFill>
                <a:ea typeface="微软雅黑" panose="020B0503020204020204" pitchFamily="34" charset="-122"/>
                <a:cs typeface="宋体" panose="02010600030101010101" pitchFamily="2" charset="-122"/>
              </a:rPr>
              <a:t>会计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en-US" altLang="zh-CN" sz="2800" kern="1800" dirty="0" smtClean="0">
                <a:solidFill>
                  <a:srgbClr val="FF0000"/>
                </a:solidFill>
                <a:ea typeface="微软雅黑" panose="020B0503020204020204" pitchFamily="34" charset="-122"/>
                <a:cs typeface="宋体" panose="02010600030101010101" pitchFamily="2" charset="-122"/>
              </a:rPr>
              <a:t>—</a:t>
            </a:r>
            <a:r>
              <a:rPr lang="zh-CN" altLang="en-US" sz="2800" kern="1800" dirty="0" smtClean="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a:xfrm>
            <a:off x="457200" y="1484784"/>
            <a:ext cx="8229600" cy="4839816"/>
          </a:xfrm>
        </p:spPr>
        <p:txBody>
          <a:bodyPr>
            <a:noAutofit/>
          </a:bodyPr>
          <a:lstStyle/>
          <a:p>
            <a:r>
              <a:rPr lang="en-US" altLang="zh-CN" sz="2400" dirty="0">
                <a:latin typeface="+mn-ea"/>
              </a:rPr>
              <a:t>3.</a:t>
            </a:r>
            <a:r>
              <a:rPr lang="zh-CN" altLang="en-US" sz="2400" dirty="0">
                <a:latin typeface="+mn-ea"/>
              </a:rPr>
              <a:t>本表“期末余额”各项目的内容和填列方法如下：</a:t>
            </a:r>
            <a:endParaRPr lang="zh-CN" altLang="en-US" sz="2400" dirty="0">
              <a:latin typeface="+mn-ea"/>
            </a:endParaRPr>
          </a:p>
          <a:p>
            <a:r>
              <a:rPr lang="zh-CN" altLang="en-US" sz="2400" dirty="0" smtClean="0">
                <a:latin typeface="+mn-ea"/>
              </a:rPr>
              <a:t>（</a:t>
            </a:r>
            <a:r>
              <a:rPr lang="en-US" altLang="zh-CN" sz="2400" dirty="0" smtClean="0">
                <a:latin typeface="+mn-ea"/>
              </a:rPr>
              <a:t>1</a:t>
            </a:r>
            <a:r>
              <a:rPr lang="zh-CN" altLang="en-US" sz="2400" dirty="0" smtClean="0">
                <a:latin typeface="+mn-ea"/>
              </a:rPr>
              <a:t>）根据相关总账户期末余额计算后填列</a:t>
            </a:r>
            <a:endParaRPr lang="en-US" altLang="zh-CN" sz="2400" dirty="0" smtClean="0">
              <a:latin typeface="+mn-ea"/>
            </a:endParaRPr>
          </a:p>
          <a:p>
            <a:r>
              <a:rPr lang="zh-CN" altLang="en-US" sz="2400" dirty="0" smtClean="0">
                <a:latin typeface="+mn-ea"/>
              </a:rPr>
              <a:t>如：</a:t>
            </a:r>
            <a:r>
              <a:rPr lang="zh-CN" altLang="en-US" sz="2400" dirty="0" smtClean="0">
                <a:solidFill>
                  <a:srgbClr val="FF0000"/>
                </a:solidFill>
                <a:latin typeface="+mj-ea"/>
                <a:ea typeface="+mj-ea"/>
              </a:rPr>
              <a:t>“</a:t>
            </a:r>
            <a:r>
              <a:rPr lang="zh-CN" altLang="en-US" sz="2400" dirty="0">
                <a:solidFill>
                  <a:srgbClr val="FF0000"/>
                </a:solidFill>
                <a:latin typeface="+mj-ea"/>
                <a:ea typeface="+mj-ea"/>
              </a:rPr>
              <a:t>货币资金</a:t>
            </a:r>
            <a:r>
              <a:rPr lang="zh-CN" altLang="en-US" sz="2400" dirty="0" smtClean="0">
                <a:solidFill>
                  <a:srgbClr val="FF0000"/>
                </a:solidFill>
                <a:latin typeface="+mj-ea"/>
                <a:ea typeface="+mj-ea"/>
              </a:rPr>
              <a:t>”</a:t>
            </a:r>
            <a:r>
              <a:rPr lang="zh-CN" altLang="en-US" sz="2400" dirty="0" smtClean="0">
                <a:latin typeface="+mn-ea"/>
              </a:rPr>
              <a:t>项目，根据“库存现金”、“银行存款”</a:t>
            </a:r>
            <a:r>
              <a:rPr lang="zh-CN" altLang="en-US" sz="2400" dirty="0">
                <a:latin typeface="+mn-ea"/>
              </a:rPr>
              <a:t>科目的期末余额</a:t>
            </a:r>
            <a:r>
              <a:rPr lang="zh-CN" altLang="en-US" sz="2400" u="sng" dirty="0">
                <a:latin typeface="+mn-ea"/>
              </a:rPr>
              <a:t>合计</a:t>
            </a:r>
            <a:r>
              <a:rPr lang="zh-CN" altLang="en-US" sz="2400" dirty="0">
                <a:latin typeface="+mn-ea"/>
              </a:rPr>
              <a:t>填列</a:t>
            </a:r>
            <a:r>
              <a:rPr lang="zh-CN" altLang="en-US" sz="2400" dirty="0" smtClean="0">
                <a:latin typeface="+mn-ea"/>
              </a:rPr>
              <a:t>。</a:t>
            </a:r>
            <a:endParaRPr lang="en-US" altLang="zh-CN" sz="2400" dirty="0" smtClean="0">
              <a:latin typeface="+mn-ea"/>
            </a:endParaRPr>
          </a:p>
          <a:p>
            <a:r>
              <a:rPr lang="zh-CN" altLang="en-US" sz="2400" dirty="0">
                <a:solidFill>
                  <a:srgbClr val="FF0000"/>
                </a:solidFill>
                <a:latin typeface="+mj-ea"/>
                <a:ea typeface="+mj-ea"/>
              </a:rPr>
              <a:t>“固定资产净值”</a:t>
            </a:r>
            <a:r>
              <a:rPr lang="zh-CN" altLang="en-US" sz="2400" dirty="0" smtClean="0">
                <a:latin typeface="+mn-ea"/>
              </a:rPr>
              <a:t>项目</a:t>
            </a:r>
            <a:r>
              <a:rPr lang="zh-CN" altLang="en-US" sz="2400" dirty="0">
                <a:latin typeface="+mn-ea"/>
              </a:rPr>
              <a:t>根据本表</a:t>
            </a:r>
            <a:r>
              <a:rPr lang="zh-CN" altLang="en-US" sz="2400" dirty="0" smtClean="0">
                <a:latin typeface="+mn-ea"/>
              </a:rPr>
              <a:t>中“固定资产原值”</a:t>
            </a:r>
            <a:r>
              <a:rPr lang="zh-CN" altLang="en-US" sz="2400" dirty="0">
                <a:latin typeface="+mn-ea"/>
              </a:rPr>
              <a:t>项目金额</a:t>
            </a:r>
            <a:r>
              <a:rPr lang="zh-CN" altLang="en-US" sz="2400" u="sng" dirty="0">
                <a:latin typeface="+mn-ea"/>
              </a:rPr>
              <a:t>减去</a:t>
            </a:r>
            <a:r>
              <a:rPr lang="zh-CN" altLang="en-US" sz="2400" dirty="0" smtClean="0">
                <a:latin typeface="+mn-ea"/>
              </a:rPr>
              <a:t>“累计折旧”</a:t>
            </a:r>
            <a:r>
              <a:rPr lang="zh-CN" altLang="en-US" sz="2400" dirty="0">
                <a:latin typeface="+mn-ea"/>
              </a:rPr>
              <a:t>项目金额后</a:t>
            </a:r>
            <a:r>
              <a:rPr lang="zh-CN" altLang="en-US" sz="2400" dirty="0" smtClean="0">
                <a:latin typeface="+mn-ea"/>
              </a:rPr>
              <a:t>的余额</a:t>
            </a:r>
            <a:r>
              <a:rPr lang="zh-CN" altLang="en-US" sz="2400" dirty="0">
                <a:latin typeface="+mn-ea"/>
              </a:rPr>
              <a:t>填</a:t>
            </a:r>
            <a:r>
              <a:rPr lang="zh-CN" altLang="en-US" sz="2400" dirty="0" smtClean="0">
                <a:latin typeface="+mn-ea"/>
              </a:rPr>
              <a:t>列。</a:t>
            </a:r>
            <a:endParaRPr lang="en-US" altLang="zh-CN" sz="2400" dirty="0" smtClean="0">
              <a:latin typeface="+mn-ea"/>
            </a:endParaRPr>
          </a:p>
          <a:p>
            <a:r>
              <a:rPr lang="zh-CN" altLang="en-US" sz="2400" dirty="0">
                <a:solidFill>
                  <a:srgbClr val="FF0000"/>
                </a:solidFill>
                <a:latin typeface="+mj-ea"/>
                <a:ea typeface="+mj-ea"/>
              </a:rPr>
              <a:t>“无形资产净值”</a:t>
            </a:r>
            <a:r>
              <a:rPr lang="zh-CN" altLang="en-US" sz="2400" dirty="0">
                <a:latin typeface="+mn-ea"/>
              </a:rPr>
              <a:t>项目根据本表中“无形资产原值”项目金额</a:t>
            </a:r>
            <a:r>
              <a:rPr lang="zh-CN" altLang="en-US" sz="2400" u="sng" dirty="0">
                <a:latin typeface="+mn-ea"/>
              </a:rPr>
              <a:t>减去</a:t>
            </a:r>
            <a:r>
              <a:rPr lang="zh-CN" altLang="en-US" sz="2400" dirty="0">
                <a:latin typeface="+mn-ea"/>
              </a:rPr>
              <a:t>“累计摊销”项目金额后的余额填列</a:t>
            </a:r>
            <a:r>
              <a:rPr lang="zh-CN" altLang="en-US" sz="2400" dirty="0" smtClean="0">
                <a:latin typeface="+mn-ea"/>
              </a:rPr>
              <a:t>。</a:t>
            </a:r>
            <a:endParaRPr lang="en-US" altLang="zh-CN" sz="2400" dirty="0" smtClean="0">
              <a:latin typeface="+mn-ea"/>
            </a:endParaRPr>
          </a:p>
          <a:p>
            <a:pPr lvl="0">
              <a:buClr>
                <a:srgbClr val="0BD0D9"/>
              </a:buClr>
            </a:pPr>
            <a:r>
              <a:rPr lang="zh-CN" altLang="en-US" sz="2400" dirty="0" smtClean="0">
                <a:latin typeface="+mn-ea"/>
              </a:rPr>
              <a:t>（</a:t>
            </a:r>
            <a:r>
              <a:rPr lang="en-US" altLang="zh-CN" sz="2400" dirty="0" smtClean="0">
                <a:latin typeface="+mn-ea"/>
              </a:rPr>
              <a:t>2</a:t>
            </a:r>
            <a:r>
              <a:rPr lang="zh-CN" altLang="en-US" sz="2400" dirty="0" smtClean="0">
                <a:latin typeface="+mn-ea"/>
              </a:rPr>
              <a:t>）根据</a:t>
            </a:r>
            <a:r>
              <a:rPr lang="zh-CN" altLang="en-US" sz="2400" dirty="0" smtClean="0">
                <a:solidFill>
                  <a:prstClr val="black"/>
                </a:solidFill>
                <a:latin typeface="宋体" panose="02010600030101010101" pitchFamily="2" charset="-122"/>
              </a:rPr>
              <a:t>相关</a:t>
            </a:r>
            <a:r>
              <a:rPr lang="zh-CN" altLang="en-US" sz="2400" dirty="0">
                <a:solidFill>
                  <a:prstClr val="black"/>
                </a:solidFill>
                <a:latin typeface="宋体" panose="02010600030101010101" pitchFamily="2" charset="-122"/>
              </a:rPr>
              <a:t>总账户期末</a:t>
            </a:r>
            <a:r>
              <a:rPr lang="zh-CN" altLang="en-US" sz="2400" dirty="0" smtClean="0">
                <a:solidFill>
                  <a:prstClr val="black"/>
                </a:solidFill>
                <a:latin typeface="宋体" panose="02010600030101010101" pitchFamily="2" charset="-122"/>
              </a:rPr>
              <a:t>余额和明细账户分析后</a:t>
            </a:r>
            <a:r>
              <a:rPr lang="zh-CN" altLang="en-US" sz="2400" dirty="0">
                <a:solidFill>
                  <a:prstClr val="black"/>
                </a:solidFill>
                <a:latin typeface="宋体" panose="02010600030101010101" pitchFamily="2" charset="-122"/>
              </a:rPr>
              <a:t>填</a:t>
            </a:r>
            <a:r>
              <a:rPr lang="zh-CN" altLang="en-US" sz="2400" dirty="0" smtClean="0">
                <a:solidFill>
                  <a:prstClr val="black"/>
                </a:solidFill>
                <a:latin typeface="宋体" panose="02010600030101010101" pitchFamily="2" charset="-122"/>
              </a:rPr>
              <a:t>列</a:t>
            </a:r>
            <a:endParaRPr lang="en-US" altLang="zh-CN" sz="2400" dirty="0" smtClean="0">
              <a:solidFill>
                <a:prstClr val="black"/>
              </a:solidFill>
              <a:latin typeface="宋体" panose="02010600030101010101" pitchFamily="2" charset="-122"/>
            </a:endParaRPr>
          </a:p>
          <a:p>
            <a:r>
              <a:rPr lang="zh-CN" altLang="en-US" sz="2400" dirty="0">
                <a:latin typeface="+mn-ea"/>
              </a:rPr>
              <a:t>如：</a:t>
            </a:r>
            <a:r>
              <a:rPr lang="zh-CN" altLang="en-US" sz="2400" dirty="0">
                <a:solidFill>
                  <a:srgbClr val="FF0000"/>
                </a:solidFill>
                <a:latin typeface="+mj-ea"/>
                <a:ea typeface="+mj-ea"/>
              </a:rPr>
              <a:t>“应收款项”</a:t>
            </a:r>
            <a:r>
              <a:rPr lang="zh-CN" altLang="en-US" sz="2400" dirty="0">
                <a:latin typeface="+mn-ea"/>
              </a:rPr>
              <a:t>项目应根据“应收款”科目期末借方余额和“内部往来”各明细科目期末借方余额合计数合计填列。</a:t>
            </a:r>
            <a:endParaRPr lang="en-US" altLang="zh-CN" sz="2400" dirty="0">
              <a:latin typeface="+mn-ea"/>
            </a:endParaRPr>
          </a:p>
          <a:p>
            <a:endParaRPr lang="zh-CN" altLang="en-US" sz="24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smtClean="0">
                <a:solidFill>
                  <a:srgbClr val="FF0000"/>
                </a:solidFill>
                <a:ea typeface="微软雅黑" panose="020B0503020204020204" pitchFamily="34" charset="-122"/>
                <a:cs typeface="宋体" panose="02010600030101010101" pitchFamily="2" charset="-122"/>
              </a:rPr>
              <a:t>会计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en-US" altLang="zh-CN" sz="2800" kern="1800" dirty="0" smtClean="0">
                <a:solidFill>
                  <a:srgbClr val="FF0000"/>
                </a:solidFill>
                <a:ea typeface="微软雅黑" panose="020B0503020204020204" pitchFamily="34" charset="-122"/>
                <a:cs typeface="宋体" panose="02010600030101010101" pitchFamily="2" charset="-122"/>
              </a:rPr>
              <a:t>—</a:t>
            </a:r>
            <a:r>
              <a:rPr lang="zh-CN" altLang="en-US" sz="2800" kern="1800" dirty="0" smtClean="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a:xfrm>
            <a:off x="457200" y="1484784"/>
            <a:ext cx="8229600" cy="4839816"/>
          </a:xfrm>
        </p:spPr>
        <p:txBody>
          <a:bodyPr>
            <a:normAutofit/>
          </a:bodyPr>
          <a:lstStyle/>
          <a:p>
            <a:r>
              <a:rPr lang="zh-CN" altLang="en-US" sz="2400" dirty="0" smtClean="0">
                <a:latin typeface="+mn-ea"/>
              </a:rPr>
              <a:t>（</a:t>
            </a:r>
            <a:r>
              <a:rPr lang="en-US" altLang="zh-CN" sz="2400" dirty="0" smtClean="0">
                <a:latin typeface="+mn-ea"/>
              </a:rPr>
              <a:t>3</a:t>
            </a:r>
            <a:r>
              <a:rPr lang="zh-CN" altLang="en-US" sz="2400" dirty="0" smtClean="0">
                <a:latin typeface="+mn-ea"/>
              </a:rPr>
              <a:t>）根据相关总账账户期末余额直接填列</a:t>
            </a:r>
            <a:endParaRPr lang="en-US" altLang="zh-CN" sz="2400" dirty="0" smtClean="0">
              <a:latin typeface="+mn-ea"/>
            </a:endParaRPr>
          </a:p>
          <a:p>
            <a:r>
              <a:rPr lang="zh-CN" altLang="en-US" sz="2400" dirty="0" smtClean="0">
                <a:latin typeface="+mn-ea"/>
              </a:rPr>
              <a:t>如：</a:t>
            </a:r>
            <a:r>
              <a:rPr lang="zh-CN" altLang="en-US" sz="2400" dirty="0">
                <a:solidFill>
                  <a:srgbClr val="FF0000"/>
                </a:solidFill>
                <a:latin typeface="+mj-ea"/>
                <a:ea typeface="+mj-ea"/>
              </a:rPr>
              <a:t>“短期投资”</a:t>
            </a:r>
            <a:r>
              <a:rPr lang="zh-CN" altLang="en-US" sz="2400" dirty="0">
                <a:latin typeface="+mn-ea"/>
              </a:rPr>
              <a:t>项目</a:t>
            </a:r>
            <a:r>
              <a:rPr lang="zh-CN" altLang="en-US" sz="2400" dirty="0" smtClean="0">
                <a:latin typeface="+mn-ea"/>
              </a:rPr>
              <a:t>，</a:t>
            </a:r>
            <a:r>
              <a:rPr lang="zh-CN" altLang="en-US" sz="2400" dirty="0">
                <a:latin typeface="+mn-ea"/>
              </a:rPr>
              <a:t>本项目应根据“短期投资”科目的期末余额填列</a:t>
            </a:r>
            <a:r>
              <a:rPr lang="zh-CN" altLang="en-US" sz="2400" dirty="0" smtClean="0">
                <a:latin typeface="+mn-ea"/>
              </a:rPr>
              <a:t>。</a:t>
            </a:r>
            <a:endParaRPr lang="en-US" altLang="zh-CN" sz="2400" dirty="0" smtClean="0">
              <a:latin typeface="+mn-ea"/>
            </a:endParaRPr>
          </a:p>
          <a:p>
            <a:r>
              <a:rPr lang="zh-CN" altLang="en-US" sz="2400" dirty="0" smtClean="0">
                <a:latin typeface="+mn-ea"/>
              </a:rPr>
              <a:t>具体情况如下所示</a:t>
            </a:r>
            <a:r>
              <a:rPr lang="en-US" altLang="zh-CN" sz="2400" dirty="0" smtClean="0">
                <a:latin typeface="+mn-ea"/>
              </a:rPr>
              <a:t>:</a:t>
            </a:r>
            <a:endParaRPr lang="zh-CN" altLang="en-US" sz="24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smtClean="0">
                <a:solidFill>
                  <a:srgbClr val="FF0000"/>
                </a:solidFill>
                <a:ea typeface="微软雅黑" panose="020B0503020204020204" pitchFamily="34" charset="-122"/>
                <a:cs typeface="宋体" panose="02010600030101010101" pitchFamily="2" charset="-122"/>
              </a:rPr>
              <a:t>会计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en-US" altLang="zh-CN" sz="2800" kern="1800" dirty="0" smtClean="0">
                <a:solidFill>
                  <a:srgbClr val="FF0000"/>
                </a:solidFill>
                <a:ea typeface="微软雅黑" panose="020B0503020204020204" pitchFamily="34" charset="-122"/>
                <a:cs typeface="宋体" panose="02010600030101010101" pitchFamily="2" charset="-122"/>
              </a:rPr>
              <a:t>—</a:t>
            </a:r>
            <a:r>
              <a:rPr lang="zh-CN" altLang="en-US" sz="2800" kern="1800" dirty="0" smtClean="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a:xfrm>
            <a:off x="457200" y="1484784"/>
            <a:ext cx="8435280" cy="4839816"/>
          </a:xfrm>
        </p:spPr>
        <p:txBody>
          <a:bodyPr>
            <a:normAutofit fontScale="85000" lnSpcReduction="10000"/>
          </a:bodyPr>
          <a:lstStyle/>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1</a:t>
            </a:r>
            <a:r>
              <a:rPr lang="zh-CN" altLang="en-US" sz="2800" dirty="0">
                <a:latin typeface="仿宋" panose="02010609060101010101" charset="-122"/>
                <a:ea typeface="仿宋" panose="02010609060101010101" charset="-122"/>
              </a:rPr>
              <a:t>）“货币资金”项目，反映农村集体经济组织</a:t>
            </a:r>
            <a:r>
              <a:rPr lang="zh-CN" altLang="en-US" sz="2800" dirty="0" smtClean="0">
                <a:latin typeface="仿宋" panose="02010609060101010101" charset="-122"/>
                <a:ea typeface="仿宋" panose="02010609060101010101" charset="-122"/>
              </a:rPr>
              <a:t>库存现金</a:t>
            </a:r>
            <a:r>
              <a:rPr lang="zh-CN" altLang="en-US" sz="2800" dirty="0">
                <a:latin typeface="仿宋" panose="02010609060101010101" charset="-122"/>
                <a:ea typeface="仿宋" panose="02010609060101010101" charset="-122"/>
              </a:rPr>
              <a:t>、银行存款等货币资金的期末合计数。本项目应根据</a:t>
            </a:r>
            <a:r>
              <a:rPr lang="zh-CN" altLang="en-US" sz="2800" dirty="0" smtClean="0">
                <a:latin typeface="仿宋" panose="02010609060101010101" charset="-122"/>
                <a:ea typeface="仿宋" panose="02010609060101010101" charset="-122"/>
              </a:rPr>
              <a:t>“库存现金”</a:t>
            </a:r>
            <a:r>
              <a:rPr lang="zh-CN" altLang="en-US" sz="2800" dirty="0">
                <a:latin typeface="仿宋" panose="02010609060101010101" charset="-122"/>
                <a:ea typeface="仿宋" panose="02010609060101010101" charset="-122"/>
              </a:rPr>
              <a:t>、“银行存款”科目的期末余额合计填列。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2</a:t>
            </a:r>
            <a:r>
              <a:rPr lang="zh-CN" altLang="en-US" sz="2800" dirty="0">
                <a:latin typeface="仿宋" panose="02010609060101010101" charset="-122"/>
                <a:ea typeface="仿宋" panose="02010609060101010101" charset="-122"/>
              </a:rPr>
              <a:t>）“短期投资”项目，反映农村集体经济组织</a:t>
            </a:r>
            <a:r>
              <a:rPr lang="zh-CN" altLang="en-US" sz="2800" dirty="0" smtClean="0">
                <a:latin typeface="仿宋" panose="02010609060101010101" charset="-122"/>
                <a:ea typeface="仿宋" panose="02010609060101010101" charset="-122"/>
              </a:rPr>
              <a:t>能够随时</a:t>
            </a:r>
            <a:r>
              <a:rPr lang="zh-CN" altLang="en-US" sz="2800" dirty="0">
                <a:latin typeface="仿宋" panose="02010609060101010101" charset="-122"/>
                <a:ea typeface="仿宋" panose="02010609060101010101" charset="-122"/>
              </a:rPr>
              <a:t>变现并且持有时间不准备超过</a:t>
            </a:r>
            <a:r>
              <a:rPr lang="en-US" altLang="zh-CN" sz="2800" dirty="0">
                <a:latin typeface="仿宋" panose="02010609060101010101" charset="-122"/>
                <a:ea typeface="仿宋" panose="02010609060101010101" charset="-122"/>
              </a:rPr>
              <a:t>1 </a:t>
            </a:r>
            <a:r>
              <a:rPr lang="zh-CN" altLang="en-US" sz="2800" dirty="0">
                <a:latin typeface="仿宋" panose="02010609060101010101" charset="-122"/>
                <a:ea typeface="仿宋" panose="02010609060101010101" charset="-122"/>
              </a:rPr>
              <a:t>年（含</a:t>
            </a:r>
            <a:r>
              <a:rPr lang="en-US" altLang="zh-CN" sz="2800" dirty="0">
                <a:latin typeface="仿宋" panose="02010609060101010101" charset="-122"/>
                <a:ea typeface="仿宋" panose="02010609060101010101" charset="-122"/>
              </a:rPr>
              <a:t>1 </a:t>
            </a:r>
            <a:r>
              <a:rPr lang="zh-CN" altLang="en-US" sz="2800" dirty="0">
                <a:latin typeface="仿宋" panose="02010609060101010101" charset="-122"/>
                <a:ea typeface="仿宋" panose="02010609060101010101" charset="-122"/>
              </a:rPr>
              <a:t>年）的投资的</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账面余额。本项目应根据“短期投资”科目的期末余额填列。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3</a:t>
            </a:r>
            <a:r>
              <a:rPr lang="zh-CN" altLang="en-US" sz="2800" dirty="0">
                <a:latin typeface="仿宋" panose="02010609060101010101" charset="-122"/>
                <a:ea typeface="仿宋" panose="02010609060101010101" charset="-122"/>
              </a:rPr>
              <a:t>）“应收款项”项目，反映农村集体经济组织</a:t>
            </a:r>
            <a:r>
              <a:rPr lang="zh-CN" altLang="en-US" sz="2800" dirty="0" smtClean="0">
                <a:latin typeface="仿宋" panose="02010609060101010101" charset="-122"/>
                <a:ea typeface="仿宋" panose="02010609060101010101" charset="-122"/>
              </a:rPr>
              <a:t>期末</a:t>
            </a:r>
            <a:endParaRPr lang="en-US" altLang="zh-CN" sz="1200" dirty="0">
              <a:latin typeface="TimesNewRomanPSMT"/>
              <a:ea typeface="仿宋" panose="02010609060101010101" charset="-122"/>
            </a:endParaRPr>
          </a:p>
          <a:p>
            <a:r>
              <a:rPr lang="zh-CN" altLang="en-US" sz="2800" dirty="0">
                <a:latin typeface="仿宋" panose="02010609060101010101" charset="-122"/>
                <a:ea typeface="仿宋" panose="02010609060101010101" charset="-122"/>
              </a:rPr>
              <a:t>尚未收回的应收及暂付款项。本项目应根据“应收款”科目</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期末借方余额和“内部往来”各明细科目期末借方余额合计</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数合计填列。</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smtClean="0">
                <a:solidFill>
                  <a:srgbClr val="FF0000"/>
                </a:solidFill>
                <a:ea typeface="微软雅黑" panose="020B0503020204020204" pitchFamily="34" charset="-122"/>
                <a:cs typeface="宋体" panose="02010600030101010101" pitchFamily="2" charset="-122"/>
              </a:rPr>
              <a:t>会计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en-US" altLang="zh-CN" sz="2800" kern="1800" dirty="0" smtClean="0">
                <a:solidFill>
                  <a:srgbClr val="FF0000"/>
                </a:solidFill>
                <a:ea typeface="微软雅黑" panose="020B0503020204020204" pitchFamily="34" charset="-122"/>
                <a:cs typeface="宋体" panose="02010600030101010101" pitchFamily="2" charset="-122"/>
              </a:rPr>
              <a:t>—</a:t>
            </a:r>
            <a:r>
              <a:rPr lang="zh-CN" altLang="en-US" sz="2800" kern="1800" dirty="0" smtClean="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a:xfrm>
            <a:off x="457200" y="1484784"/>
            <a:ext cx="8229600" cy="4839816"/>
          </a:xfrm>
        </p:spPr>
        <p:txBody>
          <a:bodyPr>
            <a:normAutofit fontScale="77500" lnSpcReduction="20000"/>
          </a:bodyPr>
          <a:lstStyle/>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4</a:t>
            </a:r>
            <a:r>
              <a:rPr lang="zh-CN" altLang="en-US" sz="2800" dirty="0">
                <a:latin typeface="仿宋" panose="02010609060101010101" charset="-122"/>
                <a:ea typeface="仿宋" panose="02010609060101010101" charset="-122"/>
              </a:rPr>
              <a:t>）“存货”项目，反映农村集体经济组织期末在库、</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在途、在加工和在培育中各项存货的成本，包括各种原材料、</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农用材料、农产品、工业产成品等物资、在产品等。</a:t>
            </a:r>
            <a:r>
              <a:rPr lang="zh-CN" altLang="en-US" sz="2800" u="sng" dirty="0">
                <a:latin typeface="仿宋" panose="02010609060101010101" charset="-122"/>
                <a:ea typeface="仿宋" panose="02010609060101010101" charset="-122"/>
              </a:rPr>
              <a:t>本项目</a:t>
            </a:r>
            <a:endParaRPr lang="zh-CN" altLang="en-US" sz="2800" u="sng" dirty="0">
              <a:latin typeface="仿宋" panose="02010609060101010101" charset="-122"/>
              <a:ea typeface="仿宋" panose="02010609060101010101" charset="-122"/>
            </a:endParaRPr>
          </a:p>
          <a:p>
            <a:r>
              <a:rPr lang="zh-CN" altLang="en-US" sz="2800" u="sng" dirty="0">
                <a:latin typeface="仿宋" panose="02010609060101010101" charset="-122"/>
                <a:ea typeface="仿宋" panose="02010609060101010101" charset="-122"/>
              </a:rPr>
              <a:t>应根据“库存物资”、“生产（劳务）成本”等科目的期末</a:t>
            </a:r>
            <a:endParaRPr lang="zh-CN" altLang="en-US" sz="2800" u="sng" dirty="0">
              <a:latin typeface="仿宋" panose="02010609060101010101" charset="-122"/>
              <a:ea typeface="仿宋" panose="02010609060101010101" charset="-122"/>
            </a:endParaRPr>
          </a:p>
          <a:p>
            <a:r>
              <a:rPr lang="zh-CN" altLang="en-US" sz="2800" u="sng" dirty="0">
                <a:latin typeface="仿宋" panose="02010609060101010101" charset="-122"/>
                <a:ea typeface="仿宋" panose="02010609060101010101" charset="-122"/>
              </a:rPr>
              <a:t>余额合计填列。</a:t>
            </a:r>
            <a:endParaRPr lang="zh-CN" altLang="en-US" sz="2800" u="sng"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5</a:t>
            </a:r>
            <a:r>
              <a:rPr lang="zh-CN" altLang="en-US" sz="2800" dirty="0">
                <a:latin typeface="仿宋" panose="02010609060101010101" charset="-122"/>
                <a:ea typeface="仿宋" panose="02010609060101010101" charset="-122"/>
              </a:rPr>
              <a:t>）“消耗性生物资产”项目，反映农村集体经济组</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织各种消耗性生物资产的账面余额。本项目应根据“消耗性</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生物资产”科目的期末余额填列。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6</a:t>
            </a:r>
            <a:r>
              <a:rPr lang="zh-CN" altLang="en-US" sz="2800" dirty="0">
                <a:latin typeface="仿宋" panose="02010609060101010101" charset="-122"/>
                <a:ea typeface="仿宋" panose="02010609060101010101" charset="-122"/>
              </a:rPr>
              <a:t>）“流动资产合计”项目，反映农村集体经济组织</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期末流动资产的合计数。本项目应根据本表中“货币资金”、</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“短期投资”、“应收款项”、“存货”、“消耗性生物资</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产”项目金额的合计数填列。</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 calcmode="lin" valueType="num">
                                      <p:cBhvr additive="base">
                                        <p:cTn id="7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 calcmode="lin" valueType="num">
                                      <p:cBhvr additive="base">
                                        <p:cTn id="7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smtClean="0">
                <a:solidFill>
                  <a:srgbClr val="FF0000"/>
                </a:solidFill>
                <a:ea typeface="微软雅黑" panose="020B0503020204020204" pitchFamily="34" charset="-122"/>
                <a:cs typeface="宋体" panose="02010600030101010101" pitchFamily="2" charset="-122"/>
              </a:rPr>
              <a:t>会计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en-US" altLang="zh-CN" sz="2800" kern="1800" dirty="0" smtClean="0">
                <a:solidFill>
                  <a:srgbClr val="FF0000"/>
                </a:solidFill>
                <a:ea typeface="微软雅黑" panose="020B0503020204020204" pitchFamily="34" charset="-122"/>
                <a:cs typeface="宋体" panose="02010600030101010101" pitchFamily="2" charset="-122"/>
              </a:rPr>
              <a:t>—</a:t>
            </a:r>
            <a:r>
              <a:rPr lang="zh-CN" altLang="en-US" sz="2800" kern="1800" dirty="0" smtClean="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a:xfrm>
            <a:off x="457200" y="1484784"/>
            <a:ext cx="8229600" cy="4839816"/>
          </a:xfrm>
        </p:spPr>
        <p:txBody>
          <a:bodyPr>
            <a:normAutofit fontScale="92500" lnSpcReduction="20000"/>
          </a:bodyPr>
          <a:lstStyle/>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7</a:t>
            </a:r>
            <a:r>
              <a:rPr lang="zh-CN" altLang="en-US" sz="2800" dirty="0">
                <a:latin typeface="仿宋" panose="02010609060101010101" charset="-122"/>
                <a:ea typeface="仿宋" panose="02010609060101010101" charset="-122"/>
              </a:rPr>
              <a:t>）“长期投资”项目，反映农村集体经济组织</a:t>
            </a:r>
            <a:r>
              <a:rPr lang="zh-CN" altLang="en-US" sz="2800" dirty="0" smtClean="0">
                <a:latin typeface="仿宋" panose="02010609060101010101" charset="-122"/>
                <a:ea typeface="仿宋" panose="02010609060101010101" charset="-122"/>
              </a:rPr>
              <a:t>持有时间</a:t>
            </a:r>
            <a:r>
              <a:rPr lang="zh-CN" altLang="en-US" sz="2800" dirty="0">
                <a:latin typeface="仿宋" panose="02010609060101010101" charset="-122"/>
                <a:ea typeface="仿宋" panose="02010609060101010101" charset="-122"/>
              </a:rPr>
              <a:t>准备超过</a:t>
            </a:r>
            <a:r>
              <a:rPr lang="en-US" altLang="zh-CN" sz="2800" dirty="0">
                <a:latin typeface="仿宋" panose="02010609060101010101" charset="-122"/>
                <a:ea typeface="仿宋" panose="02010609060101010101" charset="-122"/>
              </a:rPr>
              <a:t>1 </a:t>
            </a:r>
            <a:r>
              <a:rPr lang="zh-CN" altLang="en-US" sz="2800" dirty="0">
                <a:latin typeface="仿宋" panose="02010609060101010101" charset="-122"/>
                <a:ea typeface="仿宋" panose="02010609060101010101" charset="-122"/>
              </a:rPr>
              <a:t>年（不含</a:t>
            </a:r>
            <a:r>
              <a:rPr lang="en-US" altLang="zh-CN" sz="2800" dirty="0">
                <a:latin typeface="仿宋" panose="02010609060101010101" charset="-122"/>
                <a:ea typeface="仿宋" panose="02010609060101010101" charset="-122"/>
              </a:rPr>
              <a:t>1 </a:t>
            </a:r>
            <a:r>
              <a:rPr lang="zh-CN" altLang="en-US" sz="2800" dirty="0">
                <a:latin typeface="仿宋" panose="02010609060101010101" charset="-122"/>
                <a:ea typeface="仿宋" panose="02010609060101010101" charset="-122"/>
              </a:rPr>
              <a:t>年）的投资的账面余额。本</a:t>
            </a:r>
            <a:r>
              <a:rPr lang="zh-CN" altLang="en-US" sz="2800" dirty="0" smtClean="0">
                <a:latin typeface="仿宋" panose="02010609060101010101" charset="-122"/>
                <a:ea typeface="仿宋" panose="02010609060101010101" charset="-122"/>
              </a:rPr>
              <a:t>项目应</a:t>
            </a:r>
            <a:r>
              <a:rPr lang="zh-CN" altLang="en-US" sz="2800" dirty="0">
                <a:latin typeface="仿宋" panose="02010609060101010101" charset="-122"/>
                <a:ea typeface="仿宋" panose="02010609060101010101" charset="-122"/>
              </a:rPr>
              <a:t>根据“长期投资”科目的期末余额填列。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8</a:t>
            </a:r>
            <a:r>
              <a:rPr lang="zh-CN" altLang="en-US" sz="2800" dirty="0">
                <a:latin typeface="仿宋" panose="02010609060101010101" charset="-122"/>
                <a:ea typeface="仿宋" panose="02010609060101010101" charset="-122"/>
              </a:rPr>
              <a:t>）“生产性生物资产原值”项目和“生产性生物</a:t>
            </a:r>
            <a:r>
              <a:rPr lang="zh-CN" altLang="en-US" sz="2800" dirty="0" smtClean="0">
                <a:latin typeface="仿宋" panose="02010609060101010101" charset="-122"/>
                <a:ea typeface="仿宋" panose="02010609060101010101" charset="-122"/>
              </a:rPr>
              <a:t>资产</a:t>
            </a:r>
            <a:r>
              <a:rPr lang="zh-CN" altLang="en-US" sz="2800" dirty="0">
                <a:latin typeface="仿宋" panose="02010609060101010101" charset="-122"/>
                <a:ea typeface="仿宋" panose="02010609060101010101" charset="-122"/>
              </a:rPr>
              <a:t>累计折旧”项目，反映农村集体经济组织生产性生物</a:t>
            </a:r>
            <a:r>
              <a:rPr lang="zh-CN" altLang="en-US" sz="2800" dirty="0" smtClean="0">
                <a:latin typeface="仿宋" panose="02010609060101010101" charset="-122"/>
                <a:ea typeface="仿宋" panose="02010609060101010101" charset="-122"/>
              </a:rPr>
              <a:t>资产的</a:t>
            </a:r>
            <a:r>
              <a:rPr lang="zh-CN" altLang="en-US" sz="2800" dirty="0">
                <a:latin typeface="仿宋" panose="02010609060101010101" charset="-122"/>
                <a:ea typeface="仿宋" panose="02010609060101010101" charset="-122"/>
              </a:rPr>
              <a:t>原值及累计折旧。这两个项目应根据</a:t>
            </a:r>
            <a:r>
              <a:rPr lang="zh-CN" altLang="en-US" sz="2800" dirty="0" smtClean="0">
                <a:latin typeface="仿宋" panose="02010609060101010101" charset="-122"/>
                <a:ea typeface="仿宋" panose="02010609060101010101" charset="-122"/>
              </a:rPr>
              <a:t>“生产性生物资产”科目</a:t>
            </a:r>
            <a:r>
              <a:rPr lang="zh-CN" altLang="en-US" sz="2800" dirty="0">
                <a:latin typeface="仿宋" panose="02010609060101010101" charset="-122"/>
                <a:ea typeface="仿宋" panose="02010609060101010101" charset="-122"/>
              </a:rPr>
              <a:t>和“生产性生物资产累计折旧”科目的期末余额填列</a:t>
            </a:r>
            <a:r>
              <a:rPr lang="zh-CN" altLang="en-US" sz="2800" dirty="0" smtClean="0">
                <a:latin typeface="仿宋" panose="02010609060101010101" charset="-122"/>
                <a:ea typeface="仿宋" panose="02010609060101010101" charset="-122"/>
              </a:rPr>
              <a:t>。</a:t>
            </a:r>
            <a:endParaRPr lang="en-US" altLang="zh-CN" sz="1200" dirty="0">
              <a:latin typeface="TimesNewRomanPSMT"/>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9</a:t>
            </a:r>
            <a:r>
              <a:rPr lang="zh-CN" altLang="en-US" sz="2800" dirty="0">
                <a:latin typeface="仿宋" panose="02010609060101010101" charset="-122"/>
                <a:ea typeface="仿宋" panose="02010609060101010101" charset="-122"/>
              </a:rPr>
              <a:t>）“生产性生物资产净值”项目，反映农村</a:t>
            </a:r>
            <a:r>
              <a:rPr lang="zh-CN" altLang="en-US" sz="2800" dirty="0" smtClean="0">
                <a:latin typeface="仿宋" panose="02010609060101010101" charset="-122"/>
                <a:ea typeface="仿宋" panose="02010609060101010101" charset="-122"/>
              </a:rPr>
              <a:t>集体经济</a:t>
            </a:r>
            <a:r>
              <a:rPr lang="zh-CN" altLang="en-US" sz="2800" dirty="0">
                <a:latin typeface="仿宋" panose="02010609060101010101" charset="-122"/>
                <a:ea typeface="仿宋" panose="02010609060101010101" charset="-122"/>
              </a:rPr>
              <a:t>组织生产性生物资产原值扣除生产性生物资产累计</a:t>
            </a:r>
            <a:r>
              <a:rPr lang="zh-CN" altLang="en-US" sz="2800" dirty="0" smtClean="0">
                <a:latin typeface="仿宋" panose="02010609060101010101" charset="-122"/>
                <a:ea typeface="仿宋" panose="02010609060101010101" charset="-122"/>
              </a:rPr>
              <a:t>折旧后</a:t>
            </a:r>
            <a:r>
              <a:rPr lang="zh-CN" altLang="en-US" sz="2800" dirty="0">
                <a:latin typeface="仿宋" panose="02010609060101010101" charset="-122"/>
                <a:ea typeface="仿宋" panose="02010609060101010101" charset="-122"/>
              </a:rPr>
              <a:t>的余额。本项目应根据本表中“生产性生物资产原值”项</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目金额减去“生产性生物资产累计折旧”项目金额后的</a:t>
            </a:r>
            <a:r>
              <a:rPr lang="zh-CN" altLang="en-US" sz="2800" dirty="0" smtClean="0">
                <a:latin typeface="仿宋" panose="02010609060101010101" charset="-122"/>
                <a:ea typeface="仿宋" panose="02010609060101010101" charset="-122"/>
              </a:rPr>
              <a:t>余额填</a:t>
            </a:r>
            <a:r>
              <a:rPr lang="zh-CN" altLang="en-US" sz="2800" dirty="0">
                <a:latin typeface="仿宋" panose="02010609060101010101" charset="-122"/>
                <a:ea typeface="仿宋" panose="02010609060101010101" charset="-122"/>
              </a:rPr>
              <a:t>列。</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smtClean="0">
                <a:solidFill>
                  <a:srgbClr val="FF0000"/>
                </a:solidFill>
                <a:ea typeface="微软雅黑" panose="020B0503020204020204" pitchFamily="34" charset="-122"/>
                <a:cs typeface="宋体" panose="02010600030101010101" pitchFamily="2" charset="-122"/>
              </a:rPr>
              <a:t>会计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en-US" altLang="zh-CN" sz="2800" kern="1800" dirty="0" smtClean="0">
                <a:solidFill>
                  <a:srgbClr val="FF0000"/>
                </a:solidFill>
                <a:ea typeface="微软雅黑" panose="020B0503020204020204" pitchFamily="34" charset="-122"/>
                <a:cs typeface="宋体" panose="02010600030101010101" pitchFamily="2" charset="-122"/>
              </a:rPr>
              <a:t>—</a:t>
            </a:r>
            <a:r>
              <a:rPr lang="zh-CN" altLang="en-US" sz="2800" kern="1800" dirty="0" smtClean="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a:xfrm>
            <a:off x="457200" y="1484784"/>
            <a:ext cx="8229600" cy="4839816"/>
          </a:xfrm>
        </p:spPr>
        <p:txBody>
          <a:bodyPr>
            <a:normAutofit fontScale="70000" lnSpcReduction="20000"/>
          </a:bodyPr>
          <a:lstStyle/>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10</a:t>
            </a:r>
            <a:r>
              <a:rPr lang="zh-CN" altLang="en-US" sz="2800" dirty="0">
                <a:latin typeface="仿宋" panose="02010609060101010101" charset="-122"/>
                <a:ea typeface="仿宋" panose="02010609060101010101" charset="-122"/>
              </a:rPr>
              <a:t>）“固定资产原值”项目和“累计折旧”项目，</a:t>
            </a:r>
            <a:r>
              <a:rPr lang="zh-CN" altLang="en-US" sz="2800" dirty="0" smtClean="0">
                <a:latin typeface="仿宋" panose="02010609060101010101" charset="-122"/>
                <a:ea typeface="仿宋" panose="02010609060101010101" charset="-122"/>
              </a:rPr>
              <a:t>反映</a:t>
            </a:r>
            <a:r>
              <a:rPr lang="zh-CN" altLang="en-US" sz="2800" dirty="0">
                <a:latin typeface="仿宋" panose="02010609060101010101" charset="-122"/>
                <a:ea typeface="仿宋" panose="02010609060101010101" charset="-122"/>
              </a:rPr>
              <a:t>农村集体经济组织固定资产的原值及累计折旧。这两个</a:t>
            </a:r>
            <a:r>
              <a:rPr lang="zh-CN" altLang="en-US" sz="2800" dirty="0" smtClean="0">
                <a:latin typeface="仿宋" panose="02010609060101010101" charset="-122"/>
                <a:ea typeface="仿宋" panose="02010609060101010101" charset="-122"/>
              </a:rPr>
              <a:t>项目</a:t>
            </a:r>
            <a:r>
              <a:rPr lang="zh-CN" altLang="en-US" sz="2800" dirty="0">
                <a:latin typeface="仿宋" panose="02010609060101010101" charset="-122"/>
                <a:ea typeface="仿宋" panose="02010609060101010101" charset="-122"/>
              </a:rPr>
              <a:t>应根据“固定资产”科目和“累计折旧”科目的期末</a:t>
            </a:r>
            <a:r>
              <a:rPr lang="zh-CN" altLang="en-US" sz="2800" dirty="0" smtClean="0">
                <a:latin typeface="仿宋" panose="02010609060101010101" charset="-122"/>
                <a:ea typeface="仿宋" panose="02010609060101010101" charset="-122"/>
              </a:rPr>
              <a:t>余额填</a:t>
            </a:r>
            <a:r>
              <a:rPr lang="zh-CN" altLang="en-US" sz="2800" dirty="0">
                <a:latin typeface="仿宋" panose="02010609060101010101" charset="-122"/>
                <a:ea typeface="仿宋" panose="02010609060101010101" charset="-122"/>
              </a:rPr>
              <a:t>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11</a:t>
            </a:r>
            <a:r>
              <a:rPr lang="zh-CN" altLang="en-US" sz="2800" dirty="0">
                <a:latin typeface="仿宋" panose="02010609060101010101" charset="-122"/>
                <a:ea typeface="仿宋" panose="02010609060101010101" charset="-122"/>
              </a:rPr>
              <a:t>）“固定资产净值”项目，反映农村集体经济</a:t>
            </a:r>
            <a:r>
              <a:rPr lang="zh-CN" altLang="en-US" sz="2800" dirty="0" smtClean="0">
                <a:latin typeface="仿宋" panose="02010609060101010101" charset="-122"/>
                <a:ea typeface="仿宋" panose="02010609060101010101" charset="-122"/>
              </a:rPr>
              <a:t>组织固定资产</a:t>
            </a:r>
            <a:r>
              <a:rPr lang="zh-CN" altLang="en-US" sz="2800" dirty="0">
                <a:latin typeface="仿宋" panose="02010609060101010101" charset="-122"/>
                <a:ea typeface="仿宋" panose="02010609060101010101" charset="-122"/>
              </a:rPr>
              <a:t>原值扣除累计折旧后的余额。本项目应根据本表</a:t>
            </a:r>
            <a:r>
              <a:rPr lang="zh-CN" altLang="en-US" sz="2800" dirty="0" smtClean="0">
                <a:latin typeface="仿宋" panose="02010609060101010101" charset="-122"/>
                <a:ea typeface="仿宋" panose="02010609060101010101" charset="-122"/>
              </a:rPr>
              <a:t>中“固定资产原值”</a:t>
            </a:r>
            <a:r>
              <a:rPr lang="zh-CN" altLang="en-US" sz="2800" dirty="0">
                <a:latin typeface="仿宋" panose="02010609060101010101" charset="-122"/>
                <a:ea typeface="仿宋" panose="02010609060101010101" charset="-122"/>
              </a:rPr>
              <a:t>项目金额减去“累计折旧”项目金额后</a:t>
            </a:r>
            <a:r>
              <a:rPr lang="zh-CN" altLang="en-US" sz="2800" dirty="0" smtClean="0">
                <a:latin typeface="仿宋" panose="02010609060101010101" charset="-122"/>
                <a:ea typeface="仿宋" panose="02010609060101010101" charset="-122"/>
              </a:rPr>
              <a:t>的余额</a:t>
            </a:r>
            <a:r>
              <a:rPr lang="zh-CN" altLang="en-US" sz="2800" dirty="0">
                <a:latin typeface="仿宋" panose="02010609060101010101" charset="-122"/>
                <a:ea typeface="仿宋" panose="02010609060101010101" charset="-122"/>
              </a:rPr>
              <a:t>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12</a:t>
            </a:r>
            <a:r>
              <a:rPr lang="zh-CN" altLang="en-US" sz="2800" dirty="0">
                <a:latin typeface="仿宋" panose="02010609060101010101" charset="-122"/>
                <a:ea typeface="仿宋" panose="02010609060101010101" charset="-122"/>
              </a:rPr>
              <a:t>）“在建工程”项目，反映农村集体经济组织</a:t>
            </a:r>
            <a:r>
              <a:rPr lang="zh-CN" altLang="en-US" sz="2800" dirty="0" smtClean="0">
                <a:latin typeface="仿宋" panose="02010609060101010101" charset="-122"/>
                <a:ea typeface="仿宋" panose="02010609060101010101" charset="-122"/>
              </a:rPr>
              <a:t>各项尚未</a:t>
            </a:r>
            <a:r>
              <a:rPr lang="zh-CN" altLang="en-US" sz="2800" dirty="0">
                <a:latin typeface="仿宋" panose="02010609060101010101" charset="-122"/>
                <a:ea typeface="仿宋" panose="02010609060101010101" charset="-122"/>
              </a:rPr>
              <a:t>完工或虽已完工但尚未办理竣工决算并交付使用的</a:t>
            </a:r>
            <a:r>
              <a:rPr lang="zh-CN" altLang="en-US" sz="2800" dirty="0" smtClean="0">
                <a:latin typeface="仿宋" panose="02010609060101010101" charset="-122"/>
                <a:ea typeface="仿宋" panose="02010609060101010101" charset="-122"/>
              </a:rPr>
              <a:t>工程项目</a:t>
            </a:r>
            <a:r>
              <a:rPr lang="zh-CN" altLang="en-US" sz="2800" dirty="0">
                <a:latin typeface="仿宋" panose="02010609060101010101" charset="-122"/>
                <a:ea typeface="仿宋" panose="02010609060101010101" charset="-122"/>
              </a:rPr>
              <a:t>实际成本。本项目应根据“在建工程”科目的期末</a:t>
            </a:r>
            <a:r>
              <a:rPr lang="zh-CN" altLang="en-US" sz="2800" dirty="0" smtClean="0">
                <a:latin typeface="仿宋" panose="02010609060101010101" charset="-122"/>
                <a:ea typeface="仿宋" panose="02010609060101010101" charset="-122"/>
              </a:rPr>
              <a:t>余额</a:t>
            </a:r>
            <a:r>
              <a:rPr lang="zh-CN" altLang="en-US" sz="2800" dirty="0">
                <a:latin typeface="仿宋" panose="02010609060101010101" charset="-122"/>
                <a:ea typeface="仿宋" panose="02010609060101010101" charset="-122"/>
              </a:rPr>
              <a:t>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13</a:t>
            </a:r>
            <a:r>
              <a:rPr lang="zh-CN" altLang="en-US" sz="2800" dirty="0">
                <a:latin typeface="仿宋" panose="02010609060101010101" charset="-122"/>
                <a:ea typeface="仿宋" panose="02010609060101010101" charset="-122"/>
              </a:rPr>
              <a:t>）“固定资产清理”项目，反映农村集体经济</a:t>
            </a:r>
            <a:r>
              <a:rPr lang="zh-CN" altLang="en-US" sz="2800" dirty="0" smtClean="0">
                <a:latin typeface="仿宋" panose="02010609060101010101" charset="-122"/>
                <a:ea typeface="仿宋" panose="02010609060101010101" charset="-122"/>
              </a:rPr>
              <a:t>组织因</a:t>
            </a:r>
            <a:r>
              <a:rPr lang="zh-CN" altLang="en-US" sz="2800" dirty="0">
                <a:latin typeface="仿宋" panose="02010609060101010101" charset="-122"/>
                <a:ea typeface="仿宋" panose="02010609060101010101" charset="-122"/>
              </a:rPr>
              <a:t>出售、报废、毁损等原因转入清理但尚未清理完毕的</a:t>
            </a:r>
            <a:r>
              <a:rPr lang="zh-CN" altLang="en-US" sz="2800" dirty="0" smtClean="0">
                <a:latin typeface="仿宋" panose="02010609060101010101" charset="-122"/>
                <a:ea typeface="仿宋" panose="02010609060101010101" charset="-122"/>
              </a:rPr>
              <a:t>固定资产</a:t>
            </a:r>
            <a:r>
              <a:rPr lang="zh-CN" altLang="en-US" sz="2800" dirty="0">
                <a:latin typeface="仿宋" panose="02010609060101010101" charset="-122"/>
                <a:ea typeface="仿宋" panose="02010609060101010101" charset="-122"/>
              </a:rPr>
              <a:t>的账面价值，以及固定资产清理过程中发生的清理</a:t>
            </a:r>
            <a:r>
              <a:rPr lang="zh-CN" altLang="en-US" sz="2800" dirty="0" smtClean="0">
                <a:latin typeface="仿宋" panose="02010609060101010101" charset="-122"/>
                <a:ea typeface="仿宋" panose="02010609060101010101" charset="-122"/>
              </a:rPr>
              <a:t>费用和</a:t>
            </a:r>
            <a:r>
              <a:rPr lang="zh-CN" altLang="en-US" sz="2800" dirty="0">
                <a:latin typeface="仿宋" panose="02010609060101010101" charset="-122"/>
                <a:ea typeface="仿宋" panose="02010609060101010101" charset="-122"/>
              </a:rPr>
              <a:t>清理收入等各项金额的差额。本项目应根据</a:t>
            </a:r>
            <a:r>
              <a:rPr lang="zh-CN" altLang="en-US" sz="2800" dirty="0" smtClean="0">
                <a:latin typeface="仿宋" panose="02010609060101010101" charset="-122"/>
                <a:ea typeface="仿宋" panose="02010609060101010101" charset="-122"/>
              </a:rPr>
              <a:t>“固定资产清理”</a:t>
            </a:r>
            <a:r>
              <a:rPr lang="zh-CN" altLang="en-US" sz="2800" dirty="0">
                <a:latin typeface="仿宋" panose="02010609060101010101" charset="-122"/>
                <a:ea typeface="仿宋" panose="02010609060101010101" charset="-122"/>
              </a:rPr>
              <a:t>科目的期末借方余额填列；如为贷方余额，本项目</a:t>
            </a:r>
            <a:r>
              <a:rPr lang="zh-CN" altLang="en-US" sz="2800" dirty="0" smtClean="0">
                <a:latin typeface="仿宋" panose="02010609060101010101" charset="-122"/>
                <a:ea typeface="仿宋" panose="02010609060101010101" charset="-122"/>
              </a:rPr>
              <a:t>数字应</a:t>
            </a:r>
            <a:r>
              <a:rPr lang="zh-CN" altLang="en-US" sz="2800" dirty="0">
                <a:latin typeface="仿宋" panose="02010609060101010101" charset="-122"/>
                <a:ea typeface="仿宋" panose="02010609060101010101" charset="-122"/>
              </a:rPr>
              <a:t>以“</a:t>
            </a:r>
            <a:r>
              <a:rPr lang="en-US" altLang="zh-CN" sz="2800" dirty="0">
                <a:latin typeface="仿宋" panose="02010609060101010101" charset="-122"/>
                <a:ea typeface="仿宋" panose="02010609060101010101" charset="-122"/>
              </a:rPr>
              <a:t>-”</a:t>
            </a:r>
            <a:r>
              <a:rPr lang="zh-CN" altLang="en-US" sz="2800" dirty="0">
                <a:latin typeface="仿宋" panose="02010609060101010101" charset="-122"/>
                <a:ea typeface="仿宋" panose="02010609060101010101" charset="-122"/>
              </a:rPr>
              <a:t>号填列</a:t>
            </a:r>
            <a:r>
              <a:rPr lang="zh-CN" altLang="en-US" sz="2800" dirty="0" smtClean="0">
                <a:latin typeface="仿宋" panose="02010609060101010101" charset="-122"/>
                <a:ea typeface="仿宋" panose="02010609060101010101" charset="-122"/>
              </a:rPr>
              <a:t>。</a:t>
            </a:r>
            <a:endParaRPr lang="en-US" altLang="zh-CN" sz="2800" dirty="0" smtClean="0">
              <a:latin typeface="仿宋" panose="02010609060101010101" charset="-122"/>
              <a:ea typeface="仿宋" panose="02010609060101010101" charset="-122"/>
            </a:endParaRPr>
          </a:p>
          <a:p>
            <a:pPr lvl="0">
              <a:buClr>
                <a:srgbClr val="0BD0D9"/>
              </a:buClr>
            </a:pPr>
            <a:r>
              <a:rPr lang="zh-CN" altLang="en-US" dirty="0">
                <a:solidFill>
                  <a:prstClr val="black"/>
                </a:solidFill>
                <a:latin typeface="仿宋" panose="02010609060101010101" charset="-122"/>
                <a:ea typeface="仿宋" panose="02010609060101010101" charset="-122"/>
              </a:rPr>
              <a:t>（</a:t>
            </a:r>
            <a:r>
              <a:rPr lang="en-US" altLang="zh-CN" dirty="0">
                <a:solidFill>
                  <a:prstClr val="black"/>
                </a:solidFill>
                <a:latin typeface="仿宋" panose="02010609060101010101" charset="-122"/>
                <a:ea typeface="仿宋" panose="02010609060101010101" charset="-122"/>
              </a:rPr>
              <a:t>14</a:t>
            </a:r>
            <a:r>
              <a:rPr lang="zh-CN" altLang="en-US" dirty="0">
                <a:solidFill>
                  <a:prstClr val="black"/>
                </a:solidFill>
                <a:latin typeface="仿宋" panose="02010609060101010101" charset="-122"/>
                <a:ea typeface="仿宋" panose="02010609060101010101" charset="-122"/>
              </a:rPr>
              <a:t>）</a:t>
            </a:r>
            <a:r>
              <a:rPr lang="zh-CN" altLang="en-US" u="sng" dirty="0">
                <a:solidFill>
                  <a:prstClr val="black"/>
                </a:solidFill>
                <a:latin typeface="仿宋" panose="02010609060101010101" charset="-122"/>
                <a:ea typeface="仿宋" panose="02010609060101010101" charset="-122"/>
              </a:rPr>
              <a:t>“固定资产小计”项目</a:t>
            </a:r>
            <a:r>
              <a:rPr lang="zh-CN" altLang="en-US" dirty="0">
                <a:solidFill>
                  <a:prstClr val="black"/>
                </a:solidFill>
                <a:latin typeface="仿宋" panose="02010609060101010101" charset="-122"/>
                <a:ea typeface="仿宋" panose="02010609060101010101" charset="-122"/>
              </a:rPr>
              <a:t>，反映农村集体经济</a:t>
            </a:r>
            <a:r>
              <a:rPr lang="zh-CN" altLang="en-US" dirty="0" smtClean="0">
                <a:solidFill>
                  <a:prstClr val="black"/>
                </a:solidFill>
                <a:latin typeface="仿宋" panose="02010609060101010101" charset="-122"/>
                <a:ea typeface="仿宋" panose="02010609060101010101" charset="-122"/>
              </a:rPr>
              <a:t>组织期末</a:t>
            </a:r>
            <a:r>
              <a:rPr lang="zh-CN" altLang="en-US" dirty="0">
                <a:solidFill>
                  <a:prstClr val="black"/>
                </a:solidFill>
                <a:latin typeface="仿宋" panose="02010609060101010101" charset="-122"/>
                <a:ea typeface="仿宋" panose="02010609060101010101" charset="-122"/>
              </a:rPr>
              <a:t>固定资产、在建工程、转入清理但尚未清理完毕的</a:t>
            </a:r>
            <a:r>
              <a:rPr lang="zh-CN" altLang="en-US" dirty="0" smtClean="0">
                <a:solidFill>
                  <a:prstClr val="black"/>
                </a:solidFill>
                <a:latin typeface="仿宋" panose="02010609060101010101" charset="-122"/>
                <a:ea typeface="仿宋" panose="02010609060101010101" charset="-122"/>
              </a:rPr>
              <a:t>固定资产</a:t>
            </a:r>
            <a:r>
              <a:rPr lang="zh-CN" altLang="en-US" dirty="0">
                <a:solidFill>
                  <a:prstClr val="black"/>
                </a:solidFill>
                <a:latin typeface="仿宋" panose="02010609060101010101" charset="-122"/>
                <a:ea typeface="仿宋" panose="02010609060101010101" charset="-122"/>
              </a:rPr>
              <a:t>的小计数。本项目应根据本表中“固定资产净值”、</a:t>
            </a:r>
            <a:r>
              <a:rPr lang="zh-CN" altLang="en-US" dirty="0" smtClean="0">
                <a:solidFill>
                  <a:prstClr val="black"/>
                </a:solidFill>
                <a:latin typeface="仿宋" panose="02010609060101010101" charset="-122"/>
                <a:ea typeface="仿宋" panose="02010609060101010101" charset="-122"/>
              </a:rPr>
              <a:t>“在建工程”</a:t>
            </a:r>
            <a:r>
              <a:rPr lang="zh-CN" altLang="en-US" dirty="0">
                <a:solidFill>
                  <a:prstClr val="black"/>
                </a:solidFill>
                <a:latin typeface="仿宋" panose="02010609060101010101" charset="-122"/>
                <a:ea typeface="仿宋" panose="02010609060101010101" charset="-122"/>
              </a:rPr>
              <a:t>、“固定资产清理”项目金额的合计数填列。</a:t>
            </a:r>
            <a:endParaRPr lang="zh-CN" altLang="en-US" dirty="0">
              <a:solidFill>
                <a:prstClr val="black"/>
              </a:solidFill>
              <a:latin typeface="仿宋" panose="02010609060101010101" charset="-122"/>
              <a:ea typeface="仿宋" panose="02010609060101010101" charset="-122"/>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smtClean="0">
                <a:solidFill>
                  <a:srgbClr val="FF0000"/>
                </a:solidFill>
                <a:ea typeface="微软雅黑" panose="020B0503020204020204" pitchFamily="34" charset="-122"/>
                <a:cs typeface="宋体" panose="02010600030101010101" pitchFamily="2" charset="-122"/>
              </a:rPr>
              <a:t>会计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en-US" altLang="zh-CN" sz="2800" kern="1800" dirty="0" smtClean="0">
                <a:solidFill>
                  <a:srgbClr val="FF0000"/>
                </a:solidFill>
                <a:ea typeface="微软雅黑" panose="020B0503020204020204" pitchFamily="34" charset="-122"/>
                <a:cs typeface="宋体" panose="02010600030101010101" pitchFamily="2" charset="-122"/>
              </a:rPr>
              <a:t>—</a:t>
            </a:r>
            <a:r>
              <a:rPr lang="zh-CN" altLang="en-US" sz="2800" kern="1800" dirty="0" smtClean="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a:xfrm>
            <a:off x="457200" y="1484784"/>
            <a:ext cx="8229600" cy="4839816"/>
          </a:xfrm>
        </p:spPr>
        <p:txBody>
          <a:bodyPr>
            <a:normAutofit fontScale="85000" lnSpcReduction="10000"/>
          </a:bodyPr>
          <a:lstStyle/>
          <a:p>
            <a:pPr marL="0" indent="0">
              <a:buNone/>
            </a:pP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15</a:t>
            </a:r>
            <a:r>
              <a:rPr lang="zh-CN" altLang="en-US" sz="2800" dirty="0">
                <a:latin typeface="仿宋" panose="02010609060101010101" charset="-122"/>
                <a:ea typeface="仿宋" panose="02010609060101010101" charset="-122"/>
              </a:rPr>
              <a:t>）“无形资产原值”项目和“累计摊销”项目，</a:t>
            </a:r>
            <a:r>
              <a:rPr lang="zh-CN" altLang="en-US" sz="2800" dirty="0" smtClean="0">
                <a:latin typeface="仿宋" panose="02010609060101010101" charset="-122"/>
                <a:ea typeface="仿宋" panose="02010609060101010101" charset="-122"/>
              </a:rPr>
              <a:t>反映</a:t>
            </a:r>
            <a:r>
              <a:rPr lang="zh-CN" altLang="en-US" sz="2800" dirty="0">
                <a:latin typeface="仿宋" panose="02010609060101010101" charset="-122"/>
                <a:ea typeface="仿宋" panose="02010609060101010101" charset="-122"/>
              </a:rPr>
              <a:t>农村集体经济组织无形资产的原值及累计摊销。这两个</a:t>
            </a:r>
            <a:r>
              <a:rPr lang="zh-CN" altLang="en-US" sz="2800" dirty="0" smtClean="0">
                <a:latin typeface="仿宋" panose="02010609060101010101" charset="-122"/>
                <a:ea typeface="仿宋" panose="02010609060101010101" charset="-122"/>
              </a:rPr>
              <a:t>项目</a:t>
            </a:r>
            <a:r>
              <a:rPr lang="zh-CN" altLang="en-US" sz="2800" dirty="0">
                <a:latin typeface="仿宋" panose="02010609060101010101" charset="-122"/>
                <a:ea typeface="仿宋" panose="02010609060101010101" charset="-122"/>
              </a:rPr>
              <a:t>应根据“无形资产”科目和“累计摊销”科目的期末</a:t>
            </a:r>
            <a:r>
              <a:rPr lang="zh-CN" altLang="en-US" sz="2800" dirty="0" smtClean="0">
                <a:latin typeface="仿宋" panose="02010609060101010101" charset="-122"/>
                <a:ea typeface="仿宋" panose="02010609060101010101" charset="-122"/>
              </a:rPr>
              <a:t>余额填</a:t>
            </a:r>
            <a:r>
              <a:rPr lang="zh-CN" altLang="en-US" sz="2800" dirty="0">
                <a:latin typeface="仿宋" panose="02010609060101010101" charset="-122"/>
                <a:ea typeface="仿宋" panose="02010609060101010101" charset="-122"/>
              </a:rPr>
              <a:t>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16</a:t>
            </a:r>
            <a:r>
              <a:rPr lang="zh-CN" altLang="en-US" sz="2800" dirty="0">
                <a:latin typeface="仿宋" panose="02010609060101010101" charset="-122"/>
                <a:ea typeface="仿宋" panose="02010609060101010101" charset="-122"/>
              </a:rPr>
              <a:t>）“无形资产净值”项目，反映农村集体经济</a:t>
            </a:r>
            <a:r>
              <a:rPr lang="zh-CN" altLang="en-US" sz="2800" dirty="0" smtClean="0">
                <a:latin typeface="仿宋" panose="02010609060101010101" charset="-122"/>
                <a:ea typeface="仿宋" panose="02010609060101010101" charset="-122"/>
              </a:rPr>
              <a:t>组织无形</a:t>
            </a:r>
            <a:r>
              <a:rPr lang="zh-CN" altLang="en-US" sz="2800" dirty="0">
                <a:latin typeface="仿宋" panose="02010609060101010101" charset="-122"/>
                <a:ea typeface="仿宋" panose="02010609060101010101" charset="-122"/>
              </a:rPr>
              <a:t>资产原值扣除累计摊销后的余额。本项目应根据本表中</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“无形资产原值”项目金额减去“累计摊销”项目金额后</a:t>
            </a:r>
            <a:r>
              <a:rPr lang="zh-CN" altLang="en-US" sz="2800" dirty="0" smtClean="0">
                <a:latin typeface="仿宋" panose="02010609060101010101" charset="-122"/>
                <a:ea typeface="仿宋" panose="02010609060101010101" charset="-122"/>
              </a:rPr>
              <a:t>的余额</a:t>
            </a:r>
            <a:r>
              <a:rPr lang="zh-CN" altLang="en-US" sz="2800" dirty="0">
                <a:latin typeface="仿宋" panose="02010609060101010101" charset="-122"/>
                <a:ea typeface="仿宋" panose="02010609060101010101" charset="-122"/>
              </a:rPr>
              <a:t>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17</a:t>
            </a:r>
            <a:r>
              <a:rPr lang="zh-CN" altLang="en-US" sz="2800" dirty="0">
                <a:latin typeface="仿宋" panose="02010609060101010101" charset="-122"/>
                <a:ea typeface="仿宋" panose="02010609060101010101" charset="-122"/>
              </a:rPr>
              <a:t>）“公益性生物资产”项目，反映农村集体经济组</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织各种公益性生物资产的账面余额。本项目应根据</a:t>
            </a:r>
            <a:r>
              <a:rPr lang="zh-CN" altLang="en-US" sz="2800" dirty="0" smtClean="0">
                <a:latin typeface="仿宋" panose="02010609060101010101" charset="-122"/>
                <a:ea typeface="仿宋" panose="02010609060101010101" charset="-122"/>
              </a:rPr>
              <a:t>“公益性生物资产”</a:t>
            </a:r>
            <a:r>
              <a:rPr lang="zh-CN" altLang="en-US" sz="2800" dirty="0">
                <a:latin typeface="仿宋" panose="02010609060101010101" charset="-122"/>
                <a:ea typeface="仿宋" panose="02010609060101010101" charset="-122"/>
              </a:rPr>
              <a:t>科目的期末余额填列。</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smtClean="0">
                <a:solidFill>
                  <a:srgbClr val="FF0000"/>
                </a:solidFill>
                <a:ea typeface="微软雅黑" panose="020B0503020204020204" pitchFamily="34" charset="-122"/>
                <a:cs typeface="宋体" panose="02010600030101010101" pitchFamily="2" charset="-122"/>
              </a:rPr>
              <a:t>会计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en-US" altLang="zh-CN" sz="2800" kern="1800" dirty="0" smtClean="0">
                <a:solidFill>
                  <a:srgbClr val="FF0000"/>
                </a:solidFill>
                <a:ea typeface="微软雅黑" panose="020B0503020204020204" pitchFamily="34" charset="-122"/>
                <a:cs typeface="宋体" panose="02010600030101010101" pitchFamily="2" charset="-122"/>
              </a:rPr>
              <a:t>—</a:t>
            </a:r>
            <a:r>
              <a:rPr lang="zh-CN" altLang="en-US" sz="2800" kern="1800" dirty="0" smtClean="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a:xfrm>
            <a:off x="457200" y="1484784"/>
            <a:ext cx="8229600" cy="4839816"/>
          </a:xfrm>
        </p:spPr>
        <p:txBody>
          <a:bodyPr>
            <a:normAutofit/>
          </a:bodyPr>
          <a:lstStyle/>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19</a:t>
            </a:r>
            <a:r>
              <a:rPr lang="zh-CN" altLang="en-US" sz="2800" dirty="0">
                <a:latin typeface="仿宋" panose="02010609060101010101" charset="-122"/>
                <a:ea typeface="仿宋" panose="02010609060101010101" charset="-122"/>
              </a:rPr>
              <a:t>）“非流动资产合计”项目，反映农村集体经济</a:t>
            </a:r>
            <a:r>
              <a:rPr lang="zh-CN" altLang="en-US" sz="2800" dirty="0" smtClean="0">
                <a:latin typeface="仿宋" panose="02010609060101010101" charset="-122"/>
                <a:ea typeface="仿宋" panose="02010609060101010101" charset="-122"/>
              </a:rPr>
              <a:t>组织</a:t>
            </a:r>
            <a:r>
              <a:rPr lang="zh-CN" altLang="en-US" sz="2800" dirty="0">
                <a:latin typeface="仿宋" panose="02010609060101010101" charset="-122"/>
                <a:ea typeface="仿宋" panose="02010609060101010101" charset="-122"/>
              </a:rPr>
              <a:t>期末非流动资产的合计数。本项目应根据本表中</a:t>
            </a:r>
            <a:r>
              <a:rPr lang="zh-CN" altLang="en-US" sz="2800" dirty="0" smtClean="0">
                <a:latin typeface="仿宋" panose="02010609060101010101" charset="-122"/>
                <a:ea typeface="仿宋" panose="02010609060101010101" charset="-122"/>
              </a:rPr>
              <a:t>“长期投资”</a:t>
            </a:r>
            <a:r>
              <a:rPr lang="zh-CN" altLang="en-US" sz="2800" dirty="0">
                <a:latin typeface="仿宋" panose="02010609060101010101" charset="-122"/>
                <a:ea typeface="仿宋" panose="02010609060101010101" charset="-122"/>
              </a:rPr>
              <a:t>、“生产性生物资产净值”、“固定资产小计”、</a:t>
            </a:r>
            <a:r>
              <a:rPr lang="zh-CN" altLang="en-US" sz="2800" dirty="0" smtClean="0">
                <a:latin typeface="仿宋" panose="02010609060101010101" charset="-122"/>
                <a:ea typeface="仿宋" panose="02010609060101010101" charset="-122"/>
              </a:rPr>
              <a:t>“无形资产净值”</a:t>
            </a:r>
            <a:r>
              <a:rPr lang="zh-CN" altLang="en-US" sz="2800" dirty="0">
                <a:latin typeface="仿宋" panose="02010609060101010101" charset="-122"/>
                <a:ea typeface="仿宋" panose="02010609060101010101" charset="-122"/>
              </a:rPr>
              <a:t>、“公益性生物资产”、“长期待摊费用”</a:t>
            </a:r>
            <a:r>
              <a:rPr lang="zh-CN" altLang="en-US" sz="2800" dirty="0" smtClean="0">
                <a:latin typeface="仿宋" panose="02010609060101010101" charset="-122"/>
                <a:ea typeface="仿宋" panose="02010609060101010101" charset="-122"/>
              </a:rPr>
              <a:t>项目</a:t>
            </a:r>
            <a:r>
              <a:rPr lang="zh-CN" altLang="en-US" sz="2800" dirty="0">
                <a:latin typeface="仿宋" panose="02010609060101010101" charset="-122"/>
                <a:ea typeface="仿宋" panose="02010609060101010101" charset="-122"/>
              </a:rPr>
              <a:t>金额的合计数填列。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20</a:t>
            </a:r>
            <a:r>
              <a:rPr lang="zh-CN" altLang="en-US" sz="2800" dirty="0">
                <a:latin typeface="仿宋" panose="02010609060101010101" charset="-122"/>
                <a:ea typeface="仿宋" panose="02010609060101010101" charset="-122"/>
              </a:rPr>
              <a:t>）“资产总计”项目，反映农村集体经济组织</a:t>
            </a:r>
            <a:r>
              <a:rPr lang="zh-CN" altLang="en-US" sz="2800" dirty="0" smtClean="0">
                <a:latin typeface="仿宋" panose="02010609060101010101" charset="-122"/>
                <a:ea typeface="仿宋" panose="02010609060101010101" charset="-122"/>
              </a:rPr>
              <a:t>期末资产</a:t>
            </a:r>
            <a:r>
              <a:rPr lang="zh-CN" altLang="en-US" sz="2800" dirty="0">
                <a:latin typeface="仿宋" panose="02010609060101010101" charset="-122"/>
                <a:ea typeface="仿宋" panose="02010609060101010101" charset="-122"/>
              </a:rPr>
              <a:t>的合计数。本项目应根据本表中“流动资产合计”和</a:t>
            </a:r>
            <a:r>
              <a:rPr lang="zh-CN" altLang="en-US" sz="2800" dirty="0" smtClean="0">
                <a:latin typeface="仿宋" panose="02010609060101010101" charset="-122"/>
                <a:ea typeface="仿宋" panose="02010609060101010101" charset="-122"/>
              </a:rPr>
              <a:t>“非流动资产合计”</a:t>
            </a:r>
            <a:r>
              <a:rPr lang="zh-CN" altLang="en-US" sz="2800" dirty="0">
                <a:latin typeface="仿宋" panose="02010609060101010101" charset="-122"/>
                <a:ea typeface="仿宋" panose="02010609060101010101" charset="-122"/>
              </a:rPr>
              <a:t>项目金额的合计数填列。</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a:solidFill>
                  <a:srgbClr val="FF0000"/>
                </a:solidFill>
              </a:rPr>
              <a:t>（二）</a:t>
            </a:r>
            <a:r>
              <a:rPr lang="zh-CN" altLang="zh-CN" sz="2800" dirty="0">
                <a:solidFill>
                  <a:srgbClr val="FF0000"/>
                </a:solidFill>
              </a:rPr>
              <a:t>《制度》的主要内容是什么？</a:t>
            </a:r>
            <a:endParaRPr lang="zh-CN" altLang="en-US" dirty="0"/>
          </a:p>
        </p:txBody>
      </p:sp>
      <p:sp>
        <p:nvSpPr>
          <p:cNvPr id="3" name="内容占位符 2"/>
          <p:cNvSpPr>
            <a:spLocks noGrp="1"/>
          </p:cNvSpPr>
          <p:nvPr>
            <p:ph idx="1"/>
          </p:nvPr>
        </p:nvSpPr>
        <p:spPr/>
        <p:txBody>
          <a:bodyPr>
            <a:normAutofit/>
          </a:bodyPr>
          <a:lstStyle/>
          <a:p>
            <a:r>
              <a:rPr lang="zh-CN" altLang="en-US" sz="2800" dirty="0">
                <a:latin typeface="仿宋" panose="02010609060101010101" charset="-122"/>
                <a:ea typeface="仿宋" panose="02010609060101010101" charset="-122"/>
              </a:rPr>
              <a:t>农村集体经济组织可以根据需要编制</a:t>
            </a:r>
            <a:r>
              <a:rPr lang="zh-CN" altLang="en-US" sz="2800" dirty="0" smtClean="0">
                <a:latin typeface="仿宋" panose="02010609060101010101" charset="-122"/>
                <a:ea typeface="仿宋" panose="02010609060101010101" charset="-122"/>
              </a:rPr>
              <a:t>月度或</a:t>
            </a:r>
            <a:r>
              <a:rPr lang="zh-CN" altLang="en-US" sz="2800" dirty="0">
                <a:latin typeface="仿宋" panose="02010609060101010101" charset="-122"/>
                <a:ea typeface="仿宋" panose="02010609060101010101" charset="-122"/>
              </a:rPr>
              <a:t>季度</a:t>
            </a:r>
            <a:r>
              <a:rPr lang="zh-CN" altLang="en-US" sz="2800" dirty="0">
                <a:solidFill>
                  <a:srgbClr val="FF0000"/>
                </a:solidFill>
                <a:latin typeface="+mj-ea"/>
                <a:ea typeface="+mj-ea"/>
              </a:rPr>
              <a:t>科目余额表</a:t>
            </a:r>
            <a:r>
              <a:rPr lang="zh-CN" altLang="en-US" sz="2800" dirty="0">
                <a:latin typeface="仿宋" panose="02010609060101010101" charset="-122"/>
                <a:ea typeface="仿宋" panose="02010609060101010101" charset="-122"/>
              </a:rPr>
              <a:t>和</a:t>
            </a:r>
            <a:r>
              <a:rPr lang="zh-CN" altLang="en-US" sz="2800" dirty="0">
                <a:solidFill>
                  <a:srgbClr val="FF0000"/>
                </a:solidFill>
                <a:latin typeface="+mj-ea"/>
                <a:ea typeface="+mj-ea"/>
              </a:rPr>
              <a:t>收支明细表</a:t>
            </a:r>
            <a:r>
              <a:rPr lang="zh-CN" altLang="en-US" sz="2800" dirty="0" smtClean="0">
                <a:latin typeface="仿宋" panose="02010609060101010101" charset="-122"/>
                <a:ea typeface="仿宋" panose="02010609060101010101" charset="-122"/>
              </a:rPr>
              <a:t>。</a:t>
            </a:r>
            <a:endParaRPr lang="en-US" altLang="zh-CN" sz="2800" dirty="0" smtClean="0">
              <a:latin typeface="仿宋" panose="02010609060101010101" charset="-122"/>
              <a:ea typeface="仿宋" panose="02010609060101010101" charset="-122"/>
            </a:endParaRPr>
          </a:p>
          <a:p>
            <a:r>
              <a:rPr lang="zh-CN" altLang="en-US" sz="2800" dirty="0" smtClean="0">
                <a:solidFill>
                  <a:srgbClr val="FF0000"/>
                </a:solidFill>
                <a:latin typeface="+mj-ea"/>
                <a:ea typeface="+mj-ea"/>
              </a:rPr>
              <a:t>科目</a:t>
            </a:r>
            <a:r>
              <a:rPr lang="zh-CN" altLang="en-US" sz="2800" dirty="0">
                <a:solidFill>
                  <a:srgbClr val="FF0000"/>
                </a:solidFill>
                <a:latin typeface="+mj-ea"/>
                <a:ea typeface="+mj-ea"/>
              </a:rPr>
              <a:t>余额表</a:t>
            </a:r>
            <a:r>
              <a:rPr lang="zh-CN" altLang="en-US" sz="2800" dirty="0">
                <a:latin typeface="仿宋" panose="02010609060101010101" charset="-122"/>
                <a:ea typeface="仿宋" panose="02010609060101010101" charset="-122"/>
              </a:rPr>
              <a:t>，反映农村</a:t>
            </a:r>
            <a:r>
              <a:rPr lang="zh-CN" altLang="en-US" sz="2800" dirty="0" smtClean="0">
                <a:latin typeface="仿宋" panose="02010609060101010101" charset="-122"/>
                <a:ea typeface="仿宋" panose="02010609060101010101" charset="-122"/>
              </a:rPr>
              <a:t>集体经济</a:t>
            </a:r>
            <a:r>
              <a:rPr lang="zh-CN" altLang="en-US" sz="2800" dirty="0">
                <a:latin typeface="仿宋" panose="02010609060101010101" charset="-122"/>
                <a:ea typeface="仿宋" panose="02010609060101010101" charset="-122"/>
              </a:rPr>
              <a:t>组织资产类、负债类、所有者权益类和成本类会计</a:t>
            </a:r>
            <a:r>
              <a:rPr lang="zh-CN" altLang="en-US" sz="2800" dirty="0" smtClean="0">
                <a:latin typeface="仿宋" panose="02010609060101010101" charset="-122"/>
                <a:ea typeface="仿宋" panose="02010609060101010101" charset="-122"/>
              </a:rPr>
              <a:t>科目</a:t>
            </a:r>
            <a:r>
              <a:rPr lang="zh-CN" altLang="en-US" sz="2800" dirty="0">
                <a:latin typeface="仿宋" panose="02010609060101010101" charset="-122"/>
                <a:ea typeface="仿宋" panose="02010609060101010101" charset="-122"/>
              </a:rPr>
              <a:t>在月末或季度末的期末余额</a:t>
            </a:r>
            <a:r>
              <a:rPr lang="zh-CN" altLang="en-US" sz="2800" dirty="0" smtClean="0">
                <a:latin typeface="仿宋" panose="02010609060101010101" charset="-122"/>
                <a:ea typeface="仿宋" panose="02010609060101010101" charset="-122"/>
              </a:rPr>
              <a:t>。</a:t>
            </a:r>
            <a:endParaRPr lang="en-US" altLang="zh-CN" sz="2800" dirty="0" smtClean="0">
              <a:latin typeface="仿宋" panose="02010609060101010101" charset="-122"/>
              <a:ea typeface="仿宋" panose="02010609060101010101" charset="-122"/>
            </a:endParaRPr>
          </a:p>
          <a:p>
            <a:r>
              <a:rPr lang="zh-CN" altLang="en-US" sz="2800" dirty="0" smtClean="0">
                <a:solidFill>
                  <a:srgbClr val="FF0000"/>
                </a:solidFill>
                <a:latin typeface="+mj-ea"/>
                <a:ea typeface="+mj-ea"/>
              </a:rPr>
              <a:t>收支</a:t>
            </a:r>
            <a:r>
              <a:rPr lang="zh-CN" altLang="en-US" sz="2800" dirty="0">
                <a:solidFill>
                  <a:srgbClr val="FF0000"/>
                </a:solidFill>
                <a:latin typeface="+mj-ea"/>
                <a:ea typeface="+mj-ea"/>
              </a:rPr>
              <a:t>明细表</a:t>
            </a:r>
            <a:r>
              <a:rPr lang="zh-CN" altLang="en-US" sz="2800" dirty="0">
                <a:latin typeface="仿宋" panose="02010609060101010101" charset="-122"/>
                <a:ea typeface="仿宋" panose="02010609060101010101" charset="-122"/>
              </a:rPr>
              <a:t>，反映农村</a:t>
            </a:r>
            <a:r>
              <a:rPr lang="zh-CN" altLang="en-US" sz="2800" dirty="0" smtClean="0">
                <a:latin typeface="仿宋" panose="02010609060101010101" charset="-122"/>
                <a:ea typeface="仿宋" panose="02010609060101010101" charset="-122"/>
              </a:rPr>
              <a:t>集体经济</a:t>
            </a:r>
            <a:r>
              <a:rPr lang="zh-CN" altLang="en-US" sz="2800" dirty="0">
                <a:latin typeface="仿宋" panose="02010609060101010101" charset="-122"/>
                <a:ea typeface="仿宋" panose="02010609060101010101" charset="-122"/>
              </a:rPr>
              <a:t>组织损益类会计科目在各月或各季度的本期发生额。</a:t>
            </a:r>
            <a:endParaRPr lang="zh-CN" altLang="en-US" sz="2800"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en-US" altLang="zh-CN" sz="2800" kern="1800" dirty="0">
                <a:solidFill>
                  <a:srgbClr val="FF0000"/>
                </a:solidFill>
                <a:ea typeface="微软雅黑" panose="020B0503020204020204" pitchFamily="34" charset="-122"/>
                <a:cs typeface="宋体" panose="02010600030101010101" pitchFamily="2" charset="-122"/>
              </a:rPr>
              <a:t>—</a:t>
            </a:r>
            <a:r>
              <a:rPr lang="zh-CN" altLang="en-US" sz="2800" kern="1800" dirty="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p:txBody>
          <a:bodyPr>
            <a:normAutofit fontScale="92500" lnSpcReduction="20000"/>
          </a:bodyPr>
          <a:lstStyle/>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21</a:t>
            </a:r>
            <a:r>
              <a:rPr lang="zh-CN" altLang="en-US" sz="2800" dirty="0">
                <a:latin typeface="仿宋" panose="02010609060101010101" charset="-122"/>
                <a:ea typeface="仿宋" panose="02010609060101010101" charset="-122"/>
              </a:rPr>
              <a:t>）“短期借款”项目，反映农村集体经济组织借</a:t>
            </a:r>
            <a:r>
              <a:rPr lang="zh-CN" altLang="en-US" sz="2800" dirty="0" smtClean="0">
                <a:latin typeface="仿宋" panose="02010609060101010101" charset="-122"/>
                <a:ea typeface="仿宋" panose="02010609060101010101" charset="-122"/>
              </a:rPr>
              <a:t>入偿还</a:t>
            </a:r>
            <a:r>
              <a:rPr lang="zh-CN" altLang="en-US" sz="2800" dirty="0">
                <a:latin typeface="仿宋" panose="02010609060101010101" charset="-122"/>
                <a:ea typeface="仿宋" panose="02010609060101010101" charset="-122"/>
              </a:rPr>
              <a:t>期在</a:t>
            </a:r>
            <a:r>
              <a:rPr lang="en-US" altLang="zh-CN" sz="2800" dirty="0">
                <a:latin typeface="仿宋" panose="02010609060101010101" charset="-122"/>
                <a:ea typeface="仿宋" panose="02010609060101010101" charset="-122"/>
              </a:rPr>
              <a:t>1 </a:t>
            </a:r>
            <a:r>
              <a:rPr lang="zh-CN" altLang="en-US" sz="2800" dirty="0">
                <a:latin typeface="仿宋" panose="02010609060101010101" charset="-122"/>
                <a:ea typeface="仿宋" panose="02010609060101010101" charset="-122"/>
              </a:rPr>
              <a:t>年以内（含</a:t>
            </a:r>
            <a:r>
              <a:rPr lang="en-US" altLang="zh-CN" sz="2800" dirty="0">
                <a:latin typeface="仿宋" panose="02010609060101010101" charset="-122"/>
                <a:ea typeface="仿宋" panose="02010609060101010101" charset="-122"/>
              </a:rPr>
              <a:t>1 </a:t>
            </a:r>
            <a:r>
              <a:rPr lang="zh-CN" altLang="en-US" sz="2800" dirty="0">
                <a:latin typeface="仿宋" panose="02010609060101010101" charset="-122"/>
                <a:ea typeface="仿宋" panose="02010609060101010101" charset="-122"/>
              </a:rPr>
              <a:t>年）的、尚未偿还的各种借款。</a:t>
            </a:r>
            <a:r>
              <a:rPr lang="zh-CN" altLang="en-US" sz="2800" dirty="0" smtClean="0">
                <a:latin typeface="仿宋" panose="02010609060101010101" charset="-122"/>
                <a:ea typeface="仿宋" panose="02010609060101010101" charset="-122"/>
              </a:rPr>
              <a:t>本项目</a:t>
            </a:r>
            <a:r>
              <a:rPr lang="zh-CN" altLang="en-US" sz="2800" dirty="0">
                <a:latin typeface="仿宋" panose="02010609060101010101" charset="-122"/>
                <a:ea typeface="仿宋" panose="02010609060101010101" charset="-122"/>
              </a:rPr>
              <a:t>应根据“短期借款”科目的期末余额填列。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22</a:t>
            </a:r>
            <a:r>
              <a:rPr lang="zh-CN" altLang="en-US" sz="2800" dirty="0">
                <a:latin typeface="仿宋" panose="02010609060101010101" charset="-122"/>
                <a:ea typeface="仿宋" panose="02010609060101010101" charset="-122"/>
              </a:rPr>
              <a:t>）“应付款项”项目，反映农村集体经济组织</a:t>
            </a:r>
            <a:r>
              <a:rPr lang="zh-CN" altLang="en-US" sz="2800" dirty="0" smtClean="0">
                <a:latin typeface="仿宋" panose="02010609060101010101" charset="-122"/>
                <a:ea typeface="仿宋" panose="02010609060101010101" charset="-122"/>
              </a:rPr>
              <a:t>期末应付</a:t>
            </a:r>
            <a:r>
              <a:rPr lang="zh-CN" altLang="en-US" sz="2800" dirty="0">
                <a:latin typeface="仿宋" panose="02010609060101010101" charset="-122"/>
                <a:ea typeface="仿宋" panose="02010609060101010101" charset="-122"/>
              </a:rPr>
              <a:t>而未付的、偿还期在</a:t>
            </a:r>
            <a:r>
              <a:rPr lang="en-US" altLang="zh-CN" sz="2800" dirty="0">
                <a:latin typeface="仿宋" panose="02010609060101010101" charset="-122"/>
                <a:ea typeface="仿宋" panose="02010609060101010101" charset="-122"/>
              </a:rPr>
              <a:t>1 </a:t>
            </a:r>
            <a:r>
              <a:rPr lang="zh-CN" altLang="en-US" sz="2800" dirty="0">
                <a:latin typeface="仿宋" panose="02010609060101010101" charset="-122"/>
                <a:ea typeface="仿宋" panose="02010609060101010101" charset="-122"/>
              </a:rPr>
              <a:t>年以内（含</a:t>
            </a:r>
            <a:r>
              <a:rPr lang="en-US" altLang="zh-CN" sz="2800" dirty="0">
                <a:latin typeface="仿宋" panose="02010609060101010101" charset="-122"/>
                <a:ea typeface="仿宋" panose="02010609060101010101" charset="-122"/>
              </a:rPr>
              <a:t>1 </a:t>
            </a:r>
            <a:r>
              <a:rPr lang="zh-CN" altLang="en-US" sz="2800" dirty="0">
                <a:latin typeface="仿宋" panose="02010609060101010101" charset="-122"/>
                <a:ea typeface="仿宋" panose="02010609060101010101" charset="-122"/>
              </a:rPr>
              <a:t>年）的各种应付</a:t>
            </a:r>
            <a:r>
              <a:rPr lang="zh-CN" altLang="en-US" sz="2800" dirty="0" smtClean="0">
                <a:latin typeface="仿宋" panose="02010609060101010101" charset="-122"/>
                <a:ea typeface="仿宋" panose="02010609060101010101" charset="-122"/>
              </a:rPr>
              <a:t>及暂</a:t>
            </a:r>
            <a:r>
              <a:rPr lang="zh-CN" altLang="en-US" sz="2800" dirty="0">
                <a:latin typeface="仿宋" panose="02010609060101010101" charset="-122"/>
                <a:ea typeface="仿宋" panose="02010609060101010101" charset="-122"/>
              </a:rPr>
              <a:t>收款项。本项目应根据“应付款”科目期末贷方余额和</a:t>
            </a:r>
            <a:r>
              <a:rPr lang="zh-CN" altLang="en-US" sz="2800" dirty="0" smtClean="0">
                <a:latin typeface="仿宋" panose="02010609060101010101" charset="-122"/>
                <a:ea typeface="仿宋" panose="02010609060101010101" charset="-122"/>
              </a:rPr>
              <a:t>“内部往来”</a:t>
            </a:r>
            <a:r>
              <a:rPr lang="zh-CN" altLang="en-US" sz="2800" dirty="0">
                <a:latin typeface="仿宋" panose="02010609060101010101" charset="-122"/>
                <a:ea typeface="仿宋" panose="02010609060101010101" charset="-122"/>
              </a:rPr>
              <a:t>各明细科目期末贷方余额合计数合计填列。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23</a:t>
            </a:r>
            <a:r>
              <a:rPr lang="zh-CN" altLang="en-US" sz="2800" dirty="0">
                <a:latin typeface="仿宋" panose="02010609060101010101" charset="-122"/>
                <a:ea typeface="仿宋" panose="02010609060101010101" charset="-122"/>
              </a:rPr>
              <a:t>）“应付工资”项目，反映农村集体经济组织已</a:t>
            </a:r>
            <a:r>
              <a:rPr lang="zh-CN" altLang="en-US" sz="2800" dirty="0" smtClean="0">
                <a:latin typeface="仿宋" panose="02010609060101010101" charset="-122"/>
                <a:ea typeface="仿宋" panose="02010609060101010101" charset="-122"/>
              </a:rPr>
              <a:t>提取</a:t>
            </a:r>
            <a:r>
              <a:rPr lang="zh-CN" altLang="en-US" sz="2800" dirty="0">
                <a:latin typeface="仿宋" panose="02010609060101010101" charset="-122"/>
                <a:ea typeface="仿宋" panose="02010609060101010101" charset="-122"/>
              </a:rPr>
              <a:t>但尚未支付的管理人员、固定员工等职工的工资。本</a:t>
            </a:r>
            <a:r>
              <a:rPr lang="zh-CN" altLang="en-US" sz="2800" dirty="0" smtClean="0">
                <a:latin typeface="仿宋" panose="02010609060101010101" charset="-122"/>
                <a:ea typeface="仿宋" panose="02010609060101010101" charset="-122"/>
              </a:rPr>
              <a:t>项目应</a:t>
            </a:r>
            <a:r>
              <a:rPr lang="zh-CN" altLang="en-US" sz="2800" dirty="0">
                <a:latin typeface="仿宋" panose="02010609060101010101" charset="-122"/>
                <a:ea typeface="仿宋" panose="02010609060101010101" charset="-122"/>
              </a:rPr>
              <a:t>根据“应付工资”科目的期末余额填列。</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en-US" altLang="zh-CN" sz="2800" kern="1800" dirty="0">
                <a:solidFill>
                  <a:srgbClr val="FF0000"/>
                </a:solidFill>
                <a:ea typeface="微软雅黑" panose="020B0503020204020204" pitchFamily="34" charset="-122"/>
                <a:cs typeface="宋体" panose="02010600030101010101" pitchFamily="2" charset="-122"/>
              </a:rPr>
              <a:t>—</a:t>
            </a:r>
            <a:r>
              <a:rPr lang="zh-CN" altLang="en-US" sz="2800" kern="1800" dirty="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p:txBody>
          <a:bodyPr>
            <a:normAutofit fontScale="92500" lnSpcReduction="20000"/>
          </a:bodyPr>
          <a:lstStyle/>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24</a:t>
            </a:r>
            <a:r>
              <a:rPr lang="zh-CN" altLang="en-US" sz="2800" dirty="0">
                <a:latin typeface="仿宋" panose="02010609060101010101" charset="-122"/>
                <a:ea typeface="仿宋" panose="02010609060101010101" charset="-122"/>
              </a:rPr>
              <a:t>）“应付劳务费”项目，反映农村集体经济组织</a:t>
            </a:r>
            <a:r>
              <a:rPr lang="zh-CN" altLang="en-US" sz="2800" dirty="0" smtClean="0">
                <a:latin typeface="仿宋" panose="02010609060101010101" charset="-122"/>
                <a:ea typeface="仿宋" panose="02010609060101010101" charset="-122"/>
              </a:rPr>
              <a:t>已提取</a:t>
            </a:r>
            <a:r>
              <a:rPr lang="zh-CN" altLang="en-US" sz="2800" dirty="0">
                <a:latin typeface="仿宋" panose="02010609060101010101" charset="-122"/>
                <a:ea typeface="仿宋" panose="02010609060101010101" charset="-122"/>
              </a:rPr>
              <a:t>但尚未支付的季节性用工等临时性工作人员的劳务费</a:t>
            </a:r>
            <a:r>
              <a:rPr lang="zh-CN" altLang="en-US" sz="2800" dirty="0" smtClean="0">
                <a:latin typeface="仿宋" panose="02010609060101010101" charset="-122"/>
                <a:ea typeface="仿宋" panose="02010609060101010101" charset="-122"/>
              </a:rPr>
              <a:t>。本</a:t>
            </a:r>
            <a:r>
              <a:rPr lang="zh-CN" altLang="en-US" sz="2800" dirty="0">
                <a:latin typeface="仿宋" panose="02010609060101010101" charset="-122"/>
                <a:ea typeface="仿宋" panose="02010609060101010101" charset="-122"/>
              </a:rPr>
              <a:t>项目应根据“应付劳务费”科目的期末余额填列。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25</a:t>
            </a:r>
            <a:r>
              <a:rPr lang="zh-CN" altLang="en-US" sz="2800" dirty="0">
                <a:latin typeface="仿宋" panose="02010609060101010101" charset="-122"/>
                <a:ea typeface="仿宋" panose="02010609060101010101" charset="-122"/>
              </a:rPr>
              <a:t>）“应交税费”项目，反映农村集体经济组织</a:t>
            </a:r>
            <a:r>
              <a:rPr lang="zh-CN" altLang="en-US" sz="2800" dirty="0" smtClean="0">
                <a:latin typeface="仿宋" panose="02010609060101010101" charset="-122"/>
                <a:ea typeface="仿宋" panose="02010609060101010101" charset="-122"/>
              </a:rPr>
              <a:t>期末未</a:t>
            </a:r>
            <a:r>
              <a:rPr lang="zh-CN" altLang="en-US" sz="2800" dirty="0">
                <a:latin typeface="仿宋" panose="02010609060101010101" charset="-122"/>
                <a:ea typeface="仿宋" panose="02010609060101010101" charset="-122"/>
              </a:rPr>
              <a:t>缴纳、多缴纳或未抵扣的各种税费。本项目应根据</a:t>
            </a:r>
            <a:r>
              <a:rPr lang="zh-CN" altLang="en-US" sz="2800" dirty="0" smtClean="0">
                <a:latin typeface="仿宋" panose="02010609060101010101" charset="-122"/>
                <a:ea typeface="仿宋" panose="02010609060101010101" charset="-122"/>
              </a:rPr>
              <a:t>“应交税费”</a:t>
            </a:r>
            <a:r>
              <a:rPr lang="zh-CN" altLang="en-US" sz="2800" dirty="0">
                <a:latin typeface="仿宋" panose="02010609060101010101" charset="-122"/>
                <a:ea typeface="仿宋" panose="02010609060101010101" charset="-122"/>
              </a:rPr>
              <a:t>科目的期末贷方余额填列；</a:t>
            </a:r>
            <a:r>
              <a:rPr lang="zh-CN" altLang="en-US" sz="2800" u="sng" dirty="0">
                <a:latin typeface="仿宋" panose="02010609060101010101" charset="-122"/>
                <a:ea typeface="仿宋" panose="02010609060101010101" charset="-122"/>
              </a:rPr>
              <a:t>如为借方余额，本项目</a:t>
            </a:r>
            <a:r>
              <a:rPr lang="zh-CN" altLang="en-US" sz="2800" u="sng" dirty="0" smtClean="0">
                <a:latin typeface="仿宋" panose="02010609060101010101" charset="-122"/>
                <a:ea typeface="仿宋" panose="02010609060101010101" charset="-122"/>
              </a:rPr>
              <a:t>数字</a:t>
            </a:r>
            <a:r>
              <a:rPr lang="zh-CN" altLang="en-US" sz="2800" u="sng" dirty="0">
                <a:latin typeface="仿宋" panose="02010609060101010101" charset="-122"/>
                <a:ea typeface="仿宋" panose="02010609060101010101" charset="-122"/>
              </a:rPr>
              <a:t>以“</a:t>
            </a:r>
            <a:r>
              <a:rPr lang="en-US" altLang="zh-CN" sz="2800" u="sng" dirty="0">
                <a:latin typeface="仿宋" panose="02010609060101010101" charset="-122"/>
                <a:ea typeface="仿宋" panose="02010609060101010101" charset="-122"/>
              </a:rPr>
              <a:t>-”</a:t>
            </a:r>
            <a:r>
              <a:rPr lang="zh-CN" altLang="en-US" sz="2800" u="sng" dirty="0">
                <a:latin typeface="仿宋" panose="02010609060101010101" charset="-122"/>
                <a:ea typeface="仿宋" panose="02010609060101010101" charset="-122"/>
              </a:rPr>
              <a:t>号填列</a:t>
            </a:r>
            <a:r>
              <a:rPr lang="zh-CN" altLang="en-US" sz="2800" u="sng" dirty="0" smtClean="0">
                <a:latin typeface="仿宋" panose="02010609060101010101" charset="-122"/>
                <a:ea typeface="仿宋" panose="02010609060101010101" charset="-122"/>
              </a:rPr>
              <a:t>。</a:t>
            </a:r>
            <a:endParaRPr lang="en-US" altLang="zh-CN" sz="1200" dirty="0">
              <a:latin typeface="TimesNewRomanPSMT"/>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26</a:t>
            </a:r>
            <a:r>
              <a:rPr lang="zh-CN" altLang="en-US" sz="2800" dirty="0">
                <a:latin typeface="仿宋" panose="02010609060101010101" charset="-122"/>
                <a:ea typeface="仿宋" panose="02010609060101010101" charset="-122"/>
              </a:rPr>
              <a:t>）“流动负债合计”项目，反映农村集体经济</a:t>
            </a:r>
            <a:r>
              <a:rPr lang="zh-CN" altLang="en-US" sz="2800" dirty="0" smtClean="0">
                <a:latin typeface="仿宋" panose="02010609060101010101" charset="-122"/>
                <a:ea typeface="仿宋" panose="02010609060101010101" charset="-122"/>
              </a:rPr>
              <a:t>组织期末</a:t>
            </a:r>
            <a:r>
              <a:rPr lang="zh-CN" altLang="en-US" sz="2800" dirty="0">
                <a:latin typeface="仿宋" panose="02010609060101010101" charset="-122"/>
                <a:ea typeface="仿宋" panose="02010609060101010101" charset="-122"/>
              </a:rPr>
              <a:t>流动负债的合计数。本项目应根据本表中“短期借款”</a:t>
            </a:r>
            <a:r>
              <a:rPr lang="zh-CN" altLang="en-US" sz="2800" dirty="0" smtClean="0">
                <a:latin typeface="仿宋" panose="02010609060101010101" charset="-122"/>
                <a:ea typeface="仿宋" panose="02010609060101010101" charset="-122"/>
              </a:rPr>
              <a:t>、“应付款项”</a:t>
            </a:r>
            <a:r>
              <a:rPr lang="zh-CN" altLang="en-US" sz="2800" dirty="0">
                <a:latin typeface="仿宋" panose="02010609060101010101" charset="-122"/>
                <a:ea typeface="仿宋" panose="02010609060101010101" charset="-122"/>
              </a:rPr>
              <a:t>、“应付工资”、“应付劳务费”、</a:t>
            </a:r>
            <a:r>
              <a:rPr lang="zh-CN" altLang="en-US" sz="2800" dirty="0" smtClean="0">
                <a:latin typeface="仿宋" panose="02010609060101010101" charset="-122"/>
                <a:ea typeface="仿宋" panose="02010609060101010101" charset="-122"/>
              </a:rPr>
              <a:t>“应交税费”</a:t>
            </a:r>
            <a:r>
              <a:rPr lang="zh-CN" altLang="en-US" sz="2800" dirty="0">
                <a:latin typeface="仿宋" panose="02010609060101010101" charset="-122"/>
                <a:ea typeface="仿宋" panose="02010609060101010101" charset="-122"/>
              </a:rPr>
              <a:t>项目金额合计数填列。</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en-US" altLang="zh-CN" sz="2800" kern="1800" dirty="0">
                <a:solidFill>
                  <a:srgbClr val="FF0000"/>
                </a:solidFill>
                <a:ea typeface="微软雅黑" panose="020B0503020204020204" pitchFamily="34" charset="-122"/>
                <a:cs typeface="宋体" panose="02010600030101010101" pitchFamily="2" charset="-122"/>
              </a:rPr>
              <a:t>—</a:t>
            </a:r>
            <a:r>
              <a:rPr lang="zh-CN" altLang="en-US" sz="2800" kern="1800" dirty="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p:txBody>
          <a:bodyPr>
            <a:normAutofit fontScale="92500" lnSpcReduction="20000"/>
          </a:bodyPr>
          <a:lstStyle/>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27</a:t>
            </a:r>
            <a:r>
              <a:rPr lang="zh-CN" altLang="en-US" sz="2800" dirty="0">
                <a:latin typeface="仿宋" panose="02010609060101010101" charset="-122"/>
                <a:ea typeface="仿宋" panose="02010609060101010101" charset="-122"/>
              </a:rPr>
              <a:t>）“长期借款及应付款”项目，反映农村</a:t>
            </a:r>
            <a:r>
              <a:rPr lang="zh-CN" altLang="en-US" sz="2800" dirty="0" smtClean="0">
                <a:latin typeface="仿宋" panose="02010609060101010101" charset="-122"/>
                <a:ea typeface="仿宋" panose="02010609060101010101" charset="-122"/>
              </a:rPr>
              <a:t>集体经济组织</a:t>
            </a:r>
            <a:r>
              <a:rPr lang="zh-CN" altLang="en-US" sz="2800" dirty="0">
                <a:latin typeface="仿宋" panose="02010609060101010101" charset="-122"/>
                <a:ea typeface="仿宋" panose="02010609060101010101" charset="-122"/>
              </a:rPr>
              <a:t>借入尚未偿还的期限在</a:t>
            </a:r>
            <a:r>
              <a:rPr lang="en-US" altLang="zh-CN" sz="2800" dirty="0">
                <a:latin typeface="仿宋" panose="02010609060101010101" charset="-122"/>
                <a:ea typeface="仿宋" panose="02010609060101010101" charset="-122"/>
              </a:rPr>
              <a:t>1 </a:t>
            </a:r>
            <a:r>
              <a:rPr lang="zh-CN" altLang="en-US" sz="2800" dirty="0">
                <a:latin typeface="仿宋" panose="02010609060101010101" charset="-122"/>
                <a:ea typeface="仿宋" panose="02010609060101010101" charset="-122"/>
              </a:rPr>
              <a:t>年以上（不含</a:t>
            </a:r>
            <a:r>
              <a:rPr lang="en-US" altLang="zh-CN" sz="2800" dirty="0">
                <a:latin typeface="仿宋" panose="02010609060101010101" charset="-122"/>
                <a:ea typeface="仿宋" panose="02010609060101010101" charset="-122"/>
              </a:rPr>
              <a:t>1 </a:t>
            </a:r>
            <a:r>
              <a:rPr lang="zh-CN" altLang="en-US" sz="2800" dirty="0">
                <a:latin typeface="仿宋" panose="02010609060101010101" charset="-122"/>
                <a:ea typeface="仿宋" panose="02010609060101010101" charset="-122"/>
              </a:rPr>
              <a:t>年）的借款</a:t>
            </a:r>
            <a:r>
              <a:rPr lang="zh-CN" altLang="en-US" sz="2800" dirty="0" smtClean="0">
                <a:latin typeface="仿宋" panose="02010609060101010101" charset="-122"/>
                <a:ea typeface="仿宋" panose="02010609060101010101" charset="-122"/>
              </a:rPr>
              <a:t>以及</a:t>
            </a:r>
            <a:r>
              <a:rPr lang="zh-CN" altLang="en-US" sz="2800" dirty="0">
                <a:latin typeface="仿宋" panose="02010609060101010101" charset="-122"/>
                <a:ea typeface="仿宋" panose="02010609060101010101" charset="-122"/>
              </a:rPr>
              <a:t>偿还期在</a:t>
            </a:r>
            <a:r>
              <a:rPr lang="en-US" altLang="zh-CN" sz="2800" dirty="0">
                <a:latin typeface="仿宋" panose="02010609060101010101" charset="-122"/>
                <a:ea typeface="仿宋" panose="02010609060101010101" charset="-122"/>
              </a:rPr>
              <a:t>1 </a:t>
            </a:r>
            <a:r>
              <a:rPr lang="zh-CN" altLang="en-US" sz="2800" dirty="0">
                <a:latin typeface="仿宋" panose="02010609060101010101" charset="-122"/>
                <a:ea typeface="仿宋" panose="02010609060101010101" charset="-122"/>
              </a:rPr>
              <a:t>年以上（不含</a:t>
            </a:r>
            <a:r>
              <a:rPr lang="en-US" altLang="zh-CN" sz="2800" dirty="0">
                <a:latin typeface="仿宋" panose="02010609060101010101" charset="-122"/>
                <a:ea typeface="仿宋" panose="02010609060101010101" charset="-122"/>
              </a:rPr>
              <a:t>1 </a:t>
            </a:r>
            <a:r>
              <a:rPr lang="zh-CN" altLang="en-US" sz="2800" dirty="0">
                <a:latin typeface="仿宋" panose="02010609060101010101" charset="-122"/>
                <a:ea typeface="仿宋" panose="02010609060101010101" charset="-122"/>
              </a:rPr>
              <a:t>年）的应付未付款项。本</a:t>
            </a:r>
            <a:r>
              <a:rPr lang="zh-CN" altLang="en-US" sz="2800" dirty="0" smtClean="0">
                <a:latin typeface="仿宋" panose="02010609060101010101" charset="-122"/>
                <a:ea typeface="仿宋" panose="02010609060101010101" charset="-122"/>
              </a:rPr>
              <a:t>项目应</a:t>
            </a:r>
            <a:r>
              <a:rPr lang="zh-CN" altLang="en-US" sz="2800" dirty="0">
                <a:latin typeface="仿宋" panose="02010609060101010101" charset="-122"/>
                <a:ea typeface="仿宋" panose="02010609060101010101" charset="-122"/>
              </a:rPr>
              <a:t>根据“长期借款及应付款”科目的期末余额填列。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28</a:t>
            </a:r>
            <a:r>
              <a:rPr lang="zh-CN" altLang="en-US" sz="2800" dirty="0">
                <a:latin typeface="仿宋" panose="02010609060101010101" charset="-122"/>
                <a:ea typeface="仿宋" panose="02010609060101010101" charset="-122"/>
              </a:rPr>
              <a:t>）“一事一议资金”项目，反映农村集体经济</a:t>
            </a:r>
            <a:r>
              <a:rPr lang="zh-CN" altLang="en-US" sz="2800" dirty="0" smtClean="0">
                <a:latin typeface="仿宋" panose="02010609060101010101" charset="-122"/>
                <a:ea typeface="仿宋" panose="02010609060101010101" charset="-122"/>
              </a:rPr>
              <a:t>组织筹集</a:t>
            </a:r>
            <a:r>
              <a:rPr lang="zh-CN" altLang="en-US" sz="2800" dirty="0">
                <a:latin typeface="仿宋" panose="02010609060101010101" charset="-122"/>
                <a:ea typeface="仿宋" panose="02010609060101010101" charset="-122"/>
              </a:rPr>
              <a:t>的一事一议资金的余额。本项目应根据“一事一议资金</a:t>
            </a:r>
            <a:r>
              <a:rPr lang="zh-CN" altLang="en-US" sz="2800" dirty="0" smtClean="0">
                <a:latin typeface="仿宋" panose="02010609060101010101" charset="-122"/>
                <a:ea typeface="仿宋" panose="02010609060101010101" charset="-122"/>
              </a:rPr>
              <a:t>”科目</a:t>
            </a:r>
            <a:r>
              <a:rPr lang="zh-CN" altLang="en-US" sz="2800" dirty="0">
                <a:latin typeface="仿宋" panose="02010609060101010101" charset="-122"/>
                <a:ea typeface="仿宋" panose="02010609060101010101" charset="-122"/>
              </a:rPr>
              <a:t>的期末贷方余额填列；如为借方余额，本项目数字以“</a:t>
            </a:r>
            <a:r>
              <a:rPr lang="en-US" altLang="zh-CN" sz="2800" dirty="0" smtClean="0">
                <a:latin typeface="仿宋" panose="02010609060101010101" charset="-122"/>
                <a:ea typeface="仿宋" panose="02010609060101010101" charset="-122"/>
              </a:rPr>
              <a:t>-”</a:t>
            </a:r>
            <a:r>
              <a:rPr lang="zh-CN" altLang="en-US" sz="2800" dirty="0" smtClean="0">
                <a:latin typeface="仿宋" panose="02010609060101010101" charset="-122"/>
                <a:ea typeface="仿宋" panose="02010609060101010101" charset="-122"/>
              </a:rPr>
              <a:t>号</a:t>
            </a:r>
            <a:r>
              <a:rPr lang="zh-CN" altLang="en-US" sz="2800" dirty="0">
                <a:latin typeface="仿宋" panose="02010609060101010101" charset="-122"/>
                <a:ea typeface="仿宋" panose="02010609060101010101" charset="-122"/>
              </a:rPr>
              <a:t>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29</a:t>
            </a:r>
            <a:r>
              <a:rPr lang="zh-CN" altLang="en-US" sz="2800" dirty="0">
                <a:latin typeface="仿宋" panose="02010609060101010101" charset="-122"/>
                <a:ea typeface="仿宋" panose="02010609060101010101" charset="-122"/>
              </a:rPr>
              <a:t>）“专项应付款”项目，反映农村集体经济组织</a:t>
            </a:r>
            <a:r>
              <a:rPr lang="zh-CN" altLang="en-US" sz="2800" dirty="0" smtClean="0">
                <a:latin typeface="仿宋" panose="02010609060101010101" charset="-122"/>
                <a:ea typeface="仿宋" panose="02010609060101010101" charset="-122"/>
              </a:rPr>
              <a:t>实际</a:t>
            </a:r>
            <a:r>
              <a:rPr lang="zh-CN" altLang="en-US" sz="2800" dirty="0">
                <a:latin typeface="仿宋" panose="02010609060101010101" charset="-122"/>
                <a:ea typeface="仿宋" panose="02010609060101010101" charset="-122"/>
              </a:rPr>
              <a:t>收到政府给予的具有专门用途且未来应支付用于专门</a:t>
            </a:r>
            <a:r>
              <a:rPr lang="zh-CN" altLang="en-US" sz="2800" dirty="0" smtClean="0">
                <a:latin typeface="仿宋" panose="02010609060101010101" charset="-122"/>
                <a:ea typeface="仿宋" panose="02010609060101010101" charset="-122"/>
              </a:rPr>
              <a:t>用途</a:t>
            </a:r>
            <a:r>
              <a:rPr lang="zh-CN" altLang="en-US" sz="2800" dirty="0">
                <a:latin typeface="仿宋" panose="02010609060101010101" charset="-122"/>
                <a:ea typeface="仿宋" panose="02010609060101010101" charset="-122"/>
              </a:rPr>
              <a:t>的专项补助资金金额。本项目应根据“专项应付款”</a:t>
            </a:r>
            <a:r>
              <a:rPr lang="zh-CN" altLang="en-US" sz="2800" dirty="0" smtClean="0">
                <a:latin typeface="仿宋" panose="02010609060101010101" charset="-122"/>
                <a:ea typeface="仿宋" panose="02010609060101010101" charset="-122"/>
              </a:rPr>
              <a:t>科目的</a:t>
            </a:r>
            <a:r>
              <a:rPr lang="zh-CN" altLang="en-US" sz="2800" dirty="0">
                <a:latin typeface="仿宋" panose="02010609060101010101" charset="-122"/>
                <a:ea typeface="仿宋" panose="02010609060101010101" charset="-122"/>
              </a:rPr>
              <a:t>期末余额填列。</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en-US" altLang="zh-CN" sz="2800" kern="1800" dirty="0">
                <a:solidFill>
                  <a:srgbClr val="FF0000"/>
                </a:solidFill>
                <a:ea typeface="微软雅黑" panose="020B0503020204020204" pitchFamily="34" charset="-122"/>
                <a:cs typeface="宋体" panose="02010600030101010101" pitchFamily="2" charset="-122"/>
              </a:rPr>
              <a:t>—</a:t>
            </a:r>
            <a:r>
              <a:rPr lang="zh-CN" altLang="en-US" sz="2800" kern="1800" dirty="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p:txBody>
          <a:bodyPr>
            <a:normAutofit/>
          </a:bodyPr>
          <a:lstStyle/>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30</a:t>
            </a:r>
            <a:r>
              <a:rPr lang="zh-CN" altLang="en-US" sz="2800" dirty="0">
                <a:latin typeface="仿宋" panose="02010609060101010101" charset="-122"/>
                <a:ea typeface="仿宋" panose="02010609060101010101" charset="-122"/>
              </a:rPr>
              <a:t>）“非流动负债合计”项目，反映农村集体经济</a:t>
            </a:r>
            <a:r>
              <a:rPr lang="zh-CN" altLang="en-US" sz="2800" dirty="0" smtClean="0">
                <a:latin typeface="仿宋" panose="02010609060101010101" charset="-122"/>
                <a:ea typeface="仿宋" panose="02010609060101010101" charset="-122"/>
              </a:rPr>
              <a:t>组织</a:t>
            </a:r>
            <a:r>
              <a:rPr lang="zh-CN" altLang="en-US" sz="2800" dirty="0">
                <a:latin typeface="仿宋" panose="02010609060101010101" charset="-122"/>
                <a:ea typeface="仿宋" panose="02010609060101010101" charset="-122"/>
              </a:rPr>
              <a:t>期末非流动负债的合计数。本项目应根据本表中“长期</a:t>
            </a:r>
            <a:r>
              <a:rPr lang="zh-CN" altLang="en-US" sz="2800" dirty="0" smtClean="0">
                <a:latin typeface="仿宋" panose="02010609060101010101" charset="-122"/>
                <a:ea typeface="仿宋" panose="02010609060101010101" charset="-122"/>
              </a:rPr>
              <a:t>借款</a:t>
            </a:r>
            <a:r>
              <a:rPr lang="zh-CN" altLang="en-US" sz="2800" dirty="0">
                <a:latin typeface="仿宋" panose="02010609060101010101" charset="-122"/>
                <a:ea typeface="仿宋" panose="02010609060101010101" charset="-122"/>
              </a:rPr>
              <a:t>及应付款”、“一事一议资金”、“专项应付款”项目</a:t>
            </a:r>
            <a:r>
              <a:rPr lang="zh-CN" altLang="en-US" sz="2800" dirty="0" smtClean="0">
                <a:latin typeface="仿宋" panose="02010609060101010101" charset="-122"/>
                <a:ea typeface="仿宋" panose="02010609060101010101" charset="-122"/>
              </a:rPr>
              <a:t>金额</a:t>
            </a:r>
            <a:r>
              <a:rPr lang="zh-CN" altLang="en-US" sz="2800" dirty="0">
                <a:latin typeface="仿宋" panose="02010609060101010101" charset="-122"/>
                <a:ea typeface="仿宋" panose="02010609060101010101" charset="-122"/>
              </a:rPr>
              <a:t>的合计数填列。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31</a:t>
            </a:r>
            <a:r>
              <a:rPr lang="zh-CN" altLang="en-US" sz="2800" dirty="0">
                <a:latin typeface="仿宋" panose="02010609060101010101" charset="-122"/>
                <a:ea typeface="仿宋" panose="02010609060101010101" charset="-122"/>
              </a:rPr>
              <a:t>）“负债合计”项目，反映农村集体经济组织</a:t>
            </a:r>
            <a:r>
              <a:rPr lang="zh-CN" altLang="en-US" sz="2800" dirty="0" smtClean="0">
                <a:latin typeface="仿宋" panose="02010609060101010101" charset="-122"/>
                <a:ea typeface="仿宋" panose="02010609060101010101" charset="-122"/>
              </a:rPr>
              <a:t>期末负债</a:t>
            </a:r>
            <a:r>
              <a:rPr lang="zh-CN" altLang="en-US" sz="2800" dirty="0">
                <a:latin typeface="仿宋" panose="02010609060101010101" charset="-122"/>
                <a:ea typeface="仿宋" panose="02010609060101010101" charset="-122"/>
              </a:rPr>
              <a:t>的合计数。本项目应根据本表中</a:t>
            </a:r>
            <a:r>
              <a:rPr lang="zh-CN" altLang="en-US" sz="2800" u="sng" dirty="0">
                <a:latin typeface="仿宋" panose="02010609060101010101" charset="-122"/>
                <a:ea typeface="仿宋" panose="02010609060101010101" charset="-122"/>
              </a:rPr>
              <a:t>“流动负债合计”</a:t>
            </a:r>
            <a:r>
              <a:rPr lang="zh-CN" altLang="en-US" sz="2800" dirty="0">
                <a:latin typeface="仿宋" panose="02010609060101010101" charset="-122"/>
                <a:ea typeface="仿宋" panose="02010609060101010101" charset="-122"/>
              </a:rPr>
              <a:t>和</a:t>
            </a:r>
            <a:r>
              <a:rPr lang="zh-CN" altLang="en-US" sz="2800" u="sng" dirty="0">
                <a:latin typeface="仿宋" panose="02010609060101010101" charset="-122"/>
                <a:ea typeface="仿宋" panose="02010609060101010101" charset="-122"/>
              </a:rPr>
              <a:t>“</a:t>
            </a:r>
            <a:r>
              <a:rPr lang="zh-CN" altLang="en-US" sz="2800" u="sng" dirty="0" smtClean="0">
                <a:latin typeface="仿宋" panose="02010609060101010101" charset="-122"/>
                <a:ea typeface="仿宋" panose="02010609060101010101" charset="-122"/>
              </a:rPr>
              <a:t>非流动</a:t>
            </a:r>
            <a:r>
              <a:rPr lang="zh-CN" altLang="en-US" sz="2800" u="sng" dirty="0">
                <a:latin typeface="仿宋" panose="02010609060101010101" charset="-122"/>
                <a:ea typeface="仿宋" panose="02010609060101010101" charset="-122"/>
              </a:rPr>
              <a:t>负债合计”</a:t>
            </a:r>
            <a:r>
              <a:rPr lang="zh-CN" altLang="en-US" sz="2800" dirty="0">
                <a:latin typeface="仿宋" panose="02010609060101010101" charset="-122"/>
                <a:ea typeface="仿宋" panose="02010609060101010101" charset="-122"/>
              </a:rPr>
              <a:t>项目金额的合计数填列。</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en-US" altLang="zh-CN" sz="2800" kern="1800" dirty="0">
                <a:solidFill>
                  <a:srgbClr val="FF0000"/>
                </a:solidFill>
                <a:ea typeface="微软雅黑" panose="020B0503020204020204" pitchFamily="34" charset="-122"/>
                <a:cs typeface="宋体" panose="02010600030101010101" pitchFamily="2" charset="-122"/>
              </a:rPr>
              <a:t>—</a:t>
            </a:r>
            <a:r>
              <a:rPr lang="zh-CN" altLang="en-US" sz="2800" kern="1800" dirty="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p:txBody>
          <a:bodyPr>
            <a:normAutofit fontScale="77500" lnSpcReduction="20000"/>
          </a:bodyPr>
          <a:lstStyle/>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32</a:t>
            </a:r>
            <a:r>
              <a:rPr lang="zh-CN" altLang="en-US" sz="2800" dirty="0">
                <a:latin typeface="仿宋" panose="02010609060101010101" charset="-122"/>
                <a:ea typeface="仿宋" panose="02010609060101010101" charset="-122"/>
              </a:rPr>
              <a:t>）“资本”项目，反映农村集体经济组织按照</a:t>
            </a:r>
            <a:r>
              <a:rPr lang="zh-CN" altLang="en-US" sz="2800" dirty="0" smtClean="0">
                <a:latin typeface="仿宋" panose="02010609060101010101" charset="-122"/>
                <a:ea typeface="仿宋" panose="02010609060101010101" charset="-122"/>
              </a:rPr>
              <a:t>章程等</a:t>
            </a:r>
            <a:r>
              <a:rPr lang="zh-CN" altLang="en-US" sz="2800" dirty="0">
                <a:latin typeface="仿宋" panose="02010609060101010101" charset="-122"/>
                <a:ea typeface="仿宋" panose="02010609060101010101" charset="-122"/>
              </a:rPr>
              <a:t>确定的属于本集体经济组织成员集体所有的相关权益</a:t>
            </a:r>
            <a:r>
              <a:rPr lang="zh-CN" altLang="en-US" sz="2800" dirty="0" smtClean="0">
                <a:latin typeface="仿宋" panose="02010609060101010101" charset="-122"/>
                <a:ea typeface="仿宋" panose="02010609060101010101" charset="-122"/>
              </a:rPr>
              <a:t>金额</a:t>
            </a:r>
            <a:r>
              <a:rPr lang="zh-CN" altLang="en-US" sz="2800" dirty="0">
                <a:latin typeface="仿宋" panose="02010609060101010101" charset="-122"/>
                <a:ea typeface="仿宋" panose="02010609060101010101" charset="-122"/>
              </a:rPr>
              <a:t>。本项目应根据“资本”科目的期末余额填列。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33</a:t>
            </a:r>
            <a:r>
              <a:rPr lang="zh-CN" altLang="en-US" sz="2800" dirty="0">
                <a:latin typeface="仿宋" panose="02010609060101010101" charset="-122"/>
                <a:ea typeface="仿宋" panose="02010609060101010101" charset="-122"/>
              </a:rPr>
              <a:t>）“公积公益金”项目，反映农村集体经济组织</a:t>
            </a:r>
            <a:r>
              <a:rPr lang="zh-CN" altLang="en-US" sz="2800" dirty="0" smtClean="0">
                <a:latin typeface="仿宋" panose="02010609060101010101" charset="-122"/>
                <a:ea typeface="仿宋" panose="02010609060101010101" charset="-122"/>
              </a:rPr>
              <a:t>从收益</a:t>
            </a:r>
            <a:r>
              <a:rPr lang="zh-CN" altLang="en-US" sz="2800" dirty="0">
                <a:latin typeface="仿宋" panose="02010609060101010101" charset="-122"/>
                <a:ea typeface="仿宋" panose="02010609060101010101" charset="-122"/>
              </a:rPr>
              <a:t>中提取的和其他来源取得的公积公益金的账面余额。</a:t>
            </a:r>
            <a:r>
              <a:rPr lang="zh-CN" altLang="en-US" sz="2800" dirty="0" smtClean="0">
                <a:latin typeface="仿宋" panose="02010609060101010101" charset="-122"/>
                <a:ea typeface="仿宋" panose="02010609060101010101" charset="-122"/>
              </a:rPr>
              <a:t>本项目</a:t>
            </a:r>
            <a:r>
              <a:rPr lang="zh-CN" altLang="en-US" sz="2800" dirty="0">
                <a:latin typeface="仿宋" panose="02010609060101010101" charset="-122"/>
                <a:ea typeface="仿宋" panose="02010609060101010101" charset="-122"/>
              </a:rPr>
              <a:t>应根据“公积公益金”科目的期末余额填列。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34</a:t>
            </a:r>
            <a:r>
              <a:rPr lang="zh-CN" altLang="en-US" sz="2800" dirty="0">
                <a:latin typeface="仿宋" panose="02010609060101010101" charset="-122"/>
                <a:ea typeface="仿宋" panose="02010609060101010101" charset="-122"/>
              </a:rPr>
              <a:t>）“未分配收益”项目，反映农村集体经济组织</a:t>
            </a:r>
            <a:r>
              <a:rPr lang="zh-CN" altLang="en-US" sz="2800" dirty="0" smtClean="0">
                <a:latin typeface="仿宋" panose="02010609060101010101" charset="-122"/>
                <a:ea typeface="仿宋" panose="02010609060101010101" charset="-122"/>
              </a:rPr>
              <a:t>尚未</a:t>
            </a:r>
            <a:r>
              <a:rPr lang="zh-CN" altLang="en-US" sz="2800" dirty="0">
                <a:latin typeface="仿宋" panose="02010609060101010101" charset="-122"/>
                <a:ea typeface="仿宋" panose="02010609060101010101" charset="-122"/>
              </a:rPr>
              <a:t>分配的历年结存收益。本项目应根据“收益分配”科目</a:t>
            </a:r>
            <a:r>
              <a:rPr lang="zh-CN" altLang="en-US" sz="2800" dirty="0" smtClean="0">
                <a:latin typeface="仿宋" panose="02010609060101010101" charset="-122"/>
                <a:ea typeface="仿宋" panose="02010609060101010101" charset="-122"/>
              </a:rPr>
              <a:t>的期末</a:t>
            </a:r>
            <a:r>
              <a:rPr lang="zh-CN" altLang="en-US" sz="2800" dirty="0">
                <a:latin typeface="仿宋" panose="02010609060101010101" charset="-122"/>
                <a:ea typeface="仿宋" panose="02010609060101010101" charset="-122"/>
              </a:rPr>
              <a:t>余额填列；如为未弥补的亏损，本项目数字以“</a:t>
            </a:r>
            <a:r>
              <a:rPr lang="en-US" altLang="zh-CN" sz="2800" dirty="0">
                <a:latin typeface="仿宋" panose="02010609060101010101" charset="-122"/>
                <a:ea typeface="仿宋" panose="02010609060101010101" charset="-122"/>
              </a:rPr>
              <a:t>-”</a:t>
            </a:r>
            <a:r>
              <a:rPr lang="zh-CN" altLang="en-US" sz="2800" dirty="0" smtClean="0">
                <a:latin typeface="仿宋" panose="02010609060101010101" charset="-122"/>
                <a:ea typeface="仿宋" panose="02010609060101010101" charset="-122"/>
              </a:rPr>
              <a:t>号填</a:t>
            </a:r>
            <a:r>
              <a:rPr lang="zh-CN" altLang="en-US" sz="2800" dirty="0">
                <a:latin typeface="仿宋" panose="02010609060101010101" charset="-122"/>
                <a:ea typeface="仿宋" panose="02010609060101010101" charset="-122"/>
              </a:rPr>
              <a:t>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35</a:t>
            </a:r>
            <a:r>
              <a:rPr lang="zh-CN" altLang="en-US" sz="2800" dirty="0">
                <a:latin typeface="仿宋" panose="02010609060101010101" charset="-122"/>
                <a:ea typeface="仿宋" panose="02010609060101010101" charset="-122"/>
              </a:rPr>
              <a:t>）“所有者权益合计”项目，反映农村集体经济</a:t>
            </a:r>
            <a:r>
              <a:rPr lang="zh-CN" altLang="en-US" sz="2800" dirty="0" smtClean="0">
                <a:latin typeface="仿宋" panose="02010609060101010101" charset="-122"/>
                <a:ea typeface="仿宋" panose="02010609060101010101" charset="-122"/>
              </a:rPr>
              <a:t>组织</a:t>
            </a:r>
            <a:r>
              <a:rPr lang="zh-CN" altLang="en-US" sz="2800" dirty="0">
                <a:latin typeface="仿宋" panose="02010609060101010101" charset="-122"/>
                <a:ea typeface="仿宋" panose="02010609060101010101" charset="-122"/>
              </a:rPr>
              <a:t>期末所有者权益的合计数。本项目应根据本表中“资本”</a:t>
            </a:r>
            <a:r>
              <a:rPr lang="zh-CN" altLang="en-US" sz="2800" dirty="0" smtClean="0">
                <a:latin typeface="仿宋" panose="02010609060101010101" charset="-122"/>
                <a:ea typeface="仿宋" panose="02010609060101010101" charset="-122"/>
              </a:rPr>
              <a:t>、“公积公益金”</a:t>
            </a:r>
            <a:r>
              <a:rPr lang="zh-CN" altLang="en-US" sz="2800" dirty="0">
                <a:latin typeface="仿宋" panose="02010609060101010101" charset="-122"/>
                <a:ea typeface="仿宋" panose="02010609060101010101" charset="-122"/>
              </a:rPr>
              <a:t>、“未分配收益”项目金额的合计数填列。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36</a:t>
            </a:r>
            <a:r>
              <a:rPr lang="zh-CN" altLang="en-US" sz="2800" dirty="0">
                <a:latin typeface="仿宋" panose="02010609060101010101" charset="-122"/>
                <a:ea typeface="仿宋" panose="02010609060101010101" charset="-122"/>
              </a:rPr>
              <a:t>）</a:t>
            </a:r>
            <a:r>
              <a:rPr lang="zh-CN" altLang="en-US" sz="2800" u="sng" dirty="0">
                <a:latin typeface="仿宋" panose="02010609060101010101" charset="-122"/>
                <a:ea typeface="仿宋" panose="02010609060101010101" charset="-122"/>
              </a:rPr>
              <a:t>“负债和所有者权益总计”</a:t>
            </a:r>
            <a:r>
              <a:rPr lang="zh-CN" altLang="en-US" sz="2800" dirty="0">
                <a:latin typeface="仿宋" panose="02010609060101010101" charset="-122"/>
                <a:ea typeface="仿宋" panose="02010609060101010101" charset="-122"/>
              </a:rPr>
              <a:t>项目，反映农村</a:t>
            </a:r>
            <a:r>
              <a:rPr lang="zh-CN" altLang="en-US" sz="2800" dirty="0" smtClean="0">
                <a:latin typeface="仿宋" panose="02010609060101010101" charset="-122"/>
                <a:ea typeface="仿宋" panose="02010609060101010101" charset="-122"/>
              </a:rPr>
              <a:t>集体经济</a:t>
            </a:r>
            <a:r>
              <a:rPr lang="zh-CN" altLang="en-US" sz="2800" dirty="0">
                <a:latin typeface="仿宋" panose="02010609060101010101" charset="-122"/>
                <a:ea typeface="仿宋" panose="02010609060101010101" charset="-122"/>
              </a:rPr>
              <a:t>组织期末负债和所有者权益的合计数。本项目应根据</a:t>
            </a:r>
            <a:r>
              <a:rPr lang="zh-CN" altLang="en-US" sz="2800" dirty="0" smtClean="0">
                <a:latin typeface="仿宋" panose="02010609060101010101" charset="-122"/>
                <a:ea typeface="仿宋" panose="02010609060101010101" charset="-122"/>
              </a:rPr>
              <a:t>本表</a:t>
            </a:r>
            <a:r>
              <a:rPr lang="zh-CN" altLang="en-US" sz="2800" dirty="0">
                <a:latin typeface="仿宋" panose="02010609060101010101" charset="-122"/>
                <a:ea typeface="仿宋" panose="02010609060101010101" charset="-122"/>
              </a:rPr>
              <a:t>中</a:t>
            </a:r>
            <a:r>
              <a:rPr lang="zh-CN" altLang="en-US" sz="2800" u="sng" dirty="0">
                <a:latin typeface="仿宋" panose="02010609060101010101" charset="-122"/>
                <a:ea typeface="仿宋" panose="02010609060101010101" charset="-122"/>
              </a:rPr>
              <a:t>“负债合计”</a:t>
            </a:r>
            <a:r>
              <a:rPr lang="zh-CN" altLang="en-US" sz="2800" dirty="0">
                <a:latin typeface="仿宋" panose="02010609060101010101" charset="-122"/>
                <a:ea typeface="仿宋" panose="02010609060101010101" charset="-122"/>
              </a:rPr>
              <a:t>和</a:t>
            </a:r>
            <a:r>
              <a:rPr lang="zh-CN" altLang="en-US" sz="2800" u="sng" dirty="0">
                <a:latin typeface="仿宋" panose="02010609060101010101" charset="-122"/>
                <a:ea typeface="仿宋" panose="02010609060101010101" charset="-122"/>
              </a:rPr>
              <a:t>“所有者权益合计”</a:t>
            </a:r>
            <a:r>
              <a:rPr lang="zh-CN" altLang="en-US" sz="2800" dirty="0">
                <a:latin typeface="仿宋" panose="02010609060101010101" charset="-122"/>
                <a:ea typeface="仿宋" panose="02010609060101010101" charset="-122"/>
              </a:rPr>
              <a:t>项目金额的合计</a:t>
            </a:r>
            <a:r>
              <a:rPr lang="zh-CN" altLang="en-US" sz="2800" dirty="0" smtClean="0">
                <a:latin typeface="仿宋" panose="02010609060101010101" charset="-122"/>
                <a:ea typeface="仿宋" panose="02010609060101010101" charset="-122"/>
              </a:rPr>
              <a:t>数填</a:t>
            </a:r>
            <a:r>
              <a:rPr lang="zh-CN" altLang="en-US" sz="2800" dirty="0">
                <a:latin typeface="仿宋" panose="02010609060101010101" charset="-122"/>
                <a:ea typeface="仿宋" panose="02010609060101010101" charset="-122"/>
              </a:rPr>
              <a:t>列。</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en-US" altLang="zh-CN" sz="2800" kern="1800" dirty="0">
                <a:solidFill>
                  <a:srgbClr val="FF0000"/>
                </a:solidFill>
                <a:ea typeface="微软雅黑" panose="020B0503020204020204" pitchFamily="34" charset="-122"/>
                <a:cs typeface="宋体" panose="02010600030101010101" pitchFamily="2" charset="-122"/>
              </a:rPr>
              <a:t>—</a:t>
            </a:r>
            <a:r>
              <a:rPr lang="zh-CN" altLang="en-US" sz="2800" kern="1800" dirty="0">
                <a:solidFill>
                  <a:srgbClr val="FF0000"/>
                </a:solidFill>
                <a:ea typeface="微软雅黑" panose="020B0503020204020204" pitchFamily="34" charset="-122"/>
                <a:cs typeface="宋体" panose="02010600030101010101" pitchFamily="2" charset="-122"/>
              </a:rPr>
              <a:t>财务报告</a:t>
            </a:r>
            <a:endParaRPr lang="zh-CN" altLang="en-US" dirty="0"/>
          </a:p>
        </p:txBody>
      </p:sp>
      <p:pic>
        <p:nvPicPr>
          <p:cNvPr id="3074"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755577" y="1935165"/>
            <a:ext cx="7920880"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en-US" altLang="zh-CN" sz="2800" kern="1800" dirty="0">
                <a:solidFill>
                  <a:srgbClr val="FF0000"/>
                </a:solidFill>
                <a:ea typeface="微软雅黑" panose="020B0503020204020204" pitchFamily="34" charset="-122"/>
                <a:cs typeface="宋体" panose="02010600030101010101" pitchFamily="2" charset="-122"/>
              </a:rPr>
              <a:t>—</a:t>
            </a:r>
            <a:r>
              <a:rPr lang="zh-CN" altLang="en-US" sz="2800" kern="1800" dirty="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p:txBody>
          <a:bodyPr>
            <a:normAutofit/>
          </a:bodyPr>
          <a:lstStyle/>
          <a:p>
            <a:r>
              <a:rPr lang="zh-CN" altLang="en-US" sz="2800" dirty="0">
                <a:latin typeface="仿宋" panose="02010609060101010101" charset="-122"/>
                <a:ea typeface="仿宋" panose="02010609060101010101" charset="-122"/>
              </a:rPr>
              <a:t>收益及收益分配表编制说明：</a:t>
            </a:r>
            <a:endParaRPr lang="zh-CN" altLang="en-US" sz="2800" dirty="0">
              <a:latin typeface="仿宋" panose="02010609060101010101" charset="-122"/>
              <a:ea typeface="仿宋" panose="02010609060101010101" charset="-122"/>
            </a:endParaRPr>
          </a:p>
          <a:p>
            <a:r>
              <a:rPr lang="en-US" altLang="zh-CN" sz="2800" dirty="0">
                <a:latin typeface="仿宋" panose="02010609060101010101" charset="-122"/>
                <a:ea typeface="仿宋" panose="02010609060101010101" charset="-122"/>
              </a:rPr>
              <a:t>1.</a:t>
            </a:r>
            <a:r>
              <a:rPr lang="zh-CN" altLang="en-US" sz="2800" dirty="0">
                <a:latin typeface="仿宋" panose="02010609060101010101" charset="-122"/>
                <a:ea typeface="仿宋" panose="02010609060101010101" charset="-122"/>
              </a:rPr>
              <a:t>本表反映农村集体经济组织在一定会计期间内</a:t>
            </a:r>
            <a:r>
              <a:rPr lang="zh-CN" altLang="en-US" sz="2800" dirty="0" smtClean="0">
                <a:latin typeface="仿宋" panose="02010609060101010101" charset="-122"/>
                <a:ea typeface="仿宋" panose="02010609060101010101" charset="-122"/>
              </a:rPr>
              <a:t>收益实现</a:t>
            </a:r>
            <a:r>
              <a:rPr lang="zh-CN" altLang="en-US" sz="2800" dirty="0">
                <a:latin typeface="仿宋" panose="02010609060101010101" charset="-122"/>
                <a:ea typeface="仿宋" panose="02010609060101010101" charset="-122"/>
              </a:rPr>
              <a:t>及分配的实际情况。农村集体经济组织投资设立企业</a:t>
            </a:r>
            <a:r>
              <a:rPr lang="zh-CN" altLang="en-US" sz="2800" dirty="0" smtClean="0">
                <a:latin typeface="仿宋" panose="02010609060101010101" charset="-122"/>
                <a:ea typeface="仿宋" panose="02010609060101010101" charset="-122"/>
              </a:rPr>
              <a:t>的收益</a:t>
            </a:r>
            <a:r>
              <a:rPr lang="zh-CN" altLang="en-US" sz="2800" dirty="0">
                <a:latin typeface="仿宋" panose="02010609060101010101" charset="-122"/>
                <a:ea typeface="仿宋" panose="02010609060101010101" charset="-122"/>
              </a:rPr>
              <a:t>等情况不在此列示。</a:t>
            </a:r>
            <a:endParaRPr lang="zh-CN" altLang="en-US" sz="2800" dirty="0">
              <a:latin typeface="仿宋" panose="02010609060101010101" charset="-122"/>
              <a:ea typeface="仿宋" panose="02010609060101010101" charset="-122"/>
            </a:endParaRPr>
          </a:p>
          <a:p>
            <a:pPr marL="0" indent="0">
              <a:buNone/>
            </a:pPr>
            <a:endParaRPr lang="en-US" altLang="zh-CN" sz="1200" dirty="0">
              <a:latin typeface="TimesNewRomanPSMT"/>
              <a:ea typeface="仿宋" panose="02010609060101010101" charset="-122"/>
            </a:endParaRPr>
          </a:p>
          <a:p>
            <a:r>
              <a:rPr lang="en-US" altLang="zh-CN" sz="2800" dirty="0">
                <a:latin typeface="仿宋" panose="02010609060101010101" charset="-122"/>
                <a:ea typeface="仿宋" panose="02010609060101010101" charset="-122"/>
              </a:rPr>
              <a:t>2.</a:t>
            </a:r>
            <a:r>
              <a:rPr lang="zh-CN" altLang="en-US" sz="2800" dirty="0">
                <a:latin typeface="仿宋" panose="02010609060101010101" charset="-122"/>
                <a:ea typeface="仿宋" panose="02010609060101010101" charset="-122"/>
              </a:rPr>
              <a:t>本表“上年金额”栏内各项数字，应根据上年度</a:t>
            </a:r>
            <a:r>
              <a:rPr lang="zh-CN" altLang="en-US" sz="2800" dirty="0" smtClean="0">
                <a:latin typeface="仿宋" panose="02010609060101010101" charset="-122"/>
                <a:ea typeface="仿宋" panose="02010609060101010101" charset="-122"/>
              </a:rPr>
              <a:t>收益及</a:t>
            </a:r>
            <a:r>
              <a:rPr lang="zh-CN" altLang="en-US" sz="2800" dirty="0">
                <a:latin typeface="仿宋" panose="02010609060101010101" charset="-122"/>
                <a:ea typeface="仿宋" panose="02010609060101010101" charset="-122"/>
              </a:rPr>
              <a:t>收益分配表“本年金额”栏内各对应项目数字填列。</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en-US" altLang="zh-CN" sz="2800" kern="1800" dirty="0">
                <a:solidFill>
                  <a:srgbClr val="FF0000"/>
                </a:solidFill>
                <a:ea typeface="微软雅黑" panose="020B0503020204020204" pitchFamily="34" charset="-122"/>
                <a:cs typeface="宋体" panose="02010600030101010101" pitchFamily="2" charset="-122"/>
              </a:rPr>
              <a:t>—</a:t>
            </a:r>
            <a:r>
              <a:rPr lang="zh-CN" altLang="en-US" sz="2800" kern="1800" dirty="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p:txBody>
          <a:bodyPr>
            <a:normAutofit fontScale="85000" lnSpcReduction="20000"/>
          </a:bodyPr>
          <a:lstStyle/>
          <a:p>
            <a:r>
              <a:rPr lang="en-US" altLang="zh-CN" sz="2800" dirty="0">
                <a:latin typeface="仿宋" panose="02010609060101010101" charset="-122"/>
                <a:ea typeface="仿宋" panose="02010609060101010101" charset="-122"/>
              </a:rPr>
              <a:t>3.</a:t>
            </a:r>
            <a:r>
              <a:rPr lang="zh-CN" altLang="en-US" sz="2800" dirty="0">
                <a:latin typeface="仿宋" panose="02010609060101010101" charset="-122"/>
                <a:ea typeface="仿宋" panose="02010609060101010101" charset="-122"/>
              </a:rPr>
              <a:t>本表“本年金额”各项目的内容及其填列方法如下：</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1</a:t>
            </a:r>
            <a:r>
              <a:rPr lang="zh-CN" altLang="en-US" sz="2800" dirty="0">
                <a:latin typeface="仿宋" panose="02010609060101010101" charset="-122"/>
                <a:ea typeface="仿宋" panose="02010609060101010101" charset="-122"/>
              </a:rPr>
              <a:t>）“经营收入”项目，反映农村集体经济组织</a:t>
            </a:r>
            <a:r>
              <a:rPr lang="zh-CN" altLang="en-US" sz="2800" dirty="0" smtClean="0">
                <a:latin typeface="仿宋" panose="02010609060101010101" charset="-122"/>
                <a:ea typeface="仿宋" panose="02010609060101010101" charset="-122"/>
              </a:rPr>
              <a:t>进行各项</a:t>
            </a:r>
            <a:r>
              <a:rPr lang="zh-CN" altLang="en-US" sz="2800" dirty="0">
                <a:latin typeface="仿宋" panose="02010609060101010101" charset="-122"/>
                <a:ea typeface="仿宋" panose="02010609060101010101" charset="-122"/>
              </a:rPr>
              <a:t>生产销售、提供劳务、让渡集体资产资源使用权等</a:t>
            </a:r>
            <a:r>
              <a:rPr lang="zh-CN" altLang="en-US" sz="2800" dirty="0" smtClean="0">
                <a:latin typeface="仿宋" panose="02010609060101010101" charset="-122"/>
                <a:ea typeface="仿宋" panose="02010609060101010101" charset="-122"/>
              </a:rPr>
              <a:t>经营活动</a:t>
            </a:r>
            <a:r>
              <a:rPr lang="zh-CN" altLang="en-US" sz="2800" dirty="0">
                <a:latin typeface="仿宋" panose="02010609060101010101" charset="-122"/>
                <a:ea typeface="仿宋" panose="02010609060101010101" charset="-122"/>
              </a:rPr>
              <a:t>取得的收入。本项目应根据“经营收入”科目的本期</a:t>
            </a:r>
            <a:r>
              <a:rPr lang="zh-CN" altLang="en-US" sz="2800" dirty="0" smtClean="0">
                <a:latin typeface="仿宋" panose="02010609060101010101" charset="-122"/>
                <a:ea typeface="仿宋" panose="02010609060101010101" charset="-122"/>
              </a:rPr>
              <a:t>发生</a:t>
            </a:r>
            <a:r>
              <a:rPr lang="zh-CN" altLang="en-US" sz="2800" dirty="0">
                <a:latin typeface="仿宋" panose="02010609060101010101" charset="-122"/>
                <a:ea typeface="仿宋" panose="02010609060101010101" charset="-122"/>
              </a:rPr>
              <a:t>额分析填列。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2</a:t>
            </a:r>
            <a:r>
              <a:rPr lang="zh-CN" altLang="en-US" sz="2800" dirty="0">
                <a:latin typeface="仿宋" panose="02010609060101010101" charset="-122"/>
                <a:ea typeface="仿宋" panose="02010609060101010101" charset="-122"/>
              </a:rPr>
              <a:t>）“投资收益”项目，反映农村集体经济组织</a:t>
            </a:r>
            <a:r>
              <a:rPr lang="zh-CN" altLang="en-US" sz="2800" dirty="0" smtClean="0">
                <a:latin typeface="仿宋" panose="02010609060101010101" charset="-122"/>
                <a:ea typeface="仿宋" panose="02010609060101010101" charset="-122"/>
              </a:rPr>
              <a:t>对外投资</a:t>
            </a:r>
            <a:r>
              <a:rPr lang="zh-CN" altLang="en-US" sz="2800" dirty="0">
                <a:latin typeface="仿宋" panose="02010609060101010101" charset="-122"/>
                <a:ea typeface="仿宋" panose="02010609060101010101" charset="-122"/>
              </a:rPr>
              <a:t>取得的收益扣除发生的投资损失后净额。本项目应</a:t>
            </a:r>
            <a:r>
              <a:rPr lang="zh-CN" altLang="en-US" sz="2800" dirty="0" smtClean="0">
                <a:latin typeface="仿宋" panose="02010609060101010101" charset="-122"/>
                <a:ea typeface="仿宋" panose="02010609060101010101" charset="-122"/>
              </a:rPr>
              <a:t>根据“投资收益”</a:t>
            </a:r>
            <a:r>
              <a:rPr lang="zh-CN" altLang="en-US" sz="2800" dirty="0">
                <a:latin typeface="仿宋" panose="02010609060101010101" charset="-122"/>
                <a:ea typeface="仿宋" panose="02010609060101010101" charset="-122"/>
              </a:rPr>
              <a:t>科目的本期发生额分析填列；如为投资损失</a:t>
            </a:r>
            <a:r>
              <a:rPr lang="zh-CN" altLang="en-US" sz="2800" dirty="0" smtClean="0">
                <a:latin typeface="仿宋" panose="02010609060101010101" charset="-122"/>
                <a:ea typeface="仿宋" panose="02010609060101010101" charset="-122"/>
              </a:rPr>
              <a:t>，本</a:t>
            </a:r>
            <a:r>
              <a:rPr lang="zh-CN" altLang="en-US" sz="2800" dirty="0">
                <a:latin typeface="仿宋" panose="02010609060101010101" charset="-122"/>
                <a:ea typeface="仿宋" panose="02010609060101010101" charset="-122"/>
              </a:rPr>
              <a:t>项目数字以“</a:t>
            </a:r>
            <a:r>
              <a:rPr lang="en-US" altLang="zh-CN" sz="2800" dirty="0">
                <a:latin typeface="仿宋" panose="02010609060101010101" charset="-122"/>
                <a:ea typeface="仿宋" panose="02010609060101010101" charset="-122"/>
              </a:rPr>
              <a:t>-”</a:t>
            </a:r>
            <a:r>
              <a:rPr lang="zh-CN" altLang="en-US" sz="2800" dirty="0">
                <a:latin typeface="仿宋" panose="02010609060101010101" charset="-122"/>
                <a:ea typeface="仿宋" panose="02010609060101010101" charset="-122"/>
              </a:rPr>
              <a:t>号填列。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3</a:t>
            </a:r>
            <a:r>
              <a:rPr lang="zh-CN" altLang="en-US" sz="2800" dirty="0">
                <a:latin typeface="仿宋" panose="02010609060101010101" charset="-122"/>
                <a:ea typeface="仿宋" panose="02010609060101010101" charset="-122"/>
              </a:rPr>
              <a:t>）“补助收入”项目，反映农村集体经济组织</a:t>
            </a:r>
            <a:r>
              <a:rPr lang="zh-CN" altLang="en-US" sz="2800" dirty="0" smtClean="0">
                <a:latin typeface="仿宋" panose="02010609060101010101" charset="-122"/>
                <a:ea typeface="仿宋" panose="02010609060101010101" charset="-122"/>
              </a:rPr>
              <a:t>获得的</a:t>
            </a:r>
            <a:r>
              <a:rPr lang="zh-CN" altLang="en-US" sz="2800" dirty="0">
                <a:latin typeface="仿宋" panose="02010609060101010101" charset="-122"/>
                <a:ea typeface="仿宋" panose="02010609060101010101" charset="-122"/>
              </a:rPr>
              <a:t>政府给予保障村级组织和村务运转的补助资金以及</a:t>
            </a:r>
            <a:r>
              <a:rPr lang="zh-CN" altLang="en-US" sz="2800" dirty="0" smtClean="0">
                <a:latin typeface="仿宋" panose="02010609060101010101" charset="-122"/>
                <a:ea typeface="仿宋" panose="02010609060101010101" charset="-122"/>
              </a:rPr>
              <a:t>贷款贴息</a:t>
            </a:r>
            <a:r>
              <a:rPr lang="zh-CN" altLang="en-US" sz="2800" dirty="0">
                <a:latin typeface="仿宋" panose="02010609060101010101" charset="-122"/>
                <a:ea typeface="仿宋" panose="02010609060101010101" charset="-122"/>
              </a:rPr>
              <a:t>等经营性补助资金。本项目应根据“补助收入”科目的</a:t>
            </a:r>
            <a:endParaRPr lang="zh-CN" altLang="en-US" sz="2800" dirty="0">
              <a:latin typeface="仿宋" panose="02010609060101010101" charset="-122"/>
              <a:ea typeface="仿宋" panose="02010609060101010101" charset="-122"/>
            </a:endParaRPr>
          </a:p>
          <a:p>
            <a:pPr marL="0" indent="0">
              <a:buNone/>
            </a:pPr>
            <a:r>
              <a:rPr lang="zh-CN" altLang="en-US" sz="2800" dirty="0" smtClean="0">
                <a:latin typeface="仿宋" panose="02010609060101010101" charset="-122"/>
                <a:ea typeface="仿宋" panose="02010609060101010101" charset="-122"/>
              </a:rPr>
              <a:t>  本期</a:t>
            </a:r>
            <a:r>
              <a:rPr lang="zh-CN" altLang="en-US" sz="2800" dirty="0">
                <a:latin typeface="仿宋" panose="02010609060101010101" charset="-122"/>
                <a:ea typeface="仿宋" panose="02010609060101010101" charset="-122"/>
              </a:rPr>
              <a:t>发生额分析填列。</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en-US" altLang="zh-CN" sz="2800" kern="1800" dirty="0">
                <a:solidFill>
                  <a:srgbClr val="FF0000"/>
                </a:solidFill>
                <a:ea typeface="微软雅黑" panose="020B0503020204020204" pitchFamily="34" charset="-122"/>
                <a:cs typeface="宋体" panose="02010600030101010101" pitchFamily="2" charset="-122"/>
              </a:rPr>
              <a:t>—</a:t>
            </a:r>
            <a:r>
              <a:rPr lang="zh-CN" altLang="en-US" sz="2800" kern="1800" dirty="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sz="2000" dirty="0">
                <a:latin typeface="仿宋" panose="02010609060101010101" charset="-122"/>
                <a:ea typeface="仿宋" panose="02010609060101010101" charset="-122"/>
              </a:rPr>
              <a:t>（</a:t>
            </a:r>
            <a:r>
              <a:rPr lang="en-US" altLang="zh-CN" sz="2000" dirty="0">
                <a:latin typeface="仿宋" panose="02010609060101010101" charset="-122"/>
                <a:ea typeface="仿宋" panose="02010609060101010101" charset="-122"/>
              </a:rPr>
              <a:t>4</a:t>
            </a:r>
            <a:r>
              <a:rPr lang="zh-CN" altLang="en-US" sz="2000" dirty="0">
                <a:latin typeface="仿宋" panose="02010609060101010101" charset="-122"/>
                <a:ea typeface="仿宋" panose="02010609060101010101" charset="-122"/>
              </a:rPr>
              <a:t>）“经营支出”项目，反映农村集体经济组织因</a:t>
            </a:r>
            <a:r>
              <a:rPr lang="zh-CN" altLang="en-US" sz="2000" dirty="0" smtClean="0">
                <a:latin typeface="仿宋" panose="02010609060101010101" charset="-122"/>
                <a:ea typeface="仿宋" panose="02010609060101010101" charset="-122"/>
              </a:rPr>
              <a:t>销售</a:t>
            </a:r>
            <a:r>
              <a:rPr lang="zh-CN" altLang="en-US" sz="2000" dirty="0">
                <a:latin typeface="仿宋" panose="02010609060101010101" charset="-122"/>
                <a:ea typeface="仿宋" panose="02010609060101010101" charset="-122"/>
              </a:rPr>
              <a:t>商品、提供劳务、让渡集体资产资源使用权等经营活动</a:t>
            </a:r>
            <a:r>
              <a:rPr lang="zh-CN" altLang="en-US" sz="2000" dirty="0" smtClean="0">
                <a:latin typeface="仿宋" panose="02010609060101010101" charset="-122"/>
                <a:ea typeface="仿宋" panose="02010609060101010101" charset="-122"/>
              </a:rPr>
              <a:t>而发生</a:t>
            </a:r>
            <a:r>
              <a:rPr lang="zh-CN" altLang="en-US" sz="2000" dirty="0">
                <a:latin typeface="仿宋" panose="02010609060101010101" charset="-122"/>
                <a:ea typeface="仿宋" panose="02010609060101010101" charset="-122"/>
              </a:rPr>
              <a:t>的实际支出。本项目应根据“经营支出”科目的本期</a:t>
            </a:r>
            <a:r>
              <a:rPr lang="zh-CN" altLang="en-US" sz="2000" dirty="0" smtClean="0">
                <a:latin typeface="仿宋" panose="02010609060101010101" charset="-122"/>
                <a:ea typeface="仿宋" panose="02010609060101010101" charset="-122"/>
              </a:rPr>
              <a:t>发生</a:t>
            </a:r>
            <a:r>
              <a:rPr lang="zh-CN" altLang="en-US" sz="2000" dirty="0">
                <a:latin typeface="仿宋" panose="02010609060101010101" charset="-122"/>
                <a:ea typeface="仿宋" panose="02010609060101010101" charset="-122"/>
              </a:rPr>
              <a:t>额分析填列。</a:t>
            </a:r>
            <a:endParaRPr lang="zh-CN" altLang="en-US" sz="2000" dirty="0">
              <a:latin typeface="仿宋" panose="02010609060101010101" charset="-122"/>
              <a:ea typeface="仿宋" panose="02010609060101010101" charset="-122"/>
            </a:endParaRPr>
          </a:p>
          <a:p>
            <a:r>
              <a:rPr lang="zh-CN" altLang="en-US" sz="2000" dirty="0">
                <a:latin typeface="仿宋" panose="02010609060101010101" charset="-122"/>
                <a:ea typeface="仿宋" panose="02010609060101010101" charset="-122"/>
              </a:rPr>
              <a:t>（</a:t>
            </a:r>
            <a:r>
              <a:rPr lang="en-US" altLang="zh-CN" sz="2000" dirty="0">
                <a:latin typeface="仿宋" panose="02010609060101010101" charset="-122"/>
                <a:ea typeface="仿宋" panose="02010609060101010101" charset="-122"/>
              </a:rPr>
              <a:t>5</a:t>
            </a:r>
            <a:r>
              <a:rPr lang="zh-CN" altLang="en-US" sz="2000" dirty="0">
                <a:latin typeface="仿宋" panose="02010609060101010101" charset="-122"/>
                <a:ea typeface="仿宋" panose="02010609060101010101" charset="-122"/>
              </a:rPr>
              <a:t>）“税金及附加”项目，反映农村集体经济组织</a:t>
            </a:r>
            <a:r>
              <a:rPr lang="zh-CN" altLang="en-US" sz="2000" dirty="0" smtClean="0">
                <a:latin typeface="仿宋" panose="02010609060101010101" charset="-122"/>
                <a:ea typeface="仿宋" panose="02010609060101010101" charset="-122"/>
              </a:rPr>
              <a:t>从事</a:t>
            </a:r>
            <a:r>
              <a:rPr lang="zh-CN" altLang="en-US" sz="2000" dirty="0">
                <a:latin typeface="仿宋" panose="02010609060101010101" charset="-122"/>
                <a:ea typeface="仿宋" panose="02010609060101010101" charset="-122"/>
              </a:rPr>
              <a:t>生产经营活动按照税法的有关规定应负担的相关税费。</a:t>
            </a:r>
            <a:r>
              <a:rPr lang="zh-CN" altLang="en-US" sz="2000" dirty="0" smtClean="0">
                <a:latin typeface="仿宋" panose="02010609060101010101" charset="-122"/>
                <a:ea typeface="仿宋" panose="02010609060101010101" charset="-122"/>
              </a:rPr>
              <a:t>本项目</a:t>
            </a:r>
            <a:r>
              <a:rPr lang="zh-CN" altLang="en-US" sz="2000" dirty="0">
                <a:latin typeface="仿宋" panose="02010609060101010101" charset="-122"/>
                <a:ea typeface="仿宋" panose="02010609060101010101" charset="-122"/>
              </a:rPr>
              <a:t>应根据“税金及附加”科目的本期发生额分析填列</a:t>
            </a:r>
            <a:r>
              <a:rPr lang="zh-CN" altLang="en-US" sz="2000" dirty="0" smtClean="0">
                <a:latin typeface="仿宋" panose="02010609060101010101" charset="-122"/>
                <a:ea typeface="仿宋" panose="02010609060101010101" charset="-122"/>
              </a:rPr>
              <a:t>。</a:t>
            </a:r>
            <a:endParaRPr lang="en-US" altLang="zh-CN" sz="900" dirty="0">
              <a:latin typeface="TimesNewRomanPSMT"/>
              <a:ea typeface="仿宋" panose="02010609060101010101" charset="-122"/>
            </a:endParaRPr>
          </a:p>
          <a:p>
            <a:r>
              <a:rPr lang="zh-CN" altLang="en-US" sz="2000" dirty="0">
                <a:latin typeface="仿宋" panose="02010609060101010101" charset="-122"/>
                <a:ea typeface="仿宋" panose="02010609060101010101" charset="-122"/>
              </a:rPr>
              <a:t>（</a:t>
            </a:r>
            <a:r>
              <a:rPr lang="en-US" altLang="zh-CN" sz="2000" dirty="0">
                <a:latin typeface="仿宋" panose="02010609060101010101" charset="-122"/>
                <a:ea typeface="仿宋" panose="02010609060101010101" charset="-122"/>
              </a:rPr>
              <a:t>6</a:t>
            </a:r>
            <a:r>
              <a:rPr lang="zh-CN" altLang="en-US" sz="2000" dirty="0">
                <a:latin typeface="仿宋" panose="02010609060101010101" charset="-122"/>
                <a:ea typeface="仿宋" panose="02010609060101010101" charset="-122"/>
              </a:rPr>
              <a:t>）“管理费用”项目，反映农村集体经济组织</a:t>
            </a:r>
            <a:r>
              <a:rPr lang="zh-CN" altLang="en-US" sz="2000" dirty="0" smtClean="0">
                <a:latin typeface="仿宋" panose="02010609060101010101" charset="-122"/>
                <a:ea typeface="仿宋" panose="02010609060101010101" charset="-122"/>
              </a:rPr>
              <a:t>管理活动</a:t>
            </a:r>
            <a:r>
              <a:rPr lang="zh-CN" altLang="en-US" sz="2000" dirty="0">
                <a:latin typeface="仿宋" panose="02010609060101010101" charset="-122"/>
                <a:ea typeface="仿宋" panose="02010609060101010101" charset="-122"/>
              </a:rPr>
              <a:t>发生的支出。本项目应根据“管理费用”的本期发生</a:t>
            </a:r>
            <a:r>
              <a:rPr lang="zh-CN" altLang="en-US" sz="2000" dirty="0" smtClean="0">
                <a:latin typeface="仿宋" panose="02010609060101010101" charset="-122"/>
                <a:ea typeface="仿宋" panose="02010609060101010101" charset="-122"/>
              </a:rPr>
              <a:t>额分析</a:t>
            </a:r>
            <a:r>
              <a:rPr lang="zh-CN" altLang="en-US" sz="2000" dirty="0">
                <a:latin typeface="仿宋" panose="02010609060101010101" charset="-122"/>
                <a:ea typeface="仿宋" panose="02010609060101010101" charset="-122"/>
              </a:rPr>
              <a:t>填列。“其中：运转支出”项目，反映农村集体经济</a:t>
            </a:r>
            <a:r>
              <a:rPr lang="zh-CN" altLang="en-US" sz="2000" dirty="0" smtClean="0">
                <a:latin typeface="仿宋" panose="02010609060101010101" charset="-122"/>
                <a:ea typeface="仿宋" panose="02010609060101010101" charset="-122"/>
              </a:rPr>
              <a:t>组织发生</a:t>
            </a:r>
            <a:r>
              <a:rPr lang="zh-CN" altLang="en-US" sz="2000" dirty="0">
                <a:latin typeface="仿宋" panose="02010609060101010101" charset="-122"/>
                <a:ea typeface="仿宋" panose="02010609060101010101" charset="-122"/>
              </a:rPr>
              <a:t>保障村级组织和村务运转的各项支出，包括村干部</a:t>
            </a:r>
            <a:r>
              <a:rPr lang="zh-CN" altLang="en-US" sz="2000" dirty="0" smtClean="0">
                <a:latin typeface="仿宋" panose="02010609060101010101" charset="-122"/>
                <a:ea typeface="仿宋" panose="02010609060101010101" charset="-122"/>
              </a:rPr>
              <a:t>补助</a:t>
            </a:r>
            <a:r>
              <a:rPr lang="zh-CN" altLang="en-US" sz="2000" dirty="0">
                <a:latin typeface="仿宋" panose="02010609060101010101" charset="-122"/>
                <a:ea typeface="仿宋" panose="02010609060101010101" charset="-122"/>
              </a:rPr>
              <a:t>、村两委办公经费等，本项目应根据“管理费用”科目</a:t>
            </a:r>
            <a:r>
              <a:rPr lang="zh-CN" altLang="en-US" sz="2000" dirty="0" smtClean="0">
                <a:latin typeface="仿宋" panose="02010609060101010101" charset="-122"/>
                <a:ea typeface="仿宋" panose="02010609060101010101" charset="-122"/>
              </a:rPr>
              <a:t>下相关</a:t>
            </a:r>
            <a:r>
              <a:rPr lang="zh-CN" altLang="en-US" sz="2000" dirty="0">
                <a:latin typeface="仿宋" panose="02010609060101010101" charset="-122"/>
                <a:ea typeface="仿宋" panose="02010609060101010101" charset="-122"/>
              </a:rPr>
              <a:t>明细科目的本期</a:t>
            </a:r>
            <a:r>
              <a:rPr lang="zh-CN" altLang="en-US" sz="2000" dirty="0" smtClean="0">
                <a:latin typeface="仿宋" panose="02010609060101010101" charset="-122"/>
                <a:ea typeface="仿宋" panose="02010609060101010101" charset="-122"/>
              </a:rPr>
              <a:t>发生</a:t>
            </a:r>
            <a:r>
              <a:rPr lang="zh-CN" altLang="en-US" sz="2000" dirty="0">
                <a:latin typeface="仿宋" panose="02010609060101010101" charset="-122"/>
                <a:ea typeface="仿宋" panose="02010609060101010101" charset="-122"/>
              </a:rPr>
              <a:t>额分析填列</a:t>
            </a:r>
            <a:r>
              <a:rPr lang="zh-CN" altLang="en-US" sz="2000" dirty="0" smtClean="0">
                <a:latin typeface="仿宋" panose="02010609060101010101" charset="-122"/>
                <a:ea typeface="仿宋" panose="02010609060101010101" charset="-122"/>
              </a:rPr>
              <a:t>。</a:t>
            </a:r>
            <a:endParaRPr lang="en-US" altLang="zh-CN" sz="2000" dirty="0" smtClean="0">
              <a:latin typeface="仿宋" panose="02010609060101010101" charset="-122"/>
              <a:ea typeface="仿宋" panose="02010609060101010101" charset="-122"/>
            </a:endParaRPr>
          </a:p>
          <a:p>
            <a:r>
              <a:rPr lang="zh-CN" altLang="en-US" sz="2000" dirty="0">
                <a:latin typeface="仿宋" panose="02010609060101010101" charset="-122"/>
                <a:ea typeface="仿宋" panose="02010609060101010101" charset="-122"/>
              </a:rPr>
              <a:t>（</a:t>
            </a:r>
            <a:r>
              <a:rPr lang="en-US" altLang="zh-CN" sz="2000" dirty="0">
                <a:latin typeface="仿宋" panose="02010609060101010101" charset="-122"/>
                <a:ea typeface="仿宋" panose="02010609060101010101" charset="-122"/>
              </a:rPr>
              <a:t>7</a:t>
            </a:r>
            <a:r>
              <a:rPr lang="zh-CN" altLang="en-US" sz="2000" dirty="0">
                <a:latin typeface="仿宋" panose="02010609060101010101" charset="-122"/>
                <a:ea typeface="仿宋" panose="02010609060101010101" charset="-122"/>
              </a:rPr>
              <a:t>）“经营收益”项目，反映农村集体经济组织当</a:t>
            </a:r>
            <a:r>
              <a:rPr lang="zh-CN" altLang="en-US" sz="2000" dirty="0" smtClean="0">
                <a:latin typeface="仿宋" panose="02010609060101010101" charset="-122"/>
                <a:ea typeface="仿宋" panose="02010609060101010101" charset="-122"/>
              </a:rPr>
              <a:t>期通过</a:t>
            </a:r>
            <a:r>
              <a:rPr lang="zh-CN" altLang="en-US" sz="2000" dirty="0">
                <a:latin typeface="仿宋" panose="02010609060101010101" charset="-122"/>
                <a:ea typeface="仿宋" panose="02010609060101010101" charset="-122"/>
              </a:rPr>
              <a:t>生产经营活动实现的收益。本项目应根据本表中</a:t>
            </a:r>
            <a:r>
              <a:rPr lang="zh-CN" altLang="en-US" sz="2000" dirty="0" smtClean="0">
                <a:latin typeface="仿宋" panose="02010609060101010101" charset="-122"/>
                <a:ea typeface="仿宋" panose="02010609060101010101" charset="-122"/>
              </a:rPr>
              <a:t>“经营收入”</a:t>
            </a:r>
            <a:r>
              <a:rPr lang="zh-CN" altLang="en-US" sz="2000" dirty="0">
                <a:latin typeface="仿宋" panose="02010609060101010101" charset="-122"/>
                <a:ea typeface="仿宋" panose="02010609060101010101" charset="-122"/>
              </a:rPr>
              <a:t>、“投资收益”、“补助收入”项目金额之和减去</a:t>
            </a:r>
            <a:r>
              <a:rPr lang="zh-CN" altLang="en-US" sz="2000" dirty="0" smtClean="0">
                <a:latin typeface="仿宋" panose="02010609060101010101" charset="-122"/>
                <a:ea typeface="仿宋" panose="02010609060101010101" charset="-122"/>
              </a:rPr>
              <a:t>“经营支出”</a:t>
            </a:r>
            <a:r>
              <a:rPr lang="zh-CN" altLang="en-US" sz="2000" dirty="0">
                <a:latin typeface="仿宋" panose="02010609060101010101" charset="-122"/>
                <a:ea typeface="仿宋" panose="02010609060101010101" charset="-122"/>
              </a:rPr>
              <a:t>、“税金及附加”、“管理费用”项目金额后的</a:t>
            </a:r>
            <a:r>
              <a:rPr lang="zh-CN" altLang="en-US" sz="2000" dirty="0" smtClean="0">
                <a:latin typeface="仿宋" panose="02010609060101010101" charset="-122"/>
                <a:ea typeface="仿宋" panose="02010609060101010101" charset="-122"/>
              </a:rPr>
              <a:t>余额</a:t>
            </a:r>
            <a:r>
              <a:rPr lang="zh-CN" altLang="en-US" sz="2000" dirty="0">
                <a:latin typeface="仿宋" panose="02010609060101010101" charset="-122"/>
                <a:ea typeface="仿宋" panose="02010609060101010101" charset="-122"/>
              </a:rPr>
              <a:t>填列。如为经营亏损，本项目数字以“</a:t>
            </a:r>
            <a:r>
              <a:rPr lang="en-US" altLang="zh-CN" sz="2000" dirty="0">
                <a:latin typeface="仿宋" panose="02010609060101010101" charset="-122"/>
                <a:ea typeface="仿宋" panose="02010609060101010101" charset="-122"/>
              </a:rPr>
              <a:t>-”</a:t>
            </a:r>
            <a:r>
              <a:rPr lang="zh-CN" altLang="en-US" sz="2000" dirty="0">
                <a:latin typeface="仿宋" panose="02010609060101010101" charset="-122"/>
                <a:ea typeface="仿宋" panose="02010609060101010101" charset="-122"/>
              </a:rPr>
              <a:t>号填列。</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en-US" altLang="zh-CN" sz="2800" kern="1800" dirty="0">
                <a:solidFill>
                  <a:srgbClr val="FF0000"/>
                </a:solidFill>
                <a:ea typeface="微软雅黑" panose="020B0503020204020204" pitchFamily="34" charset="-122"/>
                <a:cs typeface="宋体" panose="02010600030101010101" pitchFamily="2" charset="-122"/>
              </a:rPr>
              <a:t>—</a:t>
            </a:r>
            <a:r>
              <a:rPr lang="zh-CN" altLang="en-US" sz="2800" kern="1800" dirty="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p:txBody>
          <a:bodyPr>
            <a:normAutofit fontScale="77500" lnSpcReduction="20000"/>
          </a:bodyPr>
          <a:lstStyle/>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8</a:t>
            </a:r>
            <a:r>
              <a:rPr lang="zh-CN" altLang="en-US" sz="2800" dirty="0">
                <a:latin typeface="仿宋" panose="02010609060101010101" charset="-122"/>
                <a:ea typeface="仿宋" panose="02010609060101010101" charset="-122"/>
              </a:rPr>
              <a:t>）“其他收入”项目，反映农村集体经济组织除</a:t>
            </a:r>
            <a:r>
              <a:rPr lang="zh-CN" altLang="en-US" sz="2800" dirty="0" smtClean="0">
                <a:latin typeface="仿宋" panose="02010609060101010101" charset="-122"/>
                <a:ea typeface="仿宋" panose="02010609060101010101" charset="-122"/>
              </a:rPr>
              <a:t>经营</a:t>
            </a:r>
            <a:r>
              <a:rPr lang="zh-CN" altLang="en-US" sz="2800" dirty="0">
                <a:latin typeface="仿宋" panose="02010609060101010101" charset="-122"/>
                <a:ea typeface="仿宋" panose="02010609060101010101" charset="-122"/>
              </a:rPr>
              <a:t>收入、投资收益、补助收入以外的其他收入。本项目应</a:t>
            </a:r>
            <a:r>
              <a:rPr lang="zh-CN" altLang="en-US" sz="2800" dirty="0" smtClean="0">
                <a:latin typeface="仿宋" panose="02010609060101010101" charset="-122"/>
                <a:ea typeface="仿宋" panose="02010609060101010101" charset="-122"/>
              </a:rPr>
              <a:t>根据</a:t>
            </a:r>
            <a:r>
              <a:rPr lang="zh-CN" altLang="en-US" sz="2800" dirty="0">
                <a:latin typeface="仿宋" panose="02010609060101010101" charset="-122"/>
                <a:ea typeface="仿宋" panose="02010609060101010101" charset="-122"/>
              </a:rPr>
              <a:t>“其他收入”科目的本期发生额分析填列。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9</a:t>
            </a:r>
            <a:r>
              <a:rPr lang="zh-CN" altLang="en-US" sz="2800" dirty="0">
                <a:latin typeface="仿宋" panose="02010609060101010101" charset="-122"/>
                <a:ea typeface="仿宋" panose="02010609060101010101" charset="-122"/>
              </a:rPr>
              <a:t>）“公益支出”项目，反映农村集体经济</a:t>
            </a:r>
            <a:r>
              <a:rPr lang="zh-CN" altLang="en-US" sz="2800" dirty="0" smtClean="0">
                <a:latin typeface="仿宋" panose="02010609060101010101" charset="-122"/>
                <a:ea typeface="仿宋" panose="02010609060101010101" charset="-122"/>
              </a:rPr>
              <a:t>组织发生的</a:t>
            </a:r>
            <a:r>
              <a:rPr lang="zh-CN" altLang="en-US" sz="2800" dirty="0">
                <a:latin typeface="仿宋" panose="02010609060101010101" charset="-122"/>
                <a:ea typeface="仿宋" panose="02010609060101010101" charset="-122"/>
              </a:rPr>
              <a:t>用于本集体经济组织内部公益事业、集体福利或成员</a:t>
            </a:r>
            <a:r>
              <a:rPr lang="zh-CN" altLang="en-US" sz="2800" dirty="0" smtClean="0">
                <a:latin typeface="仿宋" panose="02010609060101010101" charset="-122"/>
                <a:ea typeface="仿宋" panose="02010609060101010101" charset="-122"/>
              </a:rPr>
              <a:t>福利的</a:t>
            </a:r>
            <a:r>
              <a:rPr lang="zh-CN" altLang="en-US" sz="2800" dirty="0">
                <a:latin typeface="仿宋" panose="02010609060101010101" charset="-122"/>
                <a:ea typeface="仿宋" panose="02010609060101010101" charset="-122"/>
              </a:rPr>
              <a:t>支出，以及公益性固定资产折旧和修理费等。本项目应</a:t>
            </a:r>
            <a:r>
              <a:rPr lang="zh-CN" altLang="en-US" sz="2800" dirty="0" smtClean="0">
                <a:latin typeface="仿宋" panose="02010609060101010101" charset="-122"/>
                <a:ea typeface="仿宋" panose="02010609060101010101" charset="-122"/>
              </a:rPr>
              <a:t>根据</a:t>
            </a:r>
            <a:r>
              <a:rPr lang="zh-CN" altLang="en-US" sz="2800" dirty="0">
                <a:latin typeface="仿宋" panose="02010609060101010101" charset="-122"/>
                <a:ea typeface="仿宋" panose="02010609060101010101" charset="-122"/>
              </a:rPr>
              <a:t>“公益支出”科目的本期发生额分析填列。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10</a:t>
            </a:r>
            <a:r>
              <a:rPr lang="zh-CN" altLang="en-US" sz="2800" dirty="0">
                <a:latin typeface="仿宋" panose="02010609060101010101" charset="-122"/>
                <a:ea typeface="仿宋" panose="02010609060101010101" charset="-122"/>
              </a:rPr>
              <a:t>）“其他支出”项目，反映农村集体经济</a:t>
            </a:r>
            <a:r>
              <a:rPr lang="zh-CN" altLang="en-US" sz="2800" dirty="0" smtClean="0">
                <a:latin typeface="仿宋" panose="02010609060101010101" charset="-122"/>
                <a:ea typeface="仿宋" panose="02010609060101010101" charset="-122"/>
              </a:rPr>
              <a:t>组织发生除</a:t>
            </a:r>
            <a:r>
              <a:rPr lang="zh-CN" altLang="en-US" sz="2800" dirty="0">
                <a:latin typeface="仿宋" panose="02010609060101010101" charset="-122"/>
                <a:ea typeface="仿宋" panose="02010609060101010101" charset="-122"/>
              </a:rPr>
              <a:t>经营支出、税金及附加、管理费用、公益支出、所得税</a:t>
            </a:r>
            <a:r>
              <a:rPr lang="zh-CN" altLang="en-US" sz="2800" dirty="0" smtClean="0">
                <a:latin typeface="仿宋" panose="02010609060101010101" charset="-122"/>
                <a:ea typeface="仿宋" panose="02010609060101010101" charset="-122"/>
              </a:rPr>
              <a:t>费用</a:t>
            </a:r>
            <a:r>
              <a:rPr lang="zh-CN" altLang="en-US" sz="2800" dirty="0">
                <a:latin typeface="仿宋" panose="02010609060101010101" charset="-122"/>
                <a:ea typeface="仿宋" panose="02010609060101010101" charset="-122"/>
              </a:rPr>
              <a:t>以外的其他各项支出。本项目应根据“其他支出”科目</a:t>
            </a:r>
            <a:r>
              <a:rPr lang="zh-CN" altLang="en-US" sz="2800" dirty="0" smtClean="0">
                <a:latin typeface="仿宋" panose="02010609060101010101" charset="-122"/>
                <a:ea typeface="仿宋" panose="02010609060101010101" charset="-122"/>
              </a:rPr>
              <a:t>的本期</a:t>
            </a:r>
            <a:r>
              <a:rPr lang="zh-CN" altLang="en-US" sz="2800" dirty="0">
                <a:latin typeface="仿宋" panose="02010609060101010101" charset="-122"/>
                <a:ea typeface="仿宋" panose="02010609060101010101" charset="-122"/>
              </a:rPr>
              <a:t>发生额分析填列</a:t>
            </a:r>
            <a:r>
              <a:rPr lang="zh-CN" altLang="en-US" sz="2800" dirty="0" smtClean="0">
                <a:latin typeface="仿宋" panose="02010609060101010101" charset="-122"/>
                <a:ea typeface="仿宋" panose="02010609060101010101" charset="-122"/>
              </a:rPr>
              <a:t>。</a:t>
            </a:r>
            <a:endParaRPr lang="en-US" altLang="zh-CN" sz="1200" dirty="0">
              <a:latin typeface="TimesNewRomanPSMT"/>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11</a:t>
            </a:r>
            <a:r>
              <a:rPr lang="zh-CN" altLang="en-US" sz="2800" dirty="0">
                <a:latin typeface="仿宋" panose="02010609060101010101" charset="-122"/>
                <a:ea typeface="仿宋" panose="02010609060101010101" charset="-122"/>
              </a:rPr>
              <a:t>）“收益总额”项目，反映农村集体经济组织当</a:t>
            </a:r>
            <a:r>
              <a:rPr lang="zh-CN" altLang="en-US" sz="2800" dirty="0" smtClean="0">
                <a:latin typeface="仿宋" panose="02010609060101010101" charset="-122"/>
                <a:ea typeface="仿宋" panose="02010609060101010101" charset="-122"/>
              </a:rPr>
              <a:t>期实现</a:t>
            </a:r>
            <a:r>
              <a:rPr lang="zh-CN" altLang="en-US" sz="2800" dirty="0">
                <a:latin typeface="仿宋" panose="02010609060101010101" charset="-122"/>
                <a:ea typeface="仿宋" panose="02010609060101010101" charset="-122"/>
              </a:rPr>
              <a:t>的收益总额。本项目应根据本表中“经营收益”、</a:t>
            </a:r>
            <a:r>
              <a:rPr lang="zh-CN" altLang="en-US" sz="2800" dirty="0" smtClean="0">
                <a:latin typeface="仿宋" panose="02010609060101010101" charset="-122"/>
                <a:ea typeface="仿宋" panose="02010609060101010101" charset="-122"/>
              </a:rPr>
              <a:t>“其他收入”</a:t>
            </a:r>
            <a:r>
              <a:rPr lang="zh-CN" altLang="en-US" sz="2800" dirty="0">
                <a:latin typeface="仿宋" panose="02010609060101010101" charset="-122"/>
                <a:ea typeface="仿宋" panose="02010609060101010101" charset="-122"/>
              </a:rPr>
              <a:t>项目金额之和减去“公益支出”、“其他支出”</a:t>
            </a:r>
            <a:r>
              <a:rPr lang="zh-CN" altLang="en-US" sz="2800" dirty="0" smtClean="0">
                <a:latin typeface="仿宋" panose="02010609060101010101" charset="-122"/>
                <a:ea typeface="仿宋" panose="02010609060101010101" charset="-122"/>
              </a:rPr>
              <a:t>项目</a:t>
            </a:r>
            <a:r>
              <a:rPr lang="zh-CN" altLang="en-US" sz="2800" dirty="0">
                <a:latin typeface="仿宋" panose="02010609060101010101" charset="-122"/>
                <a:ea typeface="仿宋" panose="02010609060101010101" charset="-122"/>
              </a:rPr>
              <a:t>金额后的余额填列。如为亏损总额，本项目数字以“</a:t>
            </a:r>
            <a:r>
              <a:rPr lang="en-US" altLang="zh-CN" sz="2800" dirty="0" smtClean="0">
                <a:latin typeface="仿宋" panose="02010609060101010101" charset="-122"/>
                <a:ea typeface="仿宋" panose="02010609060101010101" charset="-122"/>
              </a:rPr>
              <a:t>-”</a:t>
            </a:r>
            <a:r>
              <a:rPr lang="zh-CN" altLang="en-US" sz="2800" dirty="0" smtClean="0">
                <a:latin typeface="仿宋" panose="02010609060101010101" charset="-122"/>
                <a:ea typeface="仿宋" panose="02010609060101010101" charset="-122"/>
              </a:rPr>
              <a:t>号</a:t>
            </a:r>
            <a:r>
              <a:rPr lang="zh-CN" altLang="en-US" sz="2800" dirty="0">
                <a:latin typeface="仿宋" panose="02010609060101010101" charset="-122"/>
                <a:ea typeface="仿宋" panose="02010609060101010101" charset="-122"/>
              </a:rPr>
              <a:t>填列。</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492664"/>
          </a:xfrm>
        </p:spPr>
        <p:txBody>
          <a:bodyPr/>
          <a:lstStyle/>
          <a:p>
            <a:r>
              <a:rPr lang="zh-CN" altLang="en-US" sz="2800" dirty="0">
                <a:solidFill>
                  <a:srgbClr val="FF0000"/>
                </a:solidFill>
              </a:rPr>
              <a:t>（二）</a:t>
            </a:r>
            <a:r>
              <a:rPr lang="zh-CN" altLang="zh-CN" sz="2800" dirty="0">
                <a:solidFill>
                  <a:srgbClr val="FF0000"/>
                </a:solidFill>
              </a:rPr>
              <a:t>《制度》的主要内容是什么？</a:t>
            </a:r>
            <a:endParaRPr lang="zh-CN" altLang="en-US" dirty="0"/>
          </a:p>
        </p:txBody>
      </p:sp>
      <p:sp>
        <p:nvSpPr>
          <p:cNvPr id="3" name="内容占位符 2"/>
          <p:cNvSpPr>
            <a:spLocks noGrp="1"/>
          </p:cNvSpPr>
          <p:nvPr>
            <p:ph idx="1"/>
          </p:nvPr>
        </p:nvSpPr>
        <p:spPr>
          <a:xfrm>
            <a:off x="457200" y="1340768"/>
            <a:ext cx="8229600" cy="4983832"/>
          </a:xfrm>
        </p:spPr>
        <p:txBody>
          <a:bodyPr>
            <a:normAutofit fontScale="92500" lnSpcReduction="20000"/>
          </a:bodyPr>
          <a:lstStyle/>
          <a:p>
            <a:r>
              <a:rPr lang="zh-CN" altLang="en-US" sz="2800" dirty="0">
                <a:solidFill>
                  <a:srgbClr val="FF0000"/>
                </a:solidFill>
                <a:latin typeface="+mj-ea"/>
                <a:ea typeface="+mj-ea"/>
              </a:rPr>
              <a:t>会计报表附注</a:t>
            </a:r>
            <a:r>
              <a:rPr lang="zh-CN" altLang="en-US" sz="2800" dirty="0">
                <a:latin typeface="仿宋" panose="02010609060101010101" charset="-122"/>
                <a:ea typeface="仿宋" panose="02010609060101010101" charset="-122"/>
              </a:rPr>
              <a:t>，</a:t>
            </a:r>
            <a:r>
              <a:rPr lang="zh-CN" altLang="en-US" sz="2000" dirty="0">
                <a:latin typeface="+mn-ea"/>
              </a:rPr>
              <a:t>是指对在资产负债表、</a:t>
            </a:r>
            <a:r>
              <a:rPr lang="zh-CN" altLang="en-US" sz="2000" dirty="0" smtClean="0">
                <a:latin typeface="+mn-ea"/>
              </a:rPr>
              <a:t>收益</a:t>
            </a:r>
            <a:r>
              <a:rPr lang="zh-CN" altLang="en-US" sz="2000" dirty="0">
                <a:latin typeface="+mn-ea"/>
              </a:rPr>
              <a:t>及收益分配表等会计报表中列示项目的文字表述或</a:t>
            </a:r>
            <a:r>
              <a:rPr lang="zh-CN" altLang="en-US" sz="2000" dirty="0" smtClean="0">
                <a:latin typeface="+mn-ea"/>
              </a:rPr>
              <a:t>明细资料</a:t>
            </a:r>
            <a:r>
              <a:rPr lang="zh-CN" altLang="en-US" sz="2000" dirty="0">
                <a:latin typeface="+mn-ea"/>
              </a:rPr>
              <a:t>，以及对未能在这些会计报表中列示项目的说明等</a:t>
            </a:r>
            <a:r>
              <a:rPr lang="zh-CN" altLang="en-US" sz="2000" dirty="0" smtClean="0">
                <a:latin typeface="+mn-ea"/>
              </a:rPr>
              <a:t>。</a:t>
            </a:r>
            <a:endParaRPr lang="en-US" altLang="zh-CN" sz="2000" dirty="0" smtClean="0">
              <a:latin typeface="+mn-ea"/>
            </a:endParaRPr>
          </a:p>
          <a:p>
            <a:r>
              <a:rPr lang="zh-CN" altLang="en-US" sz="2200" b="1" dirty="0">
                <a:latin typeface="仿宋" panose="02010609060101010101" charset="-122"/>
                <a:ea typeface="仿宋" panose="02010609060101010101" charset="-122"/>
              </a:rPr>
              <a:t>会计报表附注应当按照下列顺序披露：</a:t>
            </a:r>
            <a:endParaRPr lang="zh-CN" altLang="en-US" sz="2200" b="1" dirty="0">
              <a:latin typeface="仿宋" panose="02010609060101010101" charset="-122"/>
              <a:ea typeface="仿宋" panose="02010609060101010101" charset="-122"/>
            </a:endParaRPr>
          </a:p>
          <a:p>
            <a:r>
              <a:rPr lang="zh-CN" altLang="en-US" sz="2000" dirty="0">
                <a:latin typeface="+mj-ea"/>
                <a:ea typeface="+mj-ea"/>
              </a:rPr>
              <a:t>（一）遵循农村集体经济组织会计制度的声明。</a:t>
            </a:r>
            <a:endParaRPr lang="zh-CN" altLang="en-US" sz="2000" dirty="0">
              <a:latin typeface="+mj-ea"/>
              <a:ea typeface="+mj-ea"/>
            </a:endParaRPr>
          </a:p>
          <a:p>
            <a:r>
              <a:rPr lang="zh-CN" altLang="en-US" sz="2000" dirty="0">
                <a:latin typeface="+mj-ea"/>
                <a:ea typeface="+mj-ea"/>
              </a:rPr>
              <a:t>（二）农村集体经济组织的基本情况。</a:t>
            </a:r>
            <a:endParaRPr lang="zh-CN" altLang="en-US" sz="2000" dirty="0">
              <a:latin typeface="+mj-ea"/>
              <a:ea typeface="+mj-ea"/>
            </a:endParaRPr>
          </a:p>
          <a:p>
            <a:r>
              <a:rPr lang="zh-CN" altLang="en-US" sz="2000" dirty="0">
                <a:latin typeface="+mj-ea"/>
                <a:ea typeface="+mj-ea"/>
              </a:rPr>
              <a:t>（三）农村集体经济组织的资本形成情况、成员享有</a:t>
            </a:r>
            <a:r>
              <a:rPr lang="zh-CN" altLang="en-US" sz="2000" dirty="0" smtClean="0">
                <a:latin typeface="+mj-ea"/>
                <a:ea typeface="+mj-ea"/>
              </a:rPr>
              <a:t>的经营性</a:t>
            </a:r>
            <a:r>
              <a:rPr lang="zh-CN" altLang="en-US" sz="2000" dirty="0">
                <a:latin typeface="+mj-ea"/>
                <a:ea typeface="+mj-ea"/>
              </a:rPr>
              <a:t>财产收益权份额结构及成员权益变动情况。</a:t>
            </a:r>
            <a:endParaRPr lang="zh-CN" altLang="en-US" sz="2000" dirty="0">
              <a:latin typeface="+mj-ea"/>
              <a:ea typeface="+mj-ea"/>
            </a:endParaRPr>
          </a:p>
          <a:p>
            <a:r>
              <a:rPr lang="zh-CN" altLang="en-US" sz="2000" dirty="0">
                <a:latin typeface="+mj-ea"/>
                <a:ea typeface="+mj-ea"/>
              </a:rPr>
              <a:t>（四）会计报表重要项目的进一步说明。</a:t>
            </a:r>
            <a:endParaRPr lang="zh-CN" altLang="en-US" sz="2000" dirty="0">
              <a:latin typeface="+mj-ea"/>
              <a:ea typeface="+mj-ea"/>
            </a:endParaRPr>
          </a:p>
          <a:p>
            <a:r>
              <a:rPr lang="zh-CN" altLang="en-US" sz="2000" dirty="0">
                <a:latin typeface="+mj-ea"/>
                <a:ea typeface="+mj-ea"/>
              </a:rPr>
              <a:t>（五）已发生损失但尚未批准核销的相关资产名称、</a:t>
            </a:r>
            <a:r>
              <a:rPr lang="zh-CN" altLang="en-US" sz="2000" dirty="0" smtClean="0">
                <a:latin typeface="+mj-ea"/>
                <a:ea typeface="+mj-ea"/>
              </a:rPr>
              <a:t>金额</a:t>
            </a:r>
            <a:r>
              <a:rPr lang="zh-CN" altLang="en-US" sz="2000" dirty="0">
                <a:latin typeface="+mj-ea"/>
                <a:ea typeface="+mj-ea"/>
              </a:rPr>
              <a:t>等情况及说明。</a:t>
            </a:r>
            <a:endParaRPr lang="zh-CN" altLang="en-US" sz="2000" dirty="0">
              <a:latin typeface="+mj-ea"/>
              <a:ea typeface="+mj-ea"/>
            </a:endParaRPr>
          </a:p>
          <a:p>
            <a:r>
              <a:rPr lang="zh-CN" altLang="en-US" sz="2000" dirty="0">
                <a:latin typeface="+mj-ea"/>
                <a:ea typeface="+mj-ea"/>
              </a:rPr>
              <a:t>（六）以名义金额计量的资产名称、数量等情况，</a:t>
            </a:r>
            <a:r>
              <a:rPr lang="zh-CN" altLang="en-US" sz="2000" dirty="0" smtClean="0">
                <a:latin typeface="+mj-ea"/>
                <a:ea typeface="+mj-ea"/>
              </a:rPr>
              <a:t>以及以</a:t>
            </a:r>
            <a:r>
              <a:rPr lang="zh-CN" altLang="en-US" sz="2000" dirty="0">
                <a:latin typeface="+mj-ea"/>
                <a:ea typeface="+mj-ea"/>
              </a:rPr>
              <a:t>名义金额计量理由的说明；若涉及处置的，还应披露以</a:t>
            </a:r>
            <a:r>
              <a:rPr lang="zh-CN" altLang="en-US" sz="2000" dirty="0" smtClean="0">
                <a:latin typeface="+mj-ea"/>
                <a:ea typeface="+mj-ea"/>
              </a:rPr>
              <a:t>名义</a:t>
            </a:r>
            <a:r>
              <a:rPr lang="zh-CN" altLang="en-US" sz="2000" dirty="0">
                <a:latin typeface="+mj-ea"/>
                <a:ea typeface="+mj-ea"/>
              </a:rPr>
              <a:t>金额计量的资产的处置价格、处置程序等情况。</a:t>
            </a:r>
            <a:endParaRPr lang="zh-CN" altLang="en-US" sz="2000" dirty="0">
              <a:latin typeface="+mj-ea"/>
              <a:ea typeface="+mj-ea"/>
            </a:endParaRPr>
          </a:p>
          <a:p>
            <a:r>
              <a:rPr lang="zh-CN" altLang="en-US" sz="2000" dirty="0">
                <a:latin typeface="+mj-ea"/>
                <a:ea typeface="+mj-ea"/>
              </a:rPr>
              <a:t>（七）对已在资产负债表、收益及收益分配表中列示</a:t>
            </a:r>
            <a:r>
              <a:rPr lang="zh-CN" altLang="en-US" sz="2000" dirty="0" smtClean="0">
                <a:latin typeface="+mj-ea"/>
                <a:ea typeface="+mj-ea"/>
              </a:rPr>
              <a:t>项目</a:t>
            </a:r>
            <a:r>
              <a:rPr lang="zh-CN" altLang="en-US" sz="2000" dirty="0">
                <a:latin typeface="+mj-ea"/>
                <a:ea typeface="+mj-ea"/>
              </a:rPr>
              <a:t>与企业所得税法规定存在差异的纳税调整过程</a:t>
            </a:r>
            <a:r>
              <a:rPr lang="zh-CN" altLang="en-US" sz="2000" dirty="0" smtClean="0">
                <a:latin typeface="+mj-ea"/>
                <a:ea typeface="+mj-ea"/>
              </a:rPr>
              <a:t>。</a:t>
            </a:r>
            <a:endParaRPr lang="en-US" altLang="zh-CN" sz="1050" dirty="0">
              <a:latin typeface="+mj-ea"/>
              <a:ea typeface="+mj-ea"/>
            </a:endParaRPr>
          </a:p>
          <a:p>
            <a:r>
              <a:rPr lang="zh-CN" altLang="en-US" sz="2000" dirty="0">
                <a:latin typeface="+mj-ea"/>
                <a:ea typeface="+mj-ea"/>
              </a:rPr>
              <a:t>（八）根据国家有关法律法规和集体经济组织章程等</a:t>
            </a:r>
            <a:r>
              <a:rPr lang="zh-CN" altLang="en-US" sz="2000" dirty="0" smtClean="0">
                <a:latin typeface="+mj-ea"/>
                <a:ea typeface="+mj-ea"/>
              </a:rPr>
              <a:t>规定</a:t>
            </a:r>
            <a:r>
              <a:rPr lang="zh-CN" altLang="en-US" sz="2000" dirty="0">
                <a:latin typeface="+mj-ea"/>
                <a:ea typeface="+mj-ea"/>
              </a:rPr>
              <a:t>，需要在会计报表附注中说明的其他重要事项。</a:t>
            </a:r>
            <a:endParaRPr lang="zh-CN" altLang="en-US" sz="2000" dirty="0">
              <a:latin typeface="+mj-ea"/>
              <a:ea typeface="+mj-ea"/>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en-US" altLang="zh-CN" sz="2800" kern="1800" dirty="0">
                <a:solidFill>
                  <a:srgbClr val="FF0000"/>
                </a:solidFill>
                <a:ea typeface="微软雅黑" panose="020B0503020204020204" pitchFamily="34" charset="-122"/>
                <a:cs typeface="宋体" panose="02010600030101010101" pitchFamily="2" charset="-122"/>
              </a:rPr>
              <a:t>—</a:t>
            </a:r>
            <a:r>
              <a:rPr lang="zh-CN" altLang="en-US" sz="2800" kern="1800" dirty="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p:txBody>
          <a:bodyPr>
            <a:normAutofit fontScale="77500" lnSpcReduction="20000"/>
          </a:bodyPr>
          <a:lstStyle/>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12</a:t>
            </a:r>
            <a:r>
              <a:rPr lang="zh-CN" altLang="en-US" sz="2800" dirty="0">
                <a:latin typeface="仿宋" panose="02010609060101010101" charset="-122"/>
                <a:ea typeface="仿宋" panose="02010609060101010101" charset="-122"/>
              </a:rPr>
              <a:t>）“所得税费用”项目，反映农村集体经济组织</a:t>
            </a:r>
            <a:r>
              <a:rPr lang="zh-CN" altLang="en-US" sz="2800" dirty="0" smtClean="0">
                <a:latin typeface="仿宋" panose="02010609060101010101" charset="-122"/>
                <a:ea typeface="仿宋" panose="02010609060101010101" charset="-122"/>
              </a:rPr>
              <a:t>根据</a:t>
            </a:r>
            <a:r>
              <a:rPr lang="zh-CN" altLang="en-US" sz="2800" dirty="0">
                <a:latin typeface="仿宋" panose="02010609060101010101" charset="-122"/>
                <a:ea typeface="仿宋" panose="02010609060101010101" charset="-122"/>
              </a:rPr>
              <a:t>税法规定确定的应从当期收益总额中扣除的所得税费用</a:t>
            </a:r>
            <a:r>
              <a:rPr lang="zh-CN" altLang="en-US" sz="2800" dirty="0" smtClean="0">
                <a:latin typeface="仿宋" panose="02010609060101010101" charset="-122"/>
                <a:ea typeface="仿宋" panose="02010609060101010101" charset="-122"/>
              </a:rPr>
              <a:t>。本</a:t>
            </a:r>
            <a:r>
              <a:rPr lang="zh-CN" altLang="en-US" sz="2800" dirty="0">
                <a:latin typeface="仿宋" panose="02010609060101010101" charset="-122"/>
                <a:ea typeface="仿宋" panose="02010609060101010101" charset="-122"/>
              </a:rPr>
              <a:t>项目应根据“所得税费用”科目的本期发生额分析填列。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13</a:t>
            </a:r>
            <a:r>
              <a:rPr lang="zh-CN" altLang="en-US" sz="2800" dirty="0">
                <a:latin typeface="仿宋" panose="02010609060101010101" charset="-122"/>
                <a:ea typeface="仿宋" panose="02010609060101010101" charset="-122"/>
              </a:rPr>
              <a:t>）“净收益”项目，反映农村集体经济组织本年</a:t>
            </a:r>
            <a:r>
              <a:rPr lang="zh-CN" altLang="en-US" sz="2800" dirty="0" smtClean="0">
                <a:latin typeface="仿宋" panose="02010609060101010101" charset="-122"/>
                <a:ea typeface="仿宋" panose="02010609060101010101" charset="-122"/>
              </a:rPr>
              <a:t>实现</a:t>
            </a:r>
            <a:r>
              <a:rPr lang="zh-CN" altLang="en-US" sz="2800" dirty="0">
                <a:latin typeface="仿宋" panose="02010609060101010101" charset="-122"/>
                <a:ea typeface="仿宋" panose="02010609060101010101" charset="-122"/>
              </a:rPr>
              <a:t>的收益净额。本项目应根据本表中“收益总额”项目</a:t>
            </a:r>
            <a:r>
              <a:rPr lang="zh-CN" altLang="en-US" sz="2800" dirty="0" smtClean="0">
                <a:latin typeface="仿宋" panose="02010609060101010101" charset="-122"/>
                <a:ea typeface="仿宋" panose="02010609060101010101" charset="-122"/>
              </a:rPr>
              <a:t>金额减去</a:t>
            </a:r>
            <a:r>
              <a:rPr lang="zh-CN" altLang="en-US" sz="2800" dirty="0">
                <a:latin typeface="仿宋" panose="02010609060101010101" charset="-122"/>
                <a:ea typeface="仿宋" panose="02010609060101010101" charset="-122"/>
              </a:rPr>
              <a:t>“所得税费用”项目金额后的余额填列。如为净亏损</a:t>
            </a:r>
            <a:r>
              <a:rPr lang="zh-CN" altLang="en-US" sz="2800" dirty="0" smtClean="0">
                <a:latin typeface="仿宋" panose="02010609060101010101" charset="-122"/>
                <a:ea typeface="仿宋" panose="02010609060101010101" charset="-122"/>
              </a:rPr>
              <a:t>，本</a:t>
            </a:r>
            <a:r>
              <a:rPr lang="zh-CN" altLang="en-US" sz="2800" dirty="0">
                <a:latin typeface="仿宋" panose="02010609060101010101" charset="-122"/>
                <a:ea typeface="仿宋" panose="02010609060101010101" charset="-122"/>
              </a:rPr>
              <a:t>项目数字以“</a:t>
            </a:r>
            <a:r>
              <a:rPr lang="en-US" altLang="zh-CN" sz="2800" dirty="0">
                <a:latin typeface="仿宋" panose="02010609060101010101" charset="-122"/>
                <a:ea typeface="仿宋" panose="02010609060101010101" charset="-122"/>
              </a:rPr>
              <a:t>-”</a:t>
            </a:r>
            <a:r>
              <a:rPr lang="zh-CN" altLang="en-US" sz="2800" dirty="0">
                <a:latin typeface="仿宋" panose="02010609060101010101" charset="-122"/>
                <a:ea typeface="仿宋" panose="02010609060101010101" charset="-122"/>
              </a:rPr>
              <a:t>号填列。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14</a:t>
            </a:r>
            <a:r>
              <a:rPr lang="zh-CN" altLang="en-US" sz="2800" dirty="0">
                <a:latin typeface="仿宋" panose="02010609060101010101" charset="-122"/>
                <a:ea typeface="仿宋" panose="02010609060101010101" charset="-122"/>
              </a:rPr>
              <a:t>）“年初未分配收益”项目，反映农村集体经济</a:t>
            </a:r>
            <a:r>
              <a:rPr lang="zh-CN" altLang="en-US" sz="2800" dirty="0" smtClean="0">
                <a:latin typeface="仿宋" panose="02010609060101010101" charset="-122"/>
                <a:ea typeface="仿宋" panose="02010609060101010101" charset="-122"/>
              </a:rPr>
              <a:t>组织上</a:t>
            </a:r>
            <a:r>
              <a:rPr lang="zh-CN" altLang="en-US" sz="2800" dirty="0">
                <a:latin typeface="仿宋" panose="02010609060101010101" charset="-122"/>
                <a:ea typeface="仿宋" panose="02010609060101010101" charset="-122"/>
              </a:rPr>
              <a:t>年度未分配的收益。本项目应根据上年度收益及收益</a:t>
            </a:r>
            <a:r>
              <a:rPr lang="zh-CN" altLang="en-US" sz="2800" dirty="0" smtClean="0">
                <a:latin typeface="仿宋" panose="02010609060101010101" charset="-122"/>
                <a:ea typeface="仿宋" panose="02010609060101010101" charset="-122"/>
              </a:rPr>
              <a:t>分配</a:t>
            </a:r>
            <a:r>
              <a:rPr lang="zh-CN" altLang="en-US" sz="2800" dirty="0">
                <a:latin typeface="仿宋" panose="02010609060101010101" charset="-122"/>
                <a:ea typeface="仿宋" panose="02010609060101010101" charset="-122"/>
              </a:rPr>
              <a:t>表中“年末未分配收益”项目的金额填列。如为未弥补</a:t>
            </a:r>
            <a:r>
              <a:rPr lang="zh-CN" altLang="en-US" sz="2800" dirty="0" smtClean="0">
                <a:latin typeface="仿宋" panose="02010609060101010101" charset="-122"/>
                <a:ea typeface="仿宋" panose="02010609060101010101" charset="-122"/>
              </a:rPr>
              <a:t>亏损</a:t>
            </a:r>
            <a:r>
              <a:rPr lang="zh-CN" altLang="en-US" sz="2800" dirty="0">
                <a:latin typeface="仿宋" panose="02010609060101010101" charset="-122"/>
                <a:ea typeface="仿宋" panose="02010609060101010101" charset="-122"/>
              </a:rPr>
              <a:t>，本项目数字以“</a:t>
            </a:r>
            <a:r>
              <a:rPr lang="en-US" altLang="zh-CN" sz="2800" dirty="0">
                <a:latin typeface="仿宋" panose="02010609060101010101" charset="-122"/>
                <a:ea typeface="仿宋" panose="02010609060101010101" charset="-122"/>
              </a:rPr>
              <a:t>-”</a:t>
            </a:r>
            <a:r>
              <a:rPr lang="zh-CN" altLang="en-US" sz="2800" dirty="0">
                <a:latin typeface="仿宋" panose="02010609060101010101" charset="-122"/>
                <a:ea typeface="仿宋" panose="02010609060101010101" charset="-122"/>
              </a:rPr>
              <a:t>号填列。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15</a:t>
            </a:r>
            <a:r>
              <a:rPr lang="zh-CN" altLang="en-US" sz="2800" dirty="0">
                <a:latin typeface="仿宋" panose="02010609060101010101" charset="-122"/>
                <a:ea typeface="仿宋" panose="02010609060101010101" charset="-122"/>
              </a:rPr>
              <a:t>）“其他转入”项目，反映农村集体经济组织按</a:t>
            </a:r>
            <a:r>
              <a:rPr lang="zh-CN" altLang="en-US" sz="2800" dirty="0" smtClean="0">
                <a:latin typeface="仿宋" panose="02010609060101010101" charset="-122"/>
                <a:ea typeface="仿宋" panose="02010609060101010101" charset="-122"/>
              </a:rPr>
              <a:t>有关</a:t>
            </a:r>
            <a:r>
              <a:rPr lang="zh-CN" altLang="en-US" sz="2800" dirty="0">
                <a:latin typeface="仿宋" panose="02010609060101010101" charset="-122"/>
                <a:ea typeface="仿宋" panose="02010609060101010101" charset="-122"/>
              </a:rPr>
              <a:t>规定用公积公益金弥补亏损等转入的数额。本项目应</a:t>
            </a:r>
            <a:r>
              <a:rPr lang="zh-CN" altLang="en-US" sz="2800" dirty="0" smtClean="0">
                <a:latin typeface="仿宋" panose="02010609060101010101" charset="-122"/>
                <a:ea typeface="仿宋" panose="02010609060101010101" charset="-122"/>
              </a:rPr>
              <a:t>根据实际</a:t>
            </a:r>
            <a:r>
              <a:rPr lang="zh-CN" altLang="en-US" sz="2800" dirty="0">
                <a:latin typeface="仿宋" panose="02010609060101010101" charset="-122"/>
                <a:ea typeface="仿宋" panose="02010609060101010101" charset="-122"/>
              </a:rPr>
              <a:t>转入的公积公益金数额填列。</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en-US" altLang="zh-CN" sz="2800" kern="1800" dirty="0">
                <a:solidFill>
                  <a:srgbClr val="FF0000"/>
                </a:solidFill>
                <a:ea typeface="微软雅黑" panose="020B0503020204020204" pitchFamily="34" charset="-122"/>
                <a:cs typeface="宋体" panose="02010600030101010101" pitchFamily="2" charset="-122"/>
              </a:rPr>
              <a:t>—</a:t>
            </a:r>
            <a:r>
              <a:rPr lang="zh-CN" altLang="en-US" sz="2800" kern="1800" dirty="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p:txBody>
          <a:bodyPr>
            <a:normAutofit fontScale="77500" lnSpcReduction="20000"/>
          </a:bodyPr>
          <a:lstStyle/>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16</a:t>
            </a:r>
            <a:r>
              <a:rPr lang="zh-CN" altLang="en-US" sz="2800" dirty="0">
                <a:latin typeface="仿宋" panose="02010609060101010101" charset="-122"/>
                <a:ea typeface="仿宋" panose="02010609060101010101" charset="-122"/>
              </a:rPr>
              <a:t>）“可分配收益”项目，反映农村集体经济组织</a:t>
            </a:r>
            <a:r>
              <a:rPr lang="zh-CN" altLang="en-US" sz="2800" dirty="0" smtClean="0">
                <a:latin typeface="仿宋" panose="02010609060101010101" charset="-122"/>
                <a:ea typeface="仿宋" panose="02010609060101010101" charset="-122"/>
              </a:rPr>
              <a:t>年末可</a:t>
            </a:r>
            <a:r>
              <a:rPr lang="zh-CN" altLang="en-US" sz="2800" dirty="0">
                <a:latin typeface="仿宋" panose="02010609060101010101" charset="-122"/>
                <a:ea typeface="仿宋" panose="02010609060101010101" charset="-122"/>
              </a:rPr>
              <a:t>分配的收益总额。本项目应根据本表中“净收益”、“</a:t>
            </a:r>
            <a:r>
              <a:rPr lang="zh-CN" altLang="en-US" sz="2800" dirty="0" smtClean="0">
                <a:latin typeface="仿宋" panose="02010609060101010101" charset="-122"/>
                <a:ea typeface="仿宋" panose="02010609060101010101" charset="-122"/>
              </a:rPr>
              <a:t>年初</a:t>
            </a:r>
            <a:r>
              <a:rPr lang="zh-CN" altLang="en-US" sz="2800" dirty="0">
                <a:latin typeface="仿宋" panose="02010609060101010101" charset="-122"/>
                <a:ea typeface="仿宋" panose="02010609060101010101" charset="-122"/>
              </a:rPr>
              <a:t>未分配收益”、“其他转入”项目金额的合计数填列。</a:t>
            </a:r>
            <a:r>
              <a:rPr lang="zh-CN" altLang="en-US" sz="2800" dirty="0" smtClean="0">
                <a:latin typeface="仿宋" panose="02010609060101010101" charset="-122"/>
                <a:ea typeface="仿宋" panose="02010609060101010101" charset="-122"/>
              </a:rPr>
              <a:t>如可</a:t>
            </a:r>
            <a:r>
              <a:rPr lang="zh-CN" altLang="en-US" sz="2800" dirty="0">
                <a:latin typeface="仿宋" panose="02010609060101010101" charset="-122"/>
                <a:ea typeface="仿宋" panose="02010609060101010101" charset="-122"/>
              </a:rPr>
              <a:t>分配收益为负数，本项目数字以“</a:t>
            </a:r>
            <a:r>
              <a:rPr lang="en-US" altLang="zh-CN" sz="2800" dirty="0">
                <a:latin typeface="仿宋" panose="02010609060101010101" charset="-122"/>
                <a:ea typeface="仿宋" panose="02010609060101010101" charset="-122"/>
              </a:rPr>
              <a:t>-”</a:t>
            </a:r>
            <a:r>
              <a:rPr lang="zh-CN" altLang="en-US" sz="2800" dirty="0">
                <a:latin typeface="仿宋" panose="02010609060101010101" charset="-122"/>
                <a:ea typeface="仿宋" panose="02010609060101010101" charset="-122"/>
              </a:rPr>
              <a:t>号填列。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17</a:t>
            </a:r>
            <a:r>
              <a:rPr lang="zh-CN" altLang="en-US" sz="2800" dirty="0">
                <a:latin typeface="仿宋" panose="02010609060101010101" charset="-122"/>
                <a:ea typeface="仿宋" panose="02010609060101010101" charset="-122"/>
              </a:rPr>
              <a:t>）“提取公积公益金”项目，反映农村集体经济</a:t>
            </a:r>
            <a:r>
              <a:rPr lang="zh-CN" altLang="en-US" sz="2800" dirty="0" smtClean="0">
                <a:latin typeface="仿宋" panose="02010609060101010101" charset="-122"/>
                <a:ea typeface="仿宋" panose="02010609060101010101" charset="-122"/>
              </a:rPr>
              <a:t>组织</a:t>
            </a:r>
            <a:r>
              <a:rPr lang="zh-CN" altLang="en-US" sz="2800" dirty="0">
                <a:latin typeface="仿宋" panose="02010609060101010101" charset="-122"/>
                <a:ea typeface="仿宋" panose="02010609060101010101" charset="-122"/>
              </a:rPr>
              <a:t>按照规定提取的公积公益金数额。本项目应根据实际</a:t>
            </a:r>
            <a:r>
              <a:rPr lang="zh-CN" altLang="en-US" sz="2800" dirty="0" smtClean="0">
                <a:latin typeface="仿宋" panose="02010609060101010101" charset="-122"/>
                <a:ea typeface="仿宋" panose="02010609060101010101" charset="-122"/>
              </a:rPr>
              <a:t>提取的</a:t>
            </a:r>
            <a:r>
              <a:rPr lang="zh-CN" altLang="en-US" sz="2800" dirty="0">
                <a:latin typeface="仿宋" panose="02010609060101010101" charset="-122"/>
                <a:ea typeface="仿宋" panose="02010609060101010101" charset="-122"/>
              </a:rPr>
              <a:t>公积公益金数额填列。</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18</a:t>
            </a:r>
            <a:r>
              <a:rPr lang="zh-CN" altLang="en-US" sz="2800" dirty="0">
                <a:latin typeface="仿宋" panose="02010609060101010101" charset="-122"/>
                <a:ea typeface="仿宋" panose="02010609060101010101" charset="-122"/>
              </a:rPr>
              <a:t>）“向成员分配”项目，反映农村集体经济组织</a:t>
            </a:r>
            <a:r>
              <a:rPr lang="zh-CN" altLang="en-US" sz="2800" dirty="0" smtClean="0">
                <a:latin typeface="仿宋" panose="02010609060101010101" charset="-122"/>
                <a:ea typeface="仿宋" panose="02010609060101010101" charset="-122"/>
              </a:rPr>
              <a:t>按照</a:t>
            </a:r>
            <a:r>
              <a:rPr lang="zh-CN" altLang="en-US" sz="2800" dirty="0">
                <a:latin typeface="仿宋" panose="02010609060101010101" charset="-122"/>
                <a:ea typeface="仿宋" panose="02010609060101010101" charset="-122"/>
              </a:rPr>
              <a:t>成员（代表）大会的决议，向成员分配的金额。本项目</a:t>
            </a:r>
            <a:r>
              <a:rPr lang="zh-CN" altLang="en-US" sz="2800" dirty="0" smtClean="0">
                <a:latin typeface="仿宋" panose="02010609060101010101" charset="-122"/>
                <a:ea typeface="仿宋" panose="02010609060101010101" charset="-122"/>
              </a:rPr>
              <a:t>应根据</a:t>
            </a:r>
            <a:r>
              <a:rPr lang="zh-CN" altLang="en-US" sz="2800" dirty="0">
                <a:latin typeface="仿宋" panose="02010609060101010101" charset="-122"/>
                <a:ea typeface="仿宋" panose="02010609060101010101" charset="-122"/>
              </a:rPr>
              <a:t>“收益分配”科目下相关明细科目的借方发生额分析</a:t>
            </a:r>
            <a:r>
              <a:rPr lang="zh-CN" altLang="en-US" sz="2800" dirty="0" smtClean="0">
                <a:latin typeface="仿宋" panose="02010609060101010101" charset="-122"/>
                <a:ea typeface="仿宋" panose="02010609060101010101" charset="-122"/>
              </a:rPr>
              <a:t>填列</a:t>
            </a:r>
            <a:r>
              <a:rPr lang="zh-CN" altLang="en-US" sz="2800" dirty="0">
                <a:latin typeface="仿宋" panose="02010609060101010101" charset="-122"/>
                <a:ea typeface="仿宋" panose="02010609060101010101" charset="-122"/>
              </a:rPr>
              <a:t>。</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19</a:t>
            </a:r>
            <a:r>
              <a:rPr lang="zh-CN" altLang="en-US" sz="2800" dirty="0">
                <a:latin typeface="仿宋" panose="02010609060101010101" charset="-122"/>
                <a:ea typeface="仿宋" panose="02010609060101010101" charset="-122"/>
              </a:rPr>
              <a:t>）“年末未分配收益”项目，反映农村集体经济</a:t>
            </a:r>
            <a:r>
              <a:rPr lang="zh-CN" altLang="en-US" sz="2800" dirty="0" smtClean="0">
                <a:latin typeface="仿宋" panose="02010609060101010101" charset="-122"/>
                <a:ea typeface="仿宋" panose="02010609060101010101" charset="-122"/>
              </a:rPr>
              <a:t>组织</a:t>
            </a:r>
            <a:r>
              <a:rPr lang="zh-CN" altLang="en-US" sz="2800" dirty="0">
                <a:latin typeface="仿宋" panose="02010609060101010101" charset="-122"/>
                <a:ea typeface="仿宋" panose="02010609060101010101" charset="-122"/>
              </a:rPr>
              <a:t>年末累计未分配的收益。本项目应根据本表中</a:t>
            </a:r>
            <a:r>
              <a:rPr lang="zh-CN" altLang="en-US" sz="2800" dirty="0" smtClean="0">
                <a:latin typeface="仿宋" panose="02010609060101010101" charset="-122"/>
                <a:ea typeface="仿宋" panose="02010609060101010101" charset="-122"/>
              </a:rPr>
              <a:t>“可分配收益”</a:t>
            </a:r>
            <a:r>
              <a:rPr lang="zh-CN" altLang="en-US" sz="2800" dirty="0">
                <a:latin typeface="仿宋" panose="02010609060101010101" charset="-122"/>
                <a:ea typeface="仿宋" panose="02010609060101010101" charset="-122"/>
              </a:rPr>
              <a:t>项目金额减去“提取公积公益金”、“向成员分配”</a:t>
            </a:r>
            <a:r>
              <a:rPr lang="zh-CN" altLang="en-US" sz="2800" dirty="0" smtClean="0">
                <a:latin typeface="仿宋" panose="02010609060101010101" charset="-122"/>
                <a:ea typeface="仿宋" panose="02010609060101010101" charset="-122"/>
              </a:rPr>
              <a:t>、“其他”</a:t>
            </a:r>
            <a:r>
              <a:rPr lang="zh-CN" altLang="en-US" sz="2800" dirty="0">
                <a:latin typeface="仿宋" panose="02010609060101010101" charset="-122"/>
                <a:ea typeface="仿宋" panose="02010609060101010101" charset="-122"/>
              </a:rPr>
              <a:t>项目金额后的余额填列。如为未弥补的亏损，本</a:t>
            </a:r>
            <a:r>
              <a:rPr lang="zh-CN" altLang="en-US" sz="2800" dirty="0" smtClean="0">
                <a:latin typeface="仿宋" panose="02010609060101010101" charset="-122"/>
                <a:ea typeface="仿宋" panose="02010609060101010101" charset="-122"/>
              </a:rPr>
              <a:t>项目</a:t>
            </a:r>
            <a:r>
              <a:rPr lang="zh-CN" altLang="en-US" sz="2800" dirty="0">
                <a:latin typeface="仿宋" panose="02010609060101010101" charset="-122"/>
                <a:ea typeface="仿宋" panose="02010609060101010101" charset="-122"/>
              </a:rPr>
              <a:t>数字以“</a:t>
            </a:r>
            <a:r>
              <a:rPr lang="en-US" altLang="zh-CN" sz="2800" dirty="0">
                <a:latin typeface="仿宋" panose="02010609060101010101" charset="-122"/>
                <a:ea typeface="仿宋" panose="02010609060101010101" charset="-122"/>
              </a:rPr>
              <a:t>-”</a:t>
            </a:r>
            <a:r>
              <a:rPr lang="zh-CN" altLang="en-US" sz="2800" dirty="0">
                <a:latin typeface="仿宋" panose="02010609060101010101" charset="-122"/>
                <a:ea typeface="仿宋" panose="02010609060101010101" charset="-122"/>
              </a:rPr>
              <a:t>号填列。</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en-US" altLang="zh-CN" sz="2800" kern="1800" dirty="0">
                <a:solidFill>
                  <a:srgbClr val="FF0000"/>
                </a:solidFill>
                <a:ea typeface="微软雅黑" panose="020B0503020204020204" pitchFamily="34" charset="-122"/>
                <a:cs typeface="宋体" panose="02010600030101010101" pitchFamily="2" charset="-122"/>
              </a:rPr>
              <a:t>—</a:t>
            </a:r>
            <a:r>
              <a:rPr lang="zh-CN" altLang="en-US" sz="2800" kern="1800" dirty="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p:txBody>
          <a:bodyPr>
            <a:normAutofit fontScale="85000" lnSpcReduction="10000"/>
          </a:bodyPr>
          <a:lstStyle/>
          <a:p>
            <a:r>
              <a:rPr lang="zh-CN" altLang="en-US" sz="2800" dirty="0">
                <a:latin typeface="FZKTK--GBK1-0"/>
              </a:rPr>
              <a:t>（三）会计报表附注及编制说明。</a:t>
            </a:r>
            <a:endParaRPr lang="zh-CN" altLang="en-US" sz="2800" dirty="0">
              <a:latin typeface="FZKTK--GBK1-0"/>
            </a:endParaRPr>
          </a:p>
          <a:p>
            <a:r>
              <a:rPr lang="zh-CN" altLang="en-US" sz="2800" dirty="0">
                <a:latin typeface="仿宋" panose="02010609060101010101" charset="-122"/>
                <a:ea typeface="仿宋" panose="02010609060101010101" charset="-122"/>
              </a:rPr>
              <a:t>会计报表附注是财务会计报告的重要组成部分。农村</a:t>
            </a:r>
            <a:r>
              <a:rPr lang="zh-CN" altLang="en-US" sz="2800" dirty="0" smtClean="0">
                <a:latin typeface="仿宋" panose="02010609060101010101" charset="-122"/>
                <a:ea typeface="仿宋" panose="02010609060101010101" charset="-122"/>
              </a:rPr>
              <a:t>集体经济</a:t>
            </a:r>
            <a:r>
              <a:rPr lang="zh-CN" altLang="en-US" sz="2800" dirty="0">
                <a:latin typeface="仿宋" panose="02010609060101010101" charset="-122"/>
                <a:ea typeface="仿宋" panose="02010609060101010101" charset="-122"/>
              </a:rPr>
              <a:t>组织应当在会计报表附注中按照下列顺序至少</a:t>
            </a:r>
            <a:r>
              <a:rPr lang="zh-CN" altLang="en-US" sz="2800" dirty="0" smtClean="0">
                <a:latin typeface="仿宋" panose="02010609060101010101" charset="-122"/>
                <a:ea typeface="仿宋" panose="02010609060101010101" charset="-122"/>
              </a:rPr>
              <a:t>披露以下</a:t>
            </a:r>
            <a:r>
              <a:rPr lang="zh-CN" altLang="en-US" sz="2800" dirty="0">
                <a:latin typeface="仿宋" panose="02010609060101010101" charset="-122"/>
                <a:ea typeface="仿宋" panose="02010609060101010101" charset="-122"/>
              </a:rPr>
              <a:t>内容：</a:t>
            </a:r>
            <a:endParaRPr lang="zh-CN" altLang="en-US" sz="2800" dirty="0">
              <a:latin typeface="仿宋" panose="02010609060101010101" charset="-122"/>
              <a:ea typeface="仿宋" panose="02010609060101010101" charset="-122"/>
            </a:endParaRPr>
          </a:p>
          <a:p>
            <a:r>
              <a:rPr lang="en-US" altLang="zh-CN" sz="2800" dirty="0">
                <a:latin typeface="仿宋" panose="02010609060101010101" charset="-122"/>
                <a:ea typeface="仿宋" panose="02010609060101010101" charset="-122"/>
              </a:rPr>
              <a:t>1.</a:t>
            </a:r>
            <a:r>
              <a:rPr lang="zh-CN" altLang="en-US" sz="2800" dirty="0">
                <a:latin typeface="仿宋" panose="02010609060101010101" charset="-122"/>
                <a:ea typeface="仿宋" panose="02010609060101010101" charset="-122"/>
              </a:rPr>
              <a:t>遵循农村集体经济组织会计制度的声明</a:t>
            </a:r>
            <a:r>
              <a:rPr lang="zh-CN" altLang="en-US" sz="2800" dirty="0" smtClean="0">
                <a:latin typeface="仿宋" panose="02010609060101010101" charset="-122"/>
                <a:ea typeface="仿宋" panose="02010609060101010101" charset="-122"/>
              </a:rPr>
              <a:t>。农村</a:t>
            </a:r>
            <a:r>
              <a:rPr lang="zh-CN" altLang="en-US" sz="2800" dirty="0">
                <a:latin typeface="仿宋" panose="02010609060101010101" charset="-122"/>
                <a:ea typeface="仿宋" panose="02010609060101010101" charset="-122"/>
              </a:rPr>
              <a:t>集体经济组织应当声明编制的财务会计报告</a:t>
            </a:r>
            <a:r>
              <a:rPr lang="zh-CN" altLang="en-US" sz="2800" dirty="0" smtClean="0">
                <a:latin typeface="仿宋" panose="02010609060101010101" charset="-122"/>
                <a:ea typeface="仿宋" panose="02010609060101010101" charset="-122"/>
              </a:rPr>
              <a:t>符合农村</a:t>
            </a:r>
            <a:r>
              <a:rPr lang="zh-CN" altLang="en-US" sz="2800" dirty="0">
                <a:latin typeface="仿宋" panose="02010609060101010101" charset="-122"/>
                <a:ea typeface="仿宋" panose="02010609060101010101" charset="-122"/>
              </a:rPr>
              <a:t>集体经济组织会计制度的要求，真实、完整地反映了</a:t>
            </a:r>
            <a:r>
              <a:rPr lang="zh-CN" altLang="en-US" sz="2800" dirty="0" smtClean="0">
                <a:latin typeface="仿宋" panose="02010609060101010101" charset="-122"/>
                <a:ea typeface="仿宋" panose="02010609060101010101" charset="-122"/>
              </a:rPr>
              <a:t>农村</a:t>
            </a:r>
            <a:r>
              <a:rPr lang="zh-CN" altLang="en-US" sz="2800" dirty="0">
                <a:latin typeface="仿宋" panose="02010609060101010101" charset="-122"/>
                <a:ea typeface="仿宋" panose="02010609060101010101" charset="-122"/>
              </a:rPr>
              <a:t>集体经济组织的财务状况、经营成果等有关信息。</a:t>
            </a:r>
            <a:endParaRPr lang="zh-CN" altLang="en-US" sz="2800" dirty="0">
              <a:latin typeface="仿宋" panose="02010609060101010101" charset="-122"/>
              <a:ea typeface="仿宋" panose="02010609060101010101" charset="-122"/>
            </a:endParaRPr>
          </a:p>
          <a:p>
            <a:r>
              <a:rPr lang="en-US" altLang="zh-CN" sz="2800" dirty="0">
                <a:latin typeface="仿宋" panose="02010609060101010101" charset="-122"/>
                <a:ea typeface="仿宋" panose="02010609060101010101" charset="-122"/>
              </a:rPr>
              <a:t>2.</a:t>
            </a:r>
            <a:r>
              <a:rPr lang="zh-CN" altLang="en-US" sz="2800" dirty="0">
                <a:latin typeface="仿宋" panose="02010609060101010101" charset="-122"/>
                <a:ea typeface="仿宋" panose="02010609060101010101" charset="-122"/>
              </a:rPr>
              <a:t>农村集体经济组织的基本情况，包括：农村</a:t>
            </a:r>
            <a:r>
              <a:rPr lang="zh-CN" altLang="en-US" sz="2800" dirty="0" smtClean="0">
                <a:latin typeface="仿宋" panose="02010609060101010101" charset="-122"/>
                <a:ea typeface="仿宋" panose="02010609060101010101" charset="-122"/>
              </a:rPr>
              <a:t>集体经济组织</a:t>
            </a:r>
            <a:r>
              <a:rPr lang="zh-CN" altLang="en-US" sz="2800" dirty="0">
                <a:latin typeface="仿宋" panose="02010609060101010101" charset="-122"/>
                <a:ea typeface="仿宋" panose="02010609060101010101" charset="-122"/>
              </a:rPr>
              <a:t>的资本总额、成员总数及构成、主要经营项目、集体经</a:t>
            </a:r>
            <a:endParaRPr lang="zh-CN" altLang="en-US" sz="2800" dirty="0">
              <a:latin typeface="仿宋" panose="02010609060101010101" charset="-122"/>
              <a:ea typeface="仿宋" panose="02010609060101010101" charset="-122"/>
            </a:endParaRPr>
          </a:p>
          <a:p>
            <a:pPr marL="0" indent="0">
              <a:buNone/>
            </a:pPr>
            <a:r>
              <a:rPr lang="zh-CN" altLang="en-US" sz="2800" dirty="0" smtClean="0">
                <a:latin typeface="仿宋" panose="02010609060101010101" charset="-122"/>
                <a:ea typeface="仿宋" panose="02010609060101010101" charset="-122"/>
              </a:rPr>
              <a:t>  营</a:t>
            </a:r>
            <a:r>
              <a:rPr lang="zh-CN" altLang="en-US" sz="2800" dirty="0">
                <a:latin typeface="仿宋" panose="02010609060101010101" charset="-122"/>
                <a:ea typeface="仿宋" panose="02010609060101010101" charset="-122"/>
              </a:rPr>
              <a:t>性财产和非经营性财产的构成、是否由村民委员会代行</a:t>
            </a:r>
            <a:r>
              <a:rPr lang="zh-CN" altLang="en-US" sz="2800" dirty="0" smtClean="0">
                <a:latin typeface="仿宋" panose="02010609060101010101" charset="-122"/>
                <a:ea typeface="仿宋" panose="02010609060101010101" charset="-122"/>
              </a:rPr>
              <a:t>职能</a:t>
            </a:r>
            <a:r>
              <a:rPr lang="zh-CN" altLang="en-US" sz="2800" dirty="0">
                <a:latin typeface="仿宋" panose="02010609060101010101" charset="-122"/>
                <a:ea typeface="仿宋" panose="02010609060101010101" charset="-122"/>
              </a:rPr>
              <a:t>等情况。</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en-US" altLang="zh-CN" sz="2800" kern="1800" dirty="0">
                <a:solidFill>
                  <a:srgbClr val="FF0000"/>
                </a:solidFill>
                <a:ea typeface="微软雅黑" panose="020B0503020204020204" pitchFamily="34" charset="-122"/>
                <a:cs typeface="宋体" panose="02010600030101010101" pitchFamily="2" charset="-122"/>
              </a:rPr>
              <a:t>—</a:t>
            </a:r>
            <a:r>
              <a:rPr lang="zh-CN" altLang="en-US" sz="2800" kern="1800" dirty="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p:txBody>
          <a:bodyPr>
            <a:normAutofit fontScale="70000" lnSpcReduction="20000"/>
          </a:bodyPr>
          <a:lstStyle/>
          <a:p>
            <a:r>
              <a:rPr lang="en-US" altLang="zh-CN" sz="2800" dirty="0">
                <a:latin typeface="仿宋" panose="02010609060101010101" charset="-122"/>
                <a:ea typeface="仿宋" panose="02010609060101010101" charset="-122"/>
              </a:rPr>
              <a:t>3.</a:t>
            </a:r>
            <a:r>
              <a:rPr lang="zh-CN" altLang="en-US" sz="2800" dirty="0">
                <a:latin typeface="仿宋" panose="02010609060101010101" charset="-122"/>
                <a:ea typeface="仿宋" panose="02010609060101010101" charset="-122"/>
              </a:rPr>
              <a:t>成员权益结构，包括：</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1</a:t>
            </a:r>
            <a:r>
              <a:rPr lang="zh-CN" altLang="en-US" sz="2800" dirty="0">
                <a:latin typeface="仿宋" panose="02010609060101010101" charset="-122"/>
                <a:ea typeface="仿宋" panose="02010609060101010101" charset="-122"/>
              </a:rPr>
              <a:t>）农村集体经济组织的资本形成情况。</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2</a:t>
            </a:r>
            <a:r>
              <a:rPr lang="zh-CN" altLang="en-US" sz="2800" dirty="0">
                <a:latin typeface="仿宋" panose="02010609060101010101" charset="-122"/>
                <a:ea typeface="仿宋" panose="02010609060101010101" charset="-122"/>
              </a:rPr>
              <a:t>）成员享有的经营性财产收益权份额结构。</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3</a:t>
            </a:r>
            <a:r>
              <a:rPr lang="zh-CN" altLang="en-US" sz="2800" dirty="0">
                <a:latin typeface="仿宋" panose="02010609060101010101" charset="-122"/>
                <a:ea typeface="仿宋" panose="02010609060101010101" charset="-122"/>
              </a:rPr>
              <a:t>）成员权益变动情况。</a:t>
            </a:r>
            <a:endParaRPr lang="zh-CN" altLang="en-US" sz="2800" dirty="0">
              <a:latin typeface="仿宋" panose="02010609060101010101" charset="-122"/>
              <a:ea typeface="仿宋" panose="02010609060101010101" charset="-122"/>
            </a:endParaRPr>
          </a:p>
          <a:p>
            <a:r>
              <a:rPr lang="en-US" altLang="zh-CN" sz="2800" dirty="0">
                <a:latin typeface="仿宋" panose="02010609060101010101" charset="-122"/>
                <a:ea typeface="仿宋" panose="02010609060101010101" charset="-122"/>
              </a:rPr>
              <a:t>4.</a:t>
            </a:r>
            <a:r>
              <a:rPr lang="zh-CN" altLang="en-US" sz="2800" dirty="0">
                <a:latin typeface="仿宋" panose="02010609060101010101" charset="-122"/>
                <a:ea typeface="仿宋" panose="02010609060101010101" charset="-122"/>
              </a:rPr>
              <a:t>会计报表重要项目的进一步说明，包括其主要构成</a:t>
            </a:r>
            <a:r>
              <a:rPr lang="zh-CN" altLang="en-US" sz="2800" dirty="0" smtClean="0">
                <a:latin typeface="仿宋" panose="02010609060101010101" charset="-122"/>
                <a:ea typeface="仿宋" panose="02010609060101010101" charset="-122"/>
              </a:rPr>
              <a:t>、增减</a:t>
            </a:r>
            <a:r>
              <a:rPr lang="zh-CN" altLang="en-US" sz="2800" dirty="0">
                <a:latin typeface="仿宋" panose="02010609060101010101" charset="-122"/>
                <a:ea typeface="仿宋" panose="02010609060101010101" charset="-122"/>
              </a:rPr>
              <a:t>变动情况等。</a:t>
            </a:r>
            <a:endParaRPr lang="zh-CN" altLang="en-US" sz="2800" dirty="0">
              <a:latin typeface="仿宋" panose="02010609060101010101" charset="-122"/>
              <a:ea typeface="仿宋" panose="02010609060101010101" charset="-122"/>
            </a:endParaRPr>
          </a:p>
          <a:p>
            <a:r>
              <a:rPr lang="en-US" altLang="zh-CN" sz="2800" dirty="0">
                <a:latin typeface="仿宋" panose="02010609060101010101" charset="-122"/>
                <a:ea typeface="仿宋" panose="02010609060101010101" charset="-122"/>
              </a:rPr>
              <a:t>5.</a:t>
            </a:r>
            <a:r>
              <a:rPr lang="zh-CN" altLang="en-US" sz="2800" dirty="0">
                <a:latin typeface="仿宋" panose="02010609060101010101" charset="-122"/>
                <a:ea typeface="仿宋" panose="02010609060101010101" charset="-122"/>
              </a:rPr>
              <a:t>已发生损失但尚未批准核销的相关资产名称、金额</a:t>
            </a:r>
            <a:r>
              <a:rPr lang="zh-CN" altLang="en-US" sz="2800" dirty="0" smtClean="0">
                <a:latin typeface="仿宋" panose="02010609060101010101" charset="-122"/>
                <a:ea typeface="仿宋" panose="02010609060101010101" charset="-122"/>
              </a:rPr>
              <a:t>等情况</a:t>
            </a:r>
            <a:r>
              <a:rPr lang="zh-CN" altLang="en-US" sz="2800" dirty="0">
                <a:latin typeface="仿宋" panose="02010609060101010101" charset="-122"/>
                <a:ea typeface="仿宋" panose="02010609060101010101" charset="-122"/>
              </a:rPr>
              <a:t>及说明，包括：</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1</a:t>
            </a:r>
            <a:r>
              <a:rPr lang="zh-CN" altLang="en-US" sz="2800" dirty="0">
                <a:latin typeface="仿宋" panose="02010609060101010101" charset="-122"/>
                <a:ea typeface="仿宋" panose="02010609060101010101" charset="-122"/>
              </a:rPr>
              <a:t>）确实无法收回的应收款项。</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2</a:t>
            </a:r>
            <a:r>
              <a:rPr lang="zh-CN" altLang="en-US" sz="2800" dirty="0">
                <a:latin typeface="仿宋" panose="02010609060101010101" charset="-122"/>
                <a:ea typeface="仿宋" panose="02010609060101010101" charset="-122"/>
              </a:rPr>
              <a:t>）无法收回的对外投资。</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3</a:t>
            </a:r>
            <a:r>
              <a:rPr lang="zh-CN" altLang="en-US" sz="2800" dirty="0">
                <a:latin typeface="仿宋" panose="02010609060101010101" charset="-122"/>
                <a:ea typeface="仿宋" panose="02010609060101010101" charset="-122"/>
              </a:rPr>
              <a:t>）毁损和报废的固定资产。</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4</a:t>
            </a:r>
            <a:r>
              <a:rPr lang="zh-CN" altLang="en-US" sz="2800" dirty="0">
                <a:latin typeface="仿宋" panose="02010609060101010101" charset="-122"/>
                <a:ea typeface="仿宋" panose="02010609060101010101" charset="-122"/>
              </a:rPr>
              <a:t>）毁损和报废的在建工程。</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5</a:t>
            </a:r>
            <a:r>
              <a:rPr lang="zh-CN" altLang="en-US" sz="2800" dirty="0">
                <a:latin typeface="仿宋" panose="02010609060101010101" charset="-122"/>
                <a:ea typeface="仿宋" panose="02010609060101010101" charset="-122"/>
              </a:rPr>
              <a:t>）注销和无效的无形资产。</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6</a:t>
            </a:r>
            <a:r>
              <a:rPr lang="zh-CN" altLang="en-US" sz="2800" dirty="0">
                <a:latin typeface="仿宋" panose="02010609060101010101" charset="-122"/>
                <a:ea typeface="仿宋" panose="02010609060101010101" charset="-122"/>
              </a:rPr>
              <a:t>）已发生损失但尚未批准核销的其他资产。</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additive="base">
                                        <p:cTn id="6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 calcmode="lin" valueType="num">
                                      <p:cBhvr additive="base">
                                        <p:cTn id="7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
                                            <p:txEl>
                                              <p:pRg st="11" end="11"/>
                                            </p:txEl>
                                          </p:spTgt>
                                        </p:tgtEl>
                                        <p:attrNameLst>
                                          <p:attrName>style.visibility</p:attrName>
                                        </p:attrNameLst>
                                      </p:cBhvr>
                                      <p:to>
                                        <p:strVal val="visible"/>
                                      </p:to>
                                    </p:set>
                                    <p:anim calcmode="lin" valueType="num">
                                      <p:cBhvr additive="base">
                                        <p:cTn id="80"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en-US" altLang="zh-CN" sz="2800" kern="1800" dirty="0">
                <a:solidFill>
                  <a:srgbClr val="FF0000"/>
                </a:solidFill>
                <a:ea typeface="微软雅黑" panose="020B0503020204020204" pitchFamily="34" charset="-122"/>
                <a:cs typeface="宋体" panose="02010600030101010101" pitchFamily="2" charset="-122"/>
              </a:rPr>
              <a:t>—</a:t>
            </a:r>
            <a:r>
              <a:rPr lang="zh-CN" altLang="en-US" sz="2800" kern="1800" dirty="0">
                <a:solidFill>
                  <a:srgbClr val="FF0000"/>
                </a:solidFill>
                <a:ea typeface="微软雅黑" panose="020B0503020204020204" pitchFamily="34" charset="-122"/>
                <a:cs typeface="宋体" panose="02010600030101010101" pitchFamily="2" charset="-122"/>
              </a:rPr>
              <a:t>财务报告</a:t>
            </a:r>
            <a:endParaRPr lang="zh-CN" altLang="en-US" dirty="0"/>
          </a:p>
        </p:txBody>
      </p:sp>
      <p:sp>
        <p:nvSpPr>
          <p:cNvPr id="3" name="内容占位符 2"/>
          <p:cNvSpPr>
            <a:spLocks noGrp="1"/>
          </p:cNvSpPr>
          <p:nvPr>
            <p:ph idx="1"/>
          </p:nvPr>
        </p:nvSpPr>
        <p:spPr/>
        <p:txBody>
          <a:bodyPr>
            <a:normAutofit fontScale="70000" lnSpcReduction="20000"/>
          </a:bodyPr>
          <a:lstStyle/>
          <a:p>
            <a:r>
              <a:rPr lang="en-US" altLang="zh-CN" sz="2800" dirty="0">
                <a:latin typeface="仿宋" panose="02010609060101010101" charset="-122"/>
                <a:ea typeface="仿宋" panose="02010609060101010101" charset="-122"/>
              </a:rPr>
              <a:t>6.</a:t>
            </a:r>
            <a:r>
              <a:rPr lang="zh-CN" altLang="en-US" sz="2800" dirty="0">
                <a:latin typeface="仿宋" panose="02010609060101010101" charset="-122"/>
                <a:ea typeface="仿宋" panose="02010609060101010101" charset="-122"/>
              </a:rPr>
              <a:t>以名义金额计量的资产名称、数量等情况，以及以</a:t>
            </a:r>
            <a:r>
              <a:rPr lang="zh-CN" altLang="en-US" sz="2800" dirty="0" smtClean="0">
                <a:latin typeface="仿宋" panose="02010609060101010101" charset="-122"/>
                <a:ea typeface="仿宋" panose="02010609060101010101" charset="-122"/>
              </a:rPr>
              <a:t>名义</a:t>
            </a:r>
            <a:r>
              <a:rPr lang="zh-CN" altLang="en-US" sz="2800" dirty="0">
                <a:latin typeface="仿宋" panose="02010609060101010101" charset="-122"/>
                <a:ea typeface="仿宋" panose="02010609060101010101" charset="-122"/>
              </a:rPr>
              <a:t>金额计量理由的说明；若涉及处置的，还应披露以名义</a:t>
            </a:r>
            <a:r>
              <a:rPr lang="zh-CN" altLang="en-US" sz="2800" dirty="0" smtClean="0">
                <a:latin typeface="仿宋" panose="02010609060101010101" charset="-122"/>
                <a:ea typeface="仿宋" panose="02010609060101010101" charset="-122"/>
              </a:rPr>
              <a:t>金额</a:t>
            </a:r>
            <a:r>
              <a:rPr lang="zh-CN" altLang="en-US" sz="2800" dirty="0">
                <a:latin typeface="仿宋" panose="02010609060101010101" charset="-122"/>
                <a:ea typeface="仿宋" panose="02010609060101010101" charset="-122"/>
              </a:rPr>
              <a:t>计量的资产的处置价格、处置程序等情况。</a:t>
            </a:r>
            <a:endParaRPr lang="zh-CN" altLang="en-US" sz="2800" dirty="0">
              <a:latin typeface="仿宋" panose="02010609060101010101" charset="-122"/>
              <a:ea typeface="仿宋" panose="02010609060101010101" charset="-122"/>
            </a:endParaRPr>
          </a:p>
          <a:p>
            <a:r>
              <a:rPr lang="en-US" altLang="zh-CN" sz="2800" dirty="0">
                <a:latin typeface="仿宋" panose="02010609060101010101" charset="-122"/>
                <a:ea typeface="仿宋" panose="02010609060101010101" charset="-122"/>
              </a:rPr>
              <a:t>7.</a:t>
            </a:r>
            <a:r>
              <a:rPr lang="zh-CN" altLang="en-US" sz="2800" dirty="0">
                <a:latin typeface="仿宋" panose="02010609060101010101" charset="-122"/>
                <a:ea typeface="仿宋" panose="02010609060101010101" charset="-122"/>
              </a:rPr>
              <a:t>对已在资产负债表、收益及收益分配表中列示项目</a:t>
            </a:r>
            <a:r>
              <a:rPr lang="zh-CN" altLang="en-US" sz="2800" dirty="0" smtClean="0">
                <a:latin typeface="仿宋" panose="02010609060101010101" charset="-122"/>
                <a:ea typeface="仿宋" panose="02010609060101010101" charset="-122"/>
              </a:rPr>
              <a:t>与企业</a:t>
            </a:r>
            <a:r>
              <a:rPr lang="zh-CN" altLang="en-US" sz="2800" dirty="0">
                <a:latin typeface="仿宋" panose="02010609060101010101" charset="-122"/>
                <a:ea typeface="仿宋" panose="02010609060101010101" charset="-122"/>
              </a:rPr>
              <a:t>所得税法规定存在差异的纳税调整过程</a:t>
            </a:r>
            <a:r>
              <a:rPr lang="zh-CN" altLang="en-US" sz="2800" dirty="0" smtClean="0">
                <a:latin typeface="仿宋" panose="02010609060101010101" charset="-122"/>
                <a:ea typeface="仿宋" panose="02010609060101010101" charset="-122"/>
              </a:rPr>
              <a:t>。</a:t>
            </a:r>
            <a:endParaRPr lang="en-US" altLang="zh-CN" sz="1200" dirty="0">
              <a:latin typeface="TimesNewRomanPSMT"/>
              <a:ea typeface="仿宋" panose="02010609060101010101" charset="-122"/>
            </a:endParaRPr>
          </a:p>
          <a:p>
            <a:r>
              <a:rPr lang="en-US" altLang="zh-CN" sz="2800" dirty="0">
                <a:latin typeface="仿宋" panose="02010609060101010101" charset="-122"/>
                <a:ea typeface="仿宋" panose="02010609060101010101" charset="-122"/>
              </a:rPr>
              <a:t>8.</a:t>
            </a:r>
            <a:r>
              <a:rPr lang="zh-CN" altLang="en-US" sz="2800" dirty="0">
                <a:latin typeface="仿宋" panose="02010609060101010101" charset="-122"/>
                <a:ea typeface="仿宋" panose="02010609060101010101" charset="-122"/>
              </a:rPr>
              <a:t>其他重要事项，包括：</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1</a:t>
            </a:r>
            <a:r>
              <a:rPr lang="zh-CN" altLang="en-US" sz="2800" dirty="0">
                <a:latin typeface="仿宋" panose="02010609060101010101" charset="-122"/>
                <a:ea typeface="仿宋" panose="02010609060101010101" charset="-122"/>
              </a:rPr>
              <a:t>）接受捐赠。</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2</a:t>
            </a:r>
            <a:r>
              <a:rPr lang="zh-CN" altLang="en-US" sz="2800" dirty="0">
                <a:latin typeface="仿宋" panose="02010609060101010101" charset="-122"/>
                <a:ea typeface="仿宋" panose="02010609060101010101" charset="-122"/>
              </a:rPr>
              <a:t>）国家财政支持和税收优惠。</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3</a:t>
            </a:r>
            <a:r>
              <a:rPr lang="zh-CN" altLang="en-US" sz="2800" dirty="0">
                <a:latin typeface="仿宋" panose="02010609060101010101" charset="-122"/>
                <a:ea typeface="仿宋" panose="02010609060101010101" charset="-122"/>
              </a:rPr>
              <a:t>）提取公积公益金的比例。</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4</a:t>
            </a:r>
            <a:r>
              <a:rPr lang="zh-CN" altLang="en-US" sz="2800" dirty="0">
                <a:latin typeface="仿宋" panose="02010609060101010101" charset="-122"/>
                <a:ea typeface="仿宋" panose="02010609060101010101" charset="-122"/>
              </a:rPr>
              <a:t>）收益分配方案、亏损处理方案。</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5</a:t>
            </a:r>
            <a:r>
              <a:rPr lang="zh-CN" altLang="en-US" sz="2800" dirty="0">
                <a:latin typeface="仿宋" panose="02010609060101010101" charset="-122"/>
                <a:ea typeface="仿宋" panose="02010609060101010101" charset="-122"/>
              </a:rPr>
              <a:t>）经营收入中销售收入、劳务收入、出租收入、</a:t>
            </a:r>
            <a:r>
              <a:rPr lang="zh-CN" altLang="en-US" sz="2800" dirty="0" smtClean="0">
                <a:latin typeface="仿宋" panose="02010609060101010101" charset="-122"/>
                <a:ea typeface="仿宋" panose="02010609060101010101" charset="-122"/>
              </a:rPr>
              <a:t>发包</a:t>
            </a:r>
            <a:r>
              <a:rPr lang="zh-CN" altLang="en-US" sz="2800" dirty="0">
                <a:latin typeface="仿宋" panose="02010609060101010101" charset="-122"/>
                <a:ea typeface="仿宋" panose="02010609060101010101" charset="-122"/>
              </a:rPr>
              <a:t>收入的构成情况。</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a:t>
            </a:r>
            <a:r>
              <a:rPr lang="en-US" altLang="zh-CN" sz="2800" dirty="0">
                <a:latin typeface="仿宋" panose="02010609060101010101" charset="-122"/>
                <a:ea typeface="仿宋" panose="02010609060101010101" charset="-122"/>
              </a:rPr>
              <a:t>6</a:t>
            </a:r>
            <a:r>
              <a:rPr lang="zh-CN" altLang="en-US" sz="2800" dirty="0">
                <a:latin typeface="仿宋" panose="02010609060101010101" charset="-122"/>
                <a:ea typeface="仿宋" panose="02010609060101010101" charset="-122"/>
              </a:rPr>
              <a:t>）根据经营活动和公益活动划分负债的具体情况等。</a:t>
            </a:r>
            <a:endParaRPr lang="zh-CN" altLang="en-US" sz="2800" dirty="0">
              <a:latin typeface="仿宋" panose="02010609060101010101" charset="-122"/>
              <a:ea typeface="仿宋" panose="02010609060101010101" charset="-122"/>
            </a:endParaRPr>
          </a:p>
          <a:p>
            <a:r>
              <a:rPr lang="en-US" altLang="zh-CN" sz="2800" dirty="0">
                <a:latin typeface="仿宋" panose="02010609060101010101" charset="-122"/>
                <a:ea typeface="仿宋" panose="02010609060101010101" charset="-122"/>
              </a:rPr>
              <a:t>9.</a:t>
            </a:r>
            <a:r>
              <a:rPr lang="zh-CN" altLang="en-US" sz="2800" dirty="0">
                <a:latin typeface="仿宋" panose="02010609060101010101" charset="-122"/>
                <a:ea typeface="仿宋" panose="02010609060101010101" charset="-122"/>
              </a:rPr>
              <a:t>根据国家有关法律法规和集体经济组织章程等规定，</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需要在会计报表附注中说明的其他事项。</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additive="base">
                                        <p:cTn id="6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 calcmode="lin" valueType="num">
                                      <p:cBhvr additive="base">
                                        <p:cTn id="7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42" name="Group 2"/>
          <p:cNvGrpSpPr/>
          <p:nvPr/>
        </p:nvGrpSpPr>
        <p:grpSpPr bwMode="auto">
          <a:xfrm>
            <a:off x="7938" y="5588000"/>
            <a:ext cx="9136062" cy="1270000"/>
            <a:chOff x="0" y="0"/>
            <a:chExt cx="5755" cy="800"/>
          </a:xfrm>
        </p:grpSpPr>
        <p:sp>
          <p:nvSpPr>
            <p:cNvPr id="81923" name="Rectangle 3"/>
            <p:cNvSpPr>
              <a:spLocks noChangeArrowheads="1"/>
            </p:cNvSpPr>
            <p:nvPr/>
          </p:nvSpPr>
          <p:spPr bwMode="auto">
            <a:xfrm>
              <a:off x="0" y="0"/>
              <a:ext cx="5755" cy="796"/>
            </a:xfrm>
            <a:prstGeom prst="rect">
              <a:avLst/>
            </a:prstGeom>
            <a:gradFill rotWithShape="1">
              <a:gsLst>
                <a:gs pos="0">
                  <a:schemeClr val="hlink"/>
                </a:gs>
                <a:gs pos="50000">
                  <a:schemeClr val="tx2"/>
                </a:gs>
                <a:gs pos="100000">
                  <a:schemeClr val="hlink"/>
                </a:gs>
              </a:gsLst>
              <a:lin ang="5400000" scaled="1"/>
            </a:gradFill>
            <a:ln w="9525">
              <a:noFill/>
              <a:miter lim="800000"/>
            </a:ln>
            <a:effectLst/>
          </p:spPr>
          <p:txBody>
            <a:bodyPr wrap="none" anchor="ctr"/>
            <a:lstStyle/>
            <a:p>
              <a:pPr algn="ctr" eaLnBrk="0" fontAlgn="base" hangingPunct="0">
                <a:spcBef>
                  <a:spcPct val="0"/>
                </a:spcBef>
                <a:spcAft>
                  <a:spcPct val="0"/>
                </a:spcAft>
                <a:defRPr/>
              </a:pPr>
              <a:endParaRPr lang="ko-KR" altLang="en-US">
                <a:solidFill>
                  <a:srgbClr val="003300"/>
                </a:solidFill>
                <a:latin typeface="Times New Roman" panose="02020603050405020304" pitchFamily="18" charset="0"/>
                <a:ea typeface="Gulim" pitchFamily="34" charset="-127"/>
              </a:endParaRPr>
            </a:p>
          </p:txBody>
        </p:sp>
        <p:grpSp>
          <p:nvGrpSpPr>
            <p:cNvPr id="419859" name="Group 4"/>
            <p:cNvGrpSpPr/>
            <p:nvPr/>
          </p:nvGrpSpPr>
          <p:grpSpPr bwMode="auto">
            <a:xfrm>
              <a:off x="189" y="1"/>
              <a:ext cx="5305" cy="799"/>
              <a:chOff x="0" y="0"/>
              <a:chExt cx="5305" cy="799"/>
            </a:xfrm>
          </p:grpSpPr>
          <p:sp>
            <p:nvSpPr>
              <p:cNvPr id="81925" name="Rectangle 5"/>
              <p:cNvSpPr>
                <a:spLocks noChangeArrowheads="1"/>
              </p:cNvSpPr>
              <p:nvPr/>
            </p:nvSpPr>
            <p:spPr bwMode="auto">
              <a:xfrm>
                <a:off x="0" y="0"/>
                <a:ext cx="57" cy="79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81926" name="Rectangle 6"/>
              <p:cNvSpPr>
                <a:spLocks noChangeArrowheads="1"/>
              </p:cNvSpPr>
              <p:nvPr/>
            </p:nvSpPr>
            <p:spPr bwMode="auto">
              <a:xfrm>
                <a:off x="300" y="0"/>
                <a:ext cx="170" cy="79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81927" name="Rectangle 7"/>
              <p:cNvSpPr>
                <a:spLocks noChangeArrowheads="1"/>
              </p:cNvSpPr>
              <p:nvPr/>
            </p:nvSpPr>
            <p:spPr bwMode="auto">
              <a:xfrm>
                <a:off x="656" y="0"/>
                <a:ext cx="57" cy="79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81928" name="Rectangle 8"/>
              <p:cNvSpPr>
                <a:spLocks noChangeArrowheads="1"/>
              </p:cNvSpPr>
              <p:nvPr/>
            </p:nvSpPr>
            <p:spPr bwMode="auto">
              <a:xfrm>
                <a:off x="956" y="0"/>
                <a:ext cx="170" cy="79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81929" name="Rectangle 9"/>
              <p:cNvSpPr>
                <a:spLocks noChangeArrowheads="1"/>
              </p:cNvSpPr>
              <p:nvPr/>
            </p:nvSpPr>
            <p:spPr bwMode="auto">
              <a:xfrm>
                <a:off x="1312" y="0"/>
                <a:ext cx="57" cy="79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81930" name="Rectangle 10"/>
              <p:cNvSpPr>
                <a:spLocks noChangeArrowheads="1"/>
              </p:cNvSpPr>
              <p:nvPr/>
            </p:nvSpPr>
            <p:spPr bwMode="auto">
              <a:xfrm>
                <a:off x="1612" y="0"/>
                <a:ext cx="170" cy="79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81931" name="Rectangle 11"/>
              <p:cNvSpPr>
                <a:spLocks noChangeArrowheads="1"/>
              </p:cNvSpPr>
              <p:nvPr/>
            </p:nvSpPr>
            <p:spPr bwMode="auto">
              <a:xfrm>
                <a:off x="1968" y="0"/>
                <a:ext cx="57" cy="79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81932" name="Rectangle 12"/>
              <p:cNvSpPr>
                <a:spLocks noChangeArrowheads="1"/>
              </p:cNvSpPr>
              <p:nvPr/>
            </p:nvSpPr>
            <p:spPr bwMode="auto">
              <a:xfrm>
                <a:off x="2268" y="0"/>
                <a:ext cx="170" cy="79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81933" name="Rectangle 13"/>
              <p:cNvSpPr>
                <a:spLocks noChangeArrowheads="1"/>
              </p:cNvSpPr>
              <p:nvPr/>
            </p:nvSpPr>
            <p:spPr bwMode="auto">
              <a:xfrm>
                <a:off x="2624" y="0"/>
                <a:ext cx="57" cy="79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81934" name="Rectangle 14"/>
              <p:cNvSpPr>
                <a:spLocks noChangeArrowheads="1"/>
              </p:cNvSpPr>
              <p:nvPr/>
            </p:nvSpPr>
            <p:spPr bwMode="auto">
              <a:xfrm>
                <a:off x="2924" y="0"/>
                <a:ext cx="170" cy="79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81935" name="Rectangle 15"/>
              <p:cNvSpPr>
                <a:spLocks noChangeArrowheads="1"/>
              </p:cNvSpPr>
              <p:nvPr/>
            </p:nvSpPr>
            <p:spPr bwMode="auto">
              <a:xfrm>
                <a:off x="3280" y="0"/>
                <a:ext cx="57" cy="79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81936" name="Rectangle 16"/>
              <p:cNvSpPr>
                <a:spLocks noChangeArrowheads="1"/>
              </p:cNvSpPr>
              <p:nvPr/>
            </p:nvSpPr>
            <p:spPr bwMode="auto">
              <a:xfrm>
                <a:off x="3580" y="0"/>
                <a:ext cx="170" cy="79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81937" name="Rectangle 17"/>
              <p:cNvSpPr>
                <a:spLocks noChangeArrowheads="1"/>
              </p:cNvSpPr>
              <p:nvPr/>
            </p:nvSpPr>
            <p:spPr bwMode="auto">
              <a:xfrm>
                <a:off x="3936" y="4"/>
                <a:ext cx="57" cy="79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81938" name="Rectangle 18"/>
              <p:cNvSpPr>
                <a:spLocks noChangeArrowheads="1"/>
              </p:cNvSpPr>
              <p:nvPr/>
            </p:nvSpPr>
            <p:spPr bwMode="auto">
              <a:xfrm>
                <a:off x="4236" y="4"/>
                <a:ext cx="170" cy="79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81939" name="Rectangle 19"/>
              <p:cNvSpPr>
                <a:spLocks noChangeArrowheads="1"/>
              </p:cNvSpPr>
              <p:nvPr/>
            </p:nvSpPr>
            <p:spPr bwMode="auto">
              <a:xfrm>
                <a:off x="4592" y="0"/>
                <a:ext cx="57" cy="79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81940" name="Rectangle 20"/>
              <p:cNvSpPr>
                <a:spLocks noChangeArrowheads="1"/>
              </p:cNvSpPr>
              <p:nvPr/>
            </p:nvSpPr>
            <p:spPr bwMode="auto">
              <a:xfrm>
                <a:off x="4892" y="0"/>
                <a:ext cx="170" cy="79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sp>
            <p:nvSpPr>
              <p:cNvPr id="81941" name="Rectangle 21"/>
              <p:cNvSpPr>
                <a:spLocks noChangeArrowheads="1"/>
              </p:cNvSpPr>
              <p:nvPr/>
            </p:nvSpPr>
            <p:spPr bwMode="auto">
              <a:xfrm>
                <a:off x="5248" y="0"/>
                <a:ext cx="57" cy="795"/>
              </a:xfrm>
              <a:prstGeom prst="rect">
                <a:avLst/>
              </a:prstGeom>
              <a:gradFill rotWithShape="1">
                <a:gsLst>
                  <a:gs pos="0">
                    <a:schemeClr val="accent1"/>
                  </a:gs>
                  <a:gs pos="100000">
                    <a:schemeClr val="accent1">
                      <a:gamma/>
                      <a:shade val="46275"/>
                      <a:invGamma/>
                    </a:schemeClr>
                  </a:gs>
                </a:gsLst>
                <a:lin ang="0" scaled="1"/>
              </a:gradFill>
              <a:ln w="9525">
                <a:noFill/>
                <a:miter lim="800000"/>
              </a:ln>
              <a:effectLst/>
            </p:spPr>
            <p:txBody>
              <a:bodyPr wrap="none" anchor="ctr"/>
              <a:lstStyle/>
              <a:p>
                <a:pPr algn="r" eaLnBrk="0" fontAlgn="base" hangingPunct="0">
                  <a:spcBef>
                    <a:spcPct val="0"/>
                  </a:spcBef>
                  <a:spcAft>
                    <a:spcPct val="0"/>
                  </a:spcAft>
                  <a:defRPr/>
                </a:pPr>
                <a:endParaRPr lang="zh-CN" altLang="en-US">
                  <a:solidFill>
                    <a:srgbClr val="003300"/>
                  </a:solidFill>
                  <a:latin typeface="Times New Roman" panose="02020603050405020304" pitchFamily="18" charset="0"/>
                  <a:ea typeface="微软雅黑" panose="020B0503020204020204" pitchFamily="34" charset="-122"/>
                </a:endParaRPr>
              </a:p>
            </p:txBody>
          </p:sp>
        </p:grpSp>
      </p:grpSp>
      <p:sp>
        <p:nvSpPr>
          <p:cNvPr id="419845" name="Text Box 30"/>
          <p:cNvSpPr txBox="1">
            <a:spLocks noChangeArrowheads="1"/>
          </p:cNvSpPr>
          <p:nvPr/>
        </p:nvSpPr>
        <p:spPr bwMode="auto">
          <a:xfrm>
            <a:off x="7332669" y="3502033"/>
            <a:ext cx="178593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Font typeface="Wingdings" panose="05000000000000000000" pitchFamily="2" charset="2"/>
              <a:defRPr sz="2800" b="1">
                <a:solidFill>
                  <a:schemeClr val="tx1"/>
                </a:solidFill>
                <a:latin typeface="微软雅黑" panose="020B0503020204020204" pitchFamily="34" charset="-122"/>
                <a:ea typeface="黑体" panose="02010609060101010101" pitchFamily="2" charset="-122"/>
              </a:defRPr>
            </a:lvl1pPr>
            <a:lvl2pPr marL="742950" indent="-285750" eaLnBrk="0" hangingPunct="0">
              <a:spcBef>
                <a:spcPct val="20000"/>
              </a:spcBef>
              <a:buClr>
                <a:schemeClr val="tx2"/>
              </a:buClr>
              <a:buSzPct val="60000"/>
              <a:buFont typeface="Wingdings" panose="05000000000000000000" pitchFamily="2" charset="2"/>
              <a:defRPr sz="2400" b="1">
                <a:solidFill>
                  <a:schemeClr val="tx1"/>
                </a:solidFill>
                <a:latin typeface="宋体" panose="02010600030101010101" pitchFamily="2" charset="-122"/>
                <a:ea typeface="黑体" panose="02010609060101010101" pitchFamily="2" charset="-122"/>
              </a:defRPr>
            </a:lvl2pPr>
            <a:lvl3pPr marL="1143000" indent="-228600" eaLnBrk="0" hangingPunct="0">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ea typeface="黑体" panose="02010609060101010101" pitchFamily="2" charset="-122"/>
              </a:defRPr>
            </a:lvl3pPr>
            <a:lvl4pPr marL="1600200" indent="-228600" eaLnBrk="0" hangingPunct="0">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ea typeface="黑体" panose="02010609060101010101" pitchFamily="2" charset="-122"/>
              </a:defRPr>
            </a:lvl4pPr>
            <a:lvl5pPr marL="2057400" indent="-228600" eaLnBrk="0" hangingPunct="0">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ea typeface="黑体" panose="0201060906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ea typeface="黑体" panose="0201060906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ea typeface="黑体" panose="0201060906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ea typeface="黑体" panose="0201060906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ea typeface="黑体" panose="02010609060101010101" pitchFamily="2" charset="-122"/>
              </a:defRPr>
            </a:lvl9pPr>
          </a:lstStyle>
          <a:p>
            <a:pPr algn="ctr" fontAlgn="base">
              <a:spcBef>
                <a:spcPct val="0"/>
              </a:spcBef>
              <a:spcAft>
                <a:spcPct val="0"/>
              </a:spcAft>
              <a:buClrTx/>
              <a:buFontTx/>
              <a:buNone/>
            </a:pPr>
            <a:endParaRPr lang="zh-CN" altLang="en-US" sz="2000" smtClean="0">
              <a:solidFill>
                <a:srgbClr val="003300"/>
              </a:solidFill>
              <a:latin typeface="Lucida Sans Unicode" panose="020B0602030504020204" pitchFamily="34" charset="0"/>
              <a:ea typeface="Gulim" pitchFamily="34" charset="-127"/>
            </a:endParaRPr>
          </a:p>
        </p:txBody>
      </p:sp>
      <p:sp>
        <p:nvSpPr>
          <p:cNvPr id="419846" name="Rectangle 31"/>
          <p:cNvSpPr>
            <a:spLocks noChangeArrowheads="1"/>
          </p:cNvSpPr>
          <p:nvPr/>
        </p:nvSpPr>
        <p:spPr bwMode="auto">
          <a:xfrm>
            <a:off x="438151" y="2554288"/>
            <a:ext cx="77708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tx1"/>
              </a:buClr>
              <a:buFont typeface="Wingdings" panose="05000000000000000000" pitchFamily="2" charset="2"/>
              <a:defRPr sz="2800" b="1">
                <a:solidFill>
                  <a:schemeClr val="tx1"/>
                </a:solidFill>
                <a:latin typeface="微软雅黑" panose="020B0503020204020204" pitchFamily="34" charset="-122"/>
                <a:ea typeface="黑体" panose="02010609060101010101" pitchFamily="2" charset="-122"/>
              </a:defRPr>
            </a:lvl1pPr>
            <a:lvl2pPr marL="742950" indent="-285750" eaLnBrk="0" hangingPunct="0">
              <a:spcBef>
                <a:spcPct val="20000"/>
              </a:spcBef>
              <a:buClr>
                <a:schemeClr val="tx2"/>
              </a:buClr>
              <a:buSzPct val="60000"/>
              <a:buFont typeface="Wingdings" panose="05000000000000000000" pitchFamily="2" charset="2"/>
              <a:defRPr sz="2400" b="1">
                <a:solidFill>
                  <a:schemeClr val="tx1"/>
                </a:solidFill>
                <a:latin typeface="宋体" panose="02010600030101010101" pitchFamily="2" charset="-122"/>
                <a:ea typeface="黑体" panose="02010609060101010101" pitchFamily="2" charset="-122"/>
              </a:defRPr>
            </a:lvl2pPr>
            <a:lvl3pPr marL="1143000" indent="-228600" eaLnBrk="0" hangingPunct="0">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ea typeface="黑体" panose="02010609060101010101" pitchFamily="2" charset="-122"/>
              </a:defRPr>
            </a:lvl3pPr>
            <a:lvl4pPr marL="1600200" indent="-228600" eaLnBrk="0" hangingPunct="0">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ea typeface="黑体" panose="02010609060101010101" pitchFamily="2" charset="-122"/>
              </a:defRPr>
            </a:lvl4pPr>
            <a:lvl5pPr marL="2057400" indent="-228600" eaLnBrk="0" hangingPunct="0">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ea typeface="黑体" panose="0201060906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ea typeface="黑体" panose="0201060906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ea typeface="黑体" panose="0201060906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ea typeface="黑体" panose="0201060906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ea typeface="黑体" panose="02010609060101010101" pitchFamily="2" charset="-122"/>
              </a:defRPr>
            </a:lvl9pPr>
          </a:lstStyle>
          <a:p>
            <a:pPr eaLnBrk="1" fontAlgn="base" hangingPunct="1">
              <a:lnSpc>
                <a:spcPct val="80000"/>
              </a:lnSpc>
              <a:spcBef>
                <a:spcPct val="0"/>
              </a:spcBef>
              <a:spcAft>
                <a:spcPct val="0"/>
              </a:spcAft>
              <a:buClrTx/>
              <a:buFontTx/>
              <a:buNone/>
            </a:pPr>
            <a:endParaRPr lang="en-US" altLang="zh-CN" sz="6600" dirty="0" smtClean="0">
              <a:solidFill>
                <a:srgbClr val="8FAD2F"/>
              </a:solidFill>
              <a:latin typeface="黑体" panose="02010609060101010101" pitchFamily="2" charset="-122"/>
            </a:endParaRPr>
          </a:p>
        </p:txBody>
      </p:sp>
      <p:sp>
        <p:nvSpPr>
          <p:cNvPr id="419847" name="Rectangle 32"/>
          <p:cNvSpPr>
            <a:spLocks noChangeArrowheads="1"/>
          </p:cNvSpPr>
          <p:nvPr/>
        </p:nvSpPr>
        <p:spPr bwMode="auto">
          <a:xfrm>
            <a:off x="369888" y="3378200"/>
            <a:ext cx="49641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spcBef>
                <a:spcPct val="20000"/>
              </a:spcBef>
              <a:buClr>
                <a:schemeClr val="tx1"/>
              </a:buClr>
              <a:buFont typeface="Wingdings" panose="05000000000000000000" pitchFamily="2" charset="2"/>
              <a:defRPr sz="2800" b="1">
                <a:solidFill>
                  <a:schemeClr val="tx1"/>
                </a:solidFill>
                <a:latin typeface="微软雅黑" panose="020B0503020204020204" pitchFamily="34" charset="-122"/>
                <a:ea typeface="黑体" panose="02010609060101010101" pitchFamily="2" charset="-122"/>
              </a:defRPr>
            </a:lvl1pPr>
            <a:lvl2pPr marL="742950" indent="-285750" eaLnBrk="0" hangingPunct="0">
              <a:spcBef>
                <a:spcPct val="20000"/>
              </a:spcBef>
              <a:buClr>
                <a:schemeClr val="tx2"/>
              </a:buClr>
              <a:buSzPct val="60000"/>
              <a:buFont typeface="Wingdings" panose="05000000000000000000" pitchFamily="2" charset="2"/>
              <a:defRPr sz="2400" b="1">
                <a:solidFill>
                  <a:schemeClr val="tx1"/>
                </a:solidFill>
                <a:latin typeface="宋体" panose="02010600030101010101" pitchFamily="2" charset="-122"/>
                <a:ea typeface="黑体" panose="02010609060101010101" pitchFamily="2" charset="-122"/>
              </a:defRPr>
            </a:lvl2pPr>
            <a:lvl3pPr marL="1143000" indent="-228600" eaLnBrk="0" hangingPunct="0">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ea typeface="黑体" panose="02010609060101010101" pitchFamily="2" charset="-122"/>
              </a:defRPr>
            </a:lvl3pPr>
            <a:lvl4pPr marL="1600200" indent="-228600" eaLnBrk="0" hangingPunct="0">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ea typeface="黑体" panose="02010609060101010101" pitchFamily="2" charset="-122"/>
              </a:defRPr>
            </a:lvl4pPr>
            <a:lvl5pPr marL="2057400" indent="-228600" eaLnBrk="0" hangingPunct="0">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ea typeface="黑体" panose="0201060906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ea typeface="黑体" panose="0201060906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ea typeface="黑体" panose="0201060906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ea typeface="黑体" panose="0201060906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ea typeface="黑体" panose="02010609060101010101" pitchFamily="2" charset="-122"/>
              </a:defRPr>
            </a:lvl9pPr>
          </a:lstStyle>
          <a:p>
            <a:pPr algn="r" eaLnBrk="1" fontAlgn="base" hangingPunct="1">
              <a:spcAft>
                <a:spcPct val="0"/>
              </a:spcAft>
              <a:buClr>
                <a:srgbClr val="003300"/>
              </a:buClr>
            </a:pPr>
            <a:endParaRPr lang="zh-CN" altLang="en-US" sz="2000" smtClean="0">
              <a:solidFill>
                <a:srgbClr val="507800"/>
              </a:solidFill>
              <a:ea typeface="Gulim" pitchFamily="34" charset="-127"/>
            </a:endParaRPr>
          </a:p>
        </p:txBody>
      </p:sp>
      <p:sp>
        <p:nvSpPr>
          <p:cNvPr id="419849" name="Rectangle 36"/>
          <p:cNvSpPr>
            <a:spLocks noChangeArrowheads="1"/>
          </p:cNvSpPr>
          <p:nvPr/>
        </p:nvSpPr>
        <p:spPr bwMode="auto">
          <a:xfrm>
            <a:off x="987425" y="3922713"/>
            <a:ext cx="740092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spcBef>
                <a:spcPct val="20000"/>
              </a:spcBef>
              <a:buClr>
                <a:schemeClr val="tx1"/>
              </a:buClr>
              <a:buFont typeface="Wingdings" panose="05000000000000000000" pitchFamily="2" charset="2"/>
              <a:defRPr sz="2800" b="1">
                <a:solidFill>
                  <a:schemeClr val="tx1"/>
                </a:solidFill>
                <a:latin typeface="微软雅黑" panose="020B0503020204020204" pitchFamily="34" charset="-122"/>
                <a:ea typeface="黑体" panose="02010609060101010101" pitchFamily="2" charset="-122"/>
              </a:defRPr>
            </a:lvl1pPr>
            <a:lvl2pPr marL="742950" indent="-285750" eaLnBrk="0" hangingPunct="0">
              <a:spcBef>
                <a:spcPct val="20000"/>
              </a:spcBef>
              <a:buClr>
                <a:schemeClr val="tx2"/>
              </a:buClr>
              <a:buSzPct val="60000"/>
              <a:buFont typeface="Wingdings" panose="05000000000000000000" pitchFamily="2" charset="2"/>
              <a:defRPr sz="2400" b="1">
                <a:solidFill>
                  <a:schemeClr val="tx1"/>
                </a:solidFill>
                <a:latin typeface="宋体" panose="02010600030101010101" pitchFamily="2" charset="-122"/>
                <a:ea typeface="黑体" panose="02010609060101010101" pitchFamily="2" charset="-122"/>
              </a:defRPr>
            </a:lvl2pPr>
            <a:lvl3pPr marL="1143000" indent="-228600" eaLnBrk="0" hangingPunct="0">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ea typeface="黑体" panose="02010609060101010101" pitchFamily="2" charset="-122"/>
              </a:defRPr>
            </a:lvl3pPr>
            <a:lvl4pPr marL="1600200" indent="-228600" eaLnBrk="0" hangingPunct="0">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ea typeface="黑体" panose="02010609060101010101" pitchFamily="2" charset="-122"/>
              </a:defRPr>
            </a:lvl4pPr>
            <a:lvl5pPr marL="2057400" indent="-228600" eaLnBrk="0" hangingPunct="0">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ea typeface="黑体" panose="0201060906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ea typeface="黑体" panose="0201060906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ea typeface="黑体" panose="0201060906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ea typeface="黑体" panose="0201060906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ea typeface="黑体" panose="02010609060101010101" pitchFamily="2" charset="-122"/>
              </a:defRPr>
            </a:lvl9pPr>
          </a:lstStyle>
          <a:p>
            <a:pPr algn="ctr" eaLnBrk="1" fontAlgn="base" hangingPunct="1">
              <a:spcAft>
                <a:spcPct val="0"/>
              </a:spcAft>
              <a:buClr>
                <a:srgbClr val="003300"/>
              </a:buClr>
            </a:pPr>
            <a:r>
              <a:rPr lang="en-US" altLang="zh-CN" sz="3200" dirty="0" smtClean="0">
                <a:solidFill>
                  <a:srgbClr val="135113"/>
                </a:solidFill>
              </a:rPr>
              <a:t>73</a:t>
            </a:r>
            <a:endParaRPr lang="en-US" altLang="zh-CN" sz="3200" dirty="0" smtClean="0">
              <a:solidFill>
                <a:srgbClr val="13511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9846">
                                            <p:txEl>
                                              <p:pRg st="0" end="0"/>
                                            </p:txEl>
                                          </p:spTgt>
                                        </p:tgtEl>
                                        <p:attrNameLst>
                                          <p:attrName>style.visibility</p:attrName>
                                        </p:attrNameLst>
                                      </p:cBhvr>
                                      <p:to>
                                        <p:strVal val="visible"/>
                                      </p:to>
                                    </p:set>
                                    <p:animEffect transition="in" filter="fade">
                                      <p:cBhvr>
                                        <p:cTn id="7" dur="1000"/>
                                        <p:tgtEl>
                                          <p:spTgt spid="419846">
                                            <p:txEl>
                                              <p:pRg st="0" end="0"/>
                                            </p:txEl>
                                          </p:spTgt>
                                        </p:tgtEl>
                                      </p:cBhvr>
                                    </p:animEffect>
                                    <p:anim calcmode="lin" valueType="num">
                                      <p:cBhvr>
                                        <p:cTn id="8" dur="1000" fill="hold"/>
                                        <p:tgtEl>
                                          <p:spTgt spid="4198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98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19849">
                                            <p:txEl>
                                              <p:pRg st="0" end="0"/>
                                            </p:txEl>
                                          </p:spTgt>
                                        </p:tgtEl>
                                        <p:attrNameLst>
                                          <p:attrName>style.visibility</p:attrName>
                                        </p:attrNameLst>
                                      </p:cBhvr>
                                      <p:to>
                                        <p:strVal val="visible"/>
                                      </p:to>
                                    </p:set>
                                    <p:anim calcmode="lin" valueType="num">
                                      <p:cBhvr additive="base">
                                        <p:cTn id="14" dur="500" fill="hold"/>
                                        <p:tgtEl>
                                          <p:spTgt spid="41984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1984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a:solidFill>
                  <a:srgbClr val="FF0000"/>
                </a:solidFill>
              </a:rPr>
              <a:t>（二）</a:t>
            </a:r>
            <a:r>
              <a:rPr lang="zh-CN" altLang="zh-CN" sz="2800" dirty="0">
                <a:solidFill>
                  <a:srgbClr val="FF0000"/>
                </a:solidFill>
              </a:rPr>
              <a:t>《制度》的主要内容是什么？</a:t>
            </a:r>
            <a:endParaRPr lang="zh-CN" altLang="en-US" dirty="0"/>
          </a:p>
        </p:txBody>
      </p:sp>
      <p:sp>
        <p:nvSpPr>
          <p:cNvPr id="3" name="内容占位符 2"/>
          <p:cNvSpPr>
            <a:spLocks noGrp="1"/>
          </p:cNvSpPr>
          <p:nvPr>
            <p:ph idx="1"/>
          </p:nvPr>
        </p:nvSpPr>
        <p:spPr/>
        <p:txBody>
          <a:bodyPr>
            <a:normAutofit fontScale="77500" lnSpcReduction="20000"/>
          </a:bodyPr>
          <a:lstStyle/>
          <a:p>
            <a:r>
              <a:rPr lang="zh-CN" altLang="en-US" sz="2800" dirty="0">
                <a:latin typeface="仿宋" panose="02010609060101010101" charset="-122"/>
                <a:ea typeface="仿宋" panose="02010609060101010101" charset="-122"/>
              </a:rPr>
              <a:t>农村集体经济组织对</a:t>
            </a:r>
            <a:r>
              <a:rPr lang="zh-CN" altLang="en-US" sz="2800" dirty="0">
                <a:solidFill>
                  <a:srgbClr val="FF0000"/>
                </a:solidFill>
                <a:latin typeface="+mj-ea"/>
                <a:ea typeface="+mj-ea"/>
              </a:rPr>
              <a:t>会计政策变更、</a:t>
            </a:r>
            <a:r>
              <a:rPr lang="zh-CN" altLang="en-US" sz="2800" dirty="0" smtClean="0">
                <a:solidFill>
                  <a:srgbClr val="FF0000"/>
                </a:solidFill>
                <a:latin typeface="+mj-ea"/>
                <a:ea typeface="+mj-ea"/>
              </a:rPr>
              <a:t>会计估计</a:t>
            </a:r>
            <a:r>
              <a:rPr lang="zh-CN" altLang="en-US" sz="2800" dirty="0">
                <a:solidFill>
                  <a:srgbClr val="FF0000"/>
                </a:solidFill>
                <a:latin typeface="+mj-ea"/>
                <a:ea typeface="+mj-ea"/>
              </a:rPr>
              <a:t>变更和前期差错更正应当采用</a:t>
            </a:r>
            <a:r>
              <a:rPr lang="zh-CN" altLang="en-US" sz="2800" u="sng" dirty="0">
                <a:latin typeface="+mj-ea"/>
                <a:ea typeface="+mj-ea"/>
              </a:rPr>
              <a:t>未来适用法</a:t>
            </a:r>
            <a:r>
              <a:rPr lang="zh-CN" altLang="en-US" sz="2800" dirty="0">
                <a:solidFill>
                  <a:srgbClr val="FF0000"/>
                </a:solidFill>
                <a:latin typeface="+mj-ea"/>
                <a:ea typeface="+mj-ea"/>
              </a:rPr>
              <a:t>进行会计</a:t>
            </a:r>
            <a:r>
              <a:rPr lang="zh-CN" altLang="en-US" sz="2800" dirty="0" smtClean="0">
                <a:solidFill>
                  <a:srgbClr val="FF0000"/>
                </a:solidFill>
                <a:latin typeface="+mj-ea"/>
                <a:ea typeface="+mj-ea"/>
              </a:rPr>
              <a:t>处理</a:t>
            </a:r>
            <a:r>
              <a:rPr lang="zh-CN" altLang="en-US" sz="2800" dirty="0">
                <a:latin typeface="仿宋" panose="02010609060101010101" charset="-122"/>
                <a:ea typeface="仿宋" panose="02010609060101010101" charset="-122"/>
              </a:rPr>
              <a:t>。</a:t>
            </a:r>
            <a:endParaRPr lang="zh-CN" altLang="en-US" sz="2800" dirty="0">
              <a:latin typeface="仿宋" panose="02010609060101010101" charset="-122"/>
              <a:ea typeface="仿宋" panose="02010609060101010101" charset="-122"/>
            </a:endParaRPr>
          </a:p>
          <a:p>
            <a:r>
              <a:rPr lang="zh-CN" altLang="en-US" sz="2800" dirty="0">
                <a:solidFill>
                  <a:srgbClr val="FF0000"/>
                </a:solidFill>
                <a:latin typeface="+mj-ea"/>
                <a:ea typeface="+mj-ea"/>
              </a:rPr>
              <a:t>会计政策变更</a:t>
            </a:r>
            <a:r>
              <a:rPr lang="zh-CN" altLang="en-US" sz="2800" dirty="0">
                <a:latin typeface="仿宋" panose="02010609060101010101" charset="-122"/>
                <a:ea typeface="仿宋" panose="02010609060101010101" charset="-122"/>
              </a:rPr>
              <a:t>，是指农村集体经济组织在会计确认、</a:t>
            </a:r>
            <a:r>
              <a:rPr lang="zh-CN" altLang="en-US" sz="2800" dirty="0" smtClean="0">
                <a:latin typeface="仿宋" panose="02010609060101010101" charset="-122"/>
                <a:ea typeface="仿宋" panose="02010609060101010101" charset="-122"/>
              </a:rPr>
              <a:t>计量</a:t>
            </a:r>
            <a:r>
              <a:rPr lang="zh-CN" altLang="en-US" sz="2800" dirty="0">
                <a:latin typeface="仿宋" panose="02010609060101010101" charset="-122"/>
                <a:ea typeface="仿宋" panose="02010609060101010101" charset="-122"/>
              </a:rPr>
              <a:t>和报告中所采用的原则、基础和会计处理方法的</a:t>
            </a:r>
            <a:r>
              <a:rPr lang="zh-CN" altLang="en-US" sz="2800" dirty="0" smtClean="0">
                <a:latin typeface="仿宋" panose="02010609060101010101" charset="-122"/>
                <a:ea typeface="仿宋" panose="02010609060101010101" charset="-122"/>
              </a:rPr>
              <a:t>变更。</a:t>
            </a:r>
            <a:endParaRPr lang="en-US" altLang="zh-CN" sz="2800" dirty="0" smtClean="0">
              <a:latin typeface="仿宋" panose="02010609060101010101" charset="-122"/>
              <a:ea typeface="仿宋" panose="02010609060101010101" charset="-122"/>
            </a:endParaRPr>
          </a:p>
          <a:p>
            <a:r>
              <a:rPr lang="zh-CN" altLang="en-US" sz="2800" dirty="0">
                <a:solidFill>
                  <a:srgbClr val="FF0000"/>
                </a:solidFill>
                <a:latin typeface="+mj-ea"/>
                <a:ea typeface="+mj-ea"/>
              </a:rPr>
              <a:t>会计估计变更</a:t>
            </a:r>
            <a:r>
              <a:rPr lang="zh-CN" altLang="en-US" sz="2800" dirty="0">
                <a:latin typeface="仿宋" panose="02010609060101010101" charset="-122"/>
                <a:ea typeface="仿宋" panose="02010609060101010101" charset="-122"/>
              </a:rPr>
              <a:t>，是指由于资产和负债的当前状况及预期经济利</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益和义务发生了变化，从而对资产或负债的账面价值或者资</a:t>
            </a:r>
            <a:endParaRPr lang="zh-CN" altLang="en-US" sz="2800" dirty="0">
              <a:latin typeface="仿宋" panose="02010609060101010101" charset="-122"/>
              <a:ea typeface="仿宋" panose="02010609060101010101" charset="-122"/>
            </a:endParaRPr>
          </a:p>
          <a:p>
            <a:r>
              <a:rPr lang="zh-CN" altLang="en-US" sz="2800" dirty="0">
                <a:latin typeface="仿宋" panose="02010609060101010101" charset="-122"/>
                <a:ea typeface="仿宋" panose="02010609060101010101" charset="-122"/>
              </a:rPr>
              <a:t>产的定期消耗金额进行调整</a:t>
            </a:r>
            <a:r>
              <a:rPr lang="zh-CN" altLang="en-US" sz="2800" dirty="0" smtClean="0">
                <a:latin typeface="仿宋" panose="02010609060101010101" charset="-122"/>
                <a:ea typeface="仿宋" panose="02010609060101010101" charset="-122"/>
              </a:rPr>
              <a:t>。</a:t>
            </a:r>
            <a:endParaRPr lang="en-US" altLang="zh-CN" sz="2800" dirty="0" smtClean="0">
              <a:latin typeface="仿宋" panose="02010609060101010101" charset="-122"/>
              <a:ea typeface="仿宋" panose="02010609060101010101" charset="-122"/>
            </a:endParaRPr>
          </a:p>
          <a:p>
            <a:r>
              <a:rPr lang="zh-CN" altLang="en-US" sz="2800" dirty="0">
                <a:solidFill>
                  <a:srgbClr val="FF0000"/>
                </a:solidFill>
                <a:latin typeface="+mj-ea"/>
                <a:ea typeface="+mj-ea"/>
              </a:rPr>
              <a:t>前期差错更正</a:t>
            </a:r>
            <a:r>
              <a:rPr lang="zh-CN" altLang="en-US" sz="2800" dirty="0">
                <a:latin typeface="仿宋" panose="02010609060101010101" charset="-122"/>
                <a:ea typeface="仿宋" panose="02010609060101010101" charset="-122"/>
              </a:rPr>
              <a:t>，是指对前期</a:t>
            </a:r>
            <a:r>
              <a:rPr lang="zh-CN" altLang="en-US" sz="2800" dirty="0" smtClean="0">
                <a:latin typeface="仿宋" panose="02010609060101010101" charset="-122"/>
                <a:ea typeface="仿宋" panose="02010609060101010101" charset="-122"/>
              </a:rPr>
              <a:t>差错</a:t>
            </a:r>
            <a:r>
              <a:rPr lang="zh-CN" altLang="en-US" sz="2800" dirty="0">
                <a:latin typeface="仿宋" panose="02010609060101010101" charset="-122"/>
                <a:ea typeface="仿宋" panose="02010609060101010101" charset="-122"/>
              </a:rPr>
              <a:t>包括计算错误、应用会计政策错误、应用会计估计错误</a:t>
            </a:r>
            <a:r>
              <a:rPr lang="zh-CN" altLang="en-US" sz="2800" dirty="0" smtClean="0">
                <a:latin typeface="仿宋" panose="02010609060101010101" charset="-122"/>
                <a:ea typeface="仿宋" panose="02010609060101010101" charset="-122"/>
              </a:rPr>
              <a:t>等进行</a:t>
            </a:r>
            <a:r>
              <a:rPr lang="zh-CN" altLang="en-US" sz="2800" dirty="0">
                <a:latin typeface="仿宋" panose="02010609060101010101" charset="-122"/>
                <a:ea typeface="仿宋" panose="02010609060101010101" charset="-122"/>
              </a:rPr>
              <a:t>更正</a:t>
            </a:r>
            <a:r>
              <a:rPr lang="zh-CN" altLang="en-US" sz="2800" dirty="0" smtClean="0">
                <a:latin typeface="仿宋" panose="02010609060101010101" charset="-122"/>
                <a:ea typeface="仿宋" panose="02010609060101010101" charset="-122"/>
              </a:rPr>
              <a:t>。</a:t>
            </a:r>
            <a:endParaRPr lang="en-US" altLang="zh-CN" sz="2800" dirty="0" smtClean="0">
              <a:latin typeface="仿宋" panose="02010609060101010101" charset="-122"/>
              <a:ea typeface="仿宋" panose="02010609060101010101" charset="-122"/>
            </a:endParaRPr>
          </a:p>
          <a:p>
            <a:r>
              <a:rPr lang="zh-CN" altLang="en-US" sz="2800" dirty="0">
                <a:solidFill>
                  <a:srgbClr val="FF0000"/>
                </a:solidFill>
                <a:latin typeface="+mj-ea"/>
                <a:ea typeface="+mj-ea"/>
              </a:rPr>
              <a:t>未来适用法，</a:t>
            </a:r>
            <a:r>
              <a:rPr lang="zh-CN" altLang="en-US" sz="2800" dirty="0">
                <a:latin typeface="仿宋" panose="02010609060101010101" charset="-122"/>
                <a:ea typeface="仿宋" panose="02010609060101010101" charset="-122"/>
              </a:rPr>
              <a:t>是指将变更后的会计政策和会计</a:t>
            </a:r>
            <a:r>
              <a:rPr lang="zh-CN" altLang="en-US" sz="2800" dirty="0" smtClean="0">
                <a:latin typeface="仿宋" panose="02010609060101010101" charset="-122"/>
                <a:ea typeface="仿宋" panose="02010609060101010101" charset="-122"/>
              </a:rPr>
              <a:t>估计</a:t>
            </a:r>
            <a:r>
              <a:rPr lang="zh-CN" altLang="en-US" sz="2800" dirty="0">
                <a:latin typeface="仿宋" panose="02010609060101010101" charset="-122"/>
                <a:ea typeface="仿宋" panose="02010609060101010101" charset="-122"/>
              </a:rPr>
              <a:t>应用于变更日及以后发生的交易或者事项，或者在会计</a:t>
            </a:r>
            <a:r>
              <a:rPr lang="zh-CN" altLang="en-US" sz="2800" dirty="0" smtClean="0">
                <a:latin typeface="仿宋" panose="02010609060101010101" charset="-122"/>
                <a:ea typeface="仿宋" panose="02010609060101010101" charset="-122"/>
              </a:rPr>
              <a:t>差错</a:t>
            </a:r>
            <a:r>
              <a:rPr lang="zh-CN" altLang="en-US" sz="2800" dirty="0">
                <a:latin typeface="仿宋" panose="02010609060101010101" charset="-122"/>
                <a:ea typeface="仿宋" panose="02010609060101010101" charset="-122"/>
              </a:rPr>
              <a:t>发生或发现的当期更正差错的方法。</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a:solidFill>
                  <a:srgbClr val="FF0000"/>
                </a:solidFill>
              </a:rPr>
              <a:t>（二）</a:t>
            </a:r>
            <a:r>
              <a:rPr lang="zh-CN" altLang="zh-CN" sz="2800" dirty="0">
                <a:solidFill>
                  <a:srgbClr val="FF0000"/>
                </a:solidFill>
              </a:rPr>
              <a:t>《制度》的主要内容是什么？</a:t>
            </a:r>
            <a:endParaRPr lang="zh-CN" altLang="en-US" dirty="0"/>
          </a:p>
        </p:txBody>
      </p:sp>
      <p:sp>
        <p:nvSpPr>
          <p:cNvPr id="3" name="内容占位符 2"/>
          <p:cNvSpPr>
            <a:spLocks noGrp="1"/>
          </p:cNvSpPr>
          <p:nvPr>
            <p:ph idx="1"/>
          </p:nvPr>
        </p:nvSpPr>
        <p:spPr/>
        <p:txBody>
          <a:bodyPr>
            <a:normAutofit/>
          </a:bodyPr>
          <a:lstStyle/>
          <a:p>
            <a:pPr lvl="0">
              <a:buClr>
                <a:srgbClr val="0BD0D9"/>
              </a:buClr>
            </a:pPr>
            <a:r>
              <a:rPr lang="en-US" altLang="zh-CN" sz="2400" kern="0" dirty="0">
                <a:solidFill>
                  <a:srgbClr val="333333"/>
                </a:solidFill>
                <a:latin typeface="宋体" panose="02010600030101010101" pitchFamily="2" charset="-122"/>
                <a:cs typeface="宋体" panose="02010600030101010101" pitchFamily="2" charset="-122"/>
              </a:rPr>
              <a:t> </a:t>
            </a:r>
            <a:r>
              <a:rPr lang="zh-CN" altLang="zh-CN" sz="2400" kern="0" dirty="0">
                <a:solidFill>
                  <a:srgbClr val="333333"/>
                </a:solidFill>
                <a:latin typeface="宋体" panose="02010600030101010101" pitchFamily="2" charset="-122"/>
                <a:cs typeface="宋体" panose="02010600030101010101" pitchFamily="2" charset="-122"/>
              </a:rPr>
              <a:t>第八章附则共两条，主要规范施行日期以及与原制度的衔接问题，并对农村集体经济组织会计基础工作、会计档案管理等工作提出原则要求。</a:t>
            </a:r>
            <a:endParaRPr lang="en-US" altLang="zh-CN" sz="1600" kern="0" dirty="0">
              <a:solidFill>
                <a:srgbClr val="333333"/>
              </a:solidFill>
              <a:latin typeface="宋体" panose="02010600030101010101" pitchFamily="2" charset="-122"/>
              <a:cs typeface="宋体" panose="02010600030101010101" pitchFamily="2" charset="-122"/>
            </a:endParaRPr>
          </a:p>
          <a:p>
            <a:pPr lvl="0">
              <a:buClr>
                <a:srgbClr val="0BD0D9"/>
              </a:buClr>
            </a:pPr>
            <a:r>
              <a:rPr lang="en-US" altLang="zh-CN" sz="2400" kern="0" dirty="0">
                <a:solidFill>
                  <a:srgbClr val="333333"/>
                </a:solidFill>
                <a:latin typeface="宋体" panose="02010600030101010101" pitchFamily="2" charset="-122"/>
                <a:cs typeface="宋体" panose="02010600030101010101" pitchFamily="2" charset="-122"/>
              </a:rPr>
              <a:t>    </a:t>
            </a:r>
            <a:r>
              <a:rPr lang="zh-CN" altLang="zh-CN" sz="2400" b="1" kern="0" dirty="0">
                <a:solidFill>
                  <a:srgbClr val="333333"/>
                </a:solidFill>
                <a:latin typeface="宋体" panose="02010600030101010101" pitchFamily="2" charset="-122"/>
                <a:cs typeface="宋体" panose="02010600030101010101" pitchFamily="2" charset="-122"/>
              </a:rPr>
              <a:t>附录共两部分</a:t>
            </a:r>
            <a:r>
              <a:rPr lang="zh-CN" altLang="zh-CN" sz="2400" kern="0" dirty="0">
                <a:solidFill>
                  <a:srgbClr val="333333"/>
                </a:solidFill>
                <a:latin typeface="宋体" panose="02010600030101010101" pitchFamily="2" charset="-122"/>
                <a:cs typeface="宋体" panose="02010600030101010101" pitchFamily="2" charset="-122"/>
              </a:rPr>
              <a:t>，</a:t>
            </a:r>
            <a:r>
              <a:rPr lang="zh-CN" altLang="zh-CN" sz="2400" b="1" kern="0" dirty="0">
                <a:solidFill>
                  <a:srgbClr val="333333"/>
                </a:solidFill>
                <a:latin typeface="宋体" panose="02010600030101010101" pitchFamily="2" charset="-122"/>
                <a:cs typeface="宋体" panose="02010600030101010101" pitchFamily="2" charset="-122"/>
              </a:rPr>
              <a:t>分别为会计科目及编制说明、会计报表格式及编制说明</a:t>
            </a:r>
            <a:r>
              <a:rPr lang="zh-CN" altLang="zh-CN" sz="2400" kern="0" dirty="0">
                <a:solidFill>
                  <a:srgbClr val="333333"/>
                </a:solidFill>
                <a:latin typeface="宋体" panose="02010600030101010101" pitchFamily="2" charset="-122"/>
                <a:cs typeface="宋体" panose="02010600030101010101" pitchFamily="2" charset="-122"/>
              </a:rPr>
              <a:t>。</a:t>
            </a:r>
            <a:endParaRPr lang="en-US" altLang="zh-CN" sz="2400" kern="0" dirty="0">
              <a:solidFill>
                <a:srgbClr val="333333"/>
              </a:solidFill>
              <a:latin typeface="宋体" panose="02010600030101010101" pitchFamily="2" charset="-122"/>
              <a:cs typeface="宋体" panose="02010600030101010101" pitchFamily="2" charset="-122"/>
            </a:endParaRPr>
          </a:p>
          <a:p>
            <a:pPr lvl="0">
              <a:buClr>
                <a:srgbClr val="0BD0D9"/>
              </a:buClr>
            </a:pPr>
            <a:r>
              <a:rPr lang="en-US" altLang="zh-CN" sz="2400" kern="0" dirty="0">
                <a:solidFill>
                  <a:srgbClr val="333333"/>
                </a:solidFill>
                <a:latin typeface="宋体" panose="02010600030101010101" pitchFamily="2" charset="-122"/>
                <a:cs typeface="宋体" panose="02010600030101010101" pitchFamily="2" charset="-122"/>
              </a:rPr>
              <a:t>    </a:t>
            </a:r>
            <a:r>
              <a:rPr lang="zh-CN" altLang="zh-CN" sz="2400" kern="0" dirty="0">
                <a:solidFill>
                  <a:srgbClr val="333333"/>
                </a:solidFill>
                <a:latin typeface="宋体" panose="02010600030101010101" pitchFamily="2" charset="-122"/>
                <a:cs typeface="宋体" panose="02010600030101010101" pitchFamily="2" charset="-122"/>
              </a:rPr>
              <a:t>会计科目及编制说明部分，主要明确了</a:t>
            </a:r>
            <a:r>
              <a:rPr lang="en-US" altLang="zh-CN" sz="2400" kern="0" dirty="0">
                <a:solidFill>
                  <a:srgbClr val="333333"/>
                </a:solidFill>
                <a:latin typeface="宋体" panose="02010600030101010101" pitchFamily="2" charset="-122"/>
                <a:cs typeface="宋体" panose="02010600030101010101" pitchFamily="2" charset="-122"/>
              </a:rPr>
              <a:t>42</a:t>
            </a:r>
            <a:r>
              <a:rPr lang="zh-CN" altLang="zh-CN" sz="2400" kern="0" dirty="0">
                <a:solidFill>
                  <a:srgbClr val="333333"/>
                </a:solidFill>
                <a:latin typeface="宋体" panose="02010600030101010101" pitchFamily="2" charset="-122"/>
                <a:cs typeface="宋体" panose="02010600030101010101" pitchFamily="2" charset="-122"/>
              </a:rPr>
              <a:t>个会计科目的具体设置、核算内容和主要账务处理。</a:t>
            </a:r>
            <a:endParaRPr lang="en-US" altLang="zh-CN" sz="2400" kern="0" dirty="0">
              <a:solidFill>
                <a:srgbClr val="333333"/>
              </a:solidFill>
              <a:latin typeface="宋体" panose="02010600030101010101" pitchFamily="2" charset="-122"/>
              <a:cs typeface="宋体" panose="02010600030101010101" pitchFamily="2" charset="-122"/>
            </a:endParaRPr>
          </a:p>
          <a:p>
            <a:pPr lvl="0">
              <a:buClr>
                <a:srgbClr val="0BD0D9"/>
              </a:buClr>
            </a:pPr>
            <a:r>
              <a:rPr lang="en-US" altLang="zh-CN" sz="2400" kern="0" dirty="0">
                <a:solidFill>
                  <a:srgbClr val="333333"/>
                </a:solidFill>
                <a:latin typeface="宋体" panose="02010600030101010101" pitchFamily="2" charset="-122"/>
                <a:cs typeface="宋体" panose="02010600030101010101" pitchFamily="2" charset="-122"/>
              </a:rPr>
              <a:t>    </a:t>
            </a:r>
            <a:r>
              <a:rPr lang="zh-CN" altLang="zh-CN" sz="2400" kern="0" dirty="0">
                <a:solidFill>
                  <a:srgbClr val="333333"/>
                </a:solidFill>
                <a:latin typeface="宋体" panose="02010600030101010101" pitchFamily="2" charset="-122"/>
                <a:cs typeface="宋体" panose="02010600030101010101" pitchFamily="2" charset="-122"/>
              </a:rPr>
              <a:t>会计报表格式及编制说明部分，主要明确了资产负债表、收益及收益分配表的格式及编制说明，以及会计报表附注内容及编制说明等。</a:t>
            </a:r>
            <a:endParaRPr lang="zh-CN" alt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692696"/>
            <a:ext cx="8229600" cy="636680"/>
          </a:xfrm>
        </p:spPr>
        <p:txBody>
          <a:bodyPr>
            <a:normAutofit/>
          </a:bodyPr>
          <a:lstStyle/>
          <a:p>
            <a:r>
              <a:rPr lang="zh-CN" altLang="en-US" sz="2800" dirty="0" smtClean="0">
                <a:solidFill>
                  <a:srgbClr val="FF0000"/>
                </a:solidFill>
              </a:rPr>
              <a:t>（三）</a:t>
            </a:r>
            <a:r>
              <a:rPr lang="zh-CN" altLang="zh-CN" sz="2800" dirty="0" smtClean="0">
                <a:solidFill>
                  <a:srgbClr val="FF0000"/>
                </a:solidFill>
              </a:rPr>
              <a:t>修订</a:t>
            </a:r>
            <a:r>
              <a:rPr lang="zh-CN" altLang="zh-CN" sz="2800" dirty="0">
                <a:solidFill>
                  <a:srgbClr val="FF0000"/>
                </a:solidFill>
              </a:rPr>
              <a:t>《制度》主要遵循了哪些原则？</a:t>
            </a:r>
            <a:endParaRPr lang="zh-CN" altLang="en-US" sz="2800" dirty="0">
              <a:solidFill>
                <a:srgbClr val="FF0000"/>
              </a:solidFill>
            </a:endParaRPr>
          </a:p>
        </p:txBody>
      </p:sp>
      <p:sp>
        <p:nvSpPr>
          <p:cNvPr id="3" name="内容占位符 2"/>
          <p:cNvSpPr>
            <a:spLocks noGrp="1"/>
          </p:cNvSpPr>
          <p:nvPr>
            <p:ph idx="1"/>
          </p:nvPr>
        </p:nvSpPr>
        <p:spPr>
          <a:xfrm>
            <a:off x="457200" y="1412776"/>
            <a:ext cx="8229600" cy="4911824"/>
          </a:xfrm>
          <a:ln>
            <a:solidFill>
              <a:schemeClr val="accent1"/>
            </a:solidFill>
          </a:ln>
        </p:spPr>
        <p:txBody>
          <a:bodyPr/>
          <a:lstStyle/>
          <a:p>
            <a:r>
              <a:rPr lang="zh-CN" altLang="zh-CN" sz="2400" b="1" kern="0" dirty="0">
                <a:solidFill>
                  <a:srgbClr val="333333"/>
                </a:solidFill>
                <a:latin typeface="+mn-ea"/>
                <a:cs typeface="宋体" panose="02010600030101010101" pitchFamily="2" charset="-122"/>
              </a:rPr>
              <a:t>修订《制度》主要遵循了以下原则：</a:t>
            </a:r>
            <a:endParaRPr lang="en-US" altLang="zh-CN" sz="2400" b="1" kern="0" dirty="0">
              <a:solidFill>
                <a:srgbClr val="333333"/>
              </a:solidFill>
              <a:latin typeface="+mn-ea"/>
              <a:cs typeface="宋体" panose="02010600030101010101" pitchFamily="2" charset="-122"/>
            </a:endParaRPr>
          </a:p>
          <a:p>
            <a:r>
              <a:rPr lang="zh-CN" altLang="zh-CN" sz="2400" kern="0" dirty="0">
                <a:solidFill>
                  <a:srgbClr val="333333"/>
                </a:solidFill>
                <a:latin typeface="+mn-ea"/>
                <a:cs typeface="宋体" panose="02010600030101010101" pitchFamily="2" charset="-122"/>
              </a:rPr>
              <a:t>一是聚焦会计核算</a:t>
            </a:r>
            <a:r>
              <a:rPr lang="zh-CN" altLang="en-US" sz="2400" kern="0" dirty="0">
                <a:solidFill>
                  <a:srgbClr val="333333"/>
                </a:solidFill>
                <a:latin typeface="+mn-ea"/>
                <a:cs typeface="宋体" panose="02010600030101010101" pitchFamily="2" charset="-122"/>
              </a:rPr>
              <a:t>。</a:t>
            </a:r>
            <a:endParaRPr lang="en-US" altLang="zh-CN" sz="2400" kern="0" dirty="0">
              <a:solidFill>
                <a:srgbClr val="333333"/>
              </a:solidFill>
              <a:latin typeface="+mn-ea"/>
              <a:cs typeface="宋体" panose="02010600030101010101" pitchFamily="2" charset="-122"/>
            </a:endParaRPr>
          </a:p>
          <a:p>
            <a:r>
              <a:rPr lang="zh-CN" altLang="zh-CN" sz="2400" kern="0" dirty="0">
                <a:solidFill>
                  <a:srgbClr val="333333"/>
                </a:solidFill>
                <a:latin typeface="+mn-ea"/>
                <a:cs typeface="宋体" panose="02010600030101010101" pitchFamily="2" charset="-122"/>
              </a:rPr>
              <a:t>二是坚持问题导向。</a:t>
            </a:r>
            <a:endParaRPr lang="en-US" altLang="zh-CN" sz="2400" kern="0" dirty="0">
              <a:solidFill>
                <a:srgbClr val="333333"/>
              </a:solidFill>
              <a:latin typeface="+mn-ea"/>
              <a:cs typeface="宋体" panose="02010600030101010101" pitchFamily="2" charset="-122"/>
            </a:endParaRPr>
          </a:p>
          <a:p>
            <a:r>
              <a:rPr lang="zh-CN" altLang="zh-CN" sz="2400" kern="0" dirty="0">
                <a:solidFill>
                  <a:srgbClr val="333333"/>
                </a:solidFill>
                <a:latin typeface="+mn-ea"/>
                <a:cs typeface="宋体" panose="02010600030101010101" pitchFamily="2" charset="-122"/>
              </a:rPr>
              <a:t>三是突出“农”字属性。</a:t>
            </a:r>
            <a:endParaRPr lang="en-US" altLang="zh-CN" sz="2400" kern="0" dirty="0">
              <a:solidFill>
                <a:srgbClr val="333333"/>
              </a:solidFill>
              <a:latin typeface="+mn-ea"/>
              <a:cs typeface="宋体" panose="02010600030101010101" pitchFamily="2" charset="-122"/>
            </a:endParaRPr>
          </a:p>
          <a:p>
            <a:r>
              <a:rPr lang="zh-CN" altLang="zh-CN" sz="2400" kern="0" dirty="0">
                <a:solidFill>
                  <a:srgbClr val="333333"/>
                </a:solidFill>
                <a:latin typeface="+mn-ea"/>
                <a:cs typeface="宋体" panose="02010600030101010101" pitchFamily="2" charset="-122"/>
              </a:rPr>
              <a:t>四是加强协调衔接。</a:t>
            </a:r>
            <a:endParaRPr lang="zh-CN" altLang="en-US" sz="2400" kern="0" dirty="0">
              <a:solidFill>
                <a:srgbClr val="333333"/>
              </a:solidFill>
              <a:latin typeface="+mn-ea"/>
              <a:cs typeface="宋体" panose="02010600030101010101" pitchFamily="2" charset="-122"/>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15816" y="3789046"/>
            <a:ext cx="5832648" cy="2521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椭圆形标注 3"/>
          <p:cNvSpPr/>
          <p:nvPr/>
        </p:nvSpPr>
        <p:spPr>
          <a:xfrm>
            <a:off x="6516216" y="1988840"/>
            <a:ext cx="1728192" cy="144016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重大决策</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3074"/>
                                        </p:tgtEl>
                                        <p:attrNameLst>
                                          <p:attrName>style.visibility</p:attrName>
                                        </p:attrNameLst>
                                      </p:cBhvr>
                                      <p:to>
                                        <p:strVal val="visible"/>
                                      </p:to>
                                    </p:set>
                                    <p:animEffect transition="in" filter="circle(in)">
                                      <p:cBhvr>
                                        <p:cTn id="55"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692696"/>
            <a:ext cx="8229600" cy="636680"/>
          </a:xfrm>
        </p:spPr>
        <p:txBody>
          <a:bodyPr>
            <a:normAutofit/>
          </a:bodyPr>
          <a:lstStyle/>
          <a:p>
            <a:r>
              <a:rPr lang="zh-CN" altLang="en-US" sz="2800" dirty="0" smtClean="0">
                <a:solidFill>
                  <a:srgbClr val="FF0000"/>
                </a:solidFill>
              </a:rPr>
              <a:t>（三）</a:t>
            </a:r>
            <a:r>
              <a:rPr lang="zh-CN" altLang="zh-CN" sz="2800" dirty="0" smtClean="0">
                <a:solidFill>
                  <a:srgbClr val="FF0000"/>
                </a:solidFill>
              </a:rPr>
              <a:t>修订</a:t>
            </a:r>
            <a:r>
              <a:rPr lang="zh-CN" altLang="zh-CN" sz="2800" dirty="0">
                <a:solidFill>
                  <a:srgbClr val="FF0000"/>
                </a:solidFill>
              </a:rPr>
              <a:t>《制度》主要遵循了哪些原则？</a:t>
            </a:r>
            <a:endParaRPr lang="zh-CN" altLang="en-US" sz="2800" dirty="0">
              <a:solidFill>
                <a:srgbClr val="FF0000"/>
              </a:solidFill>
            </a:endParaRPr>
          </a:p>
        </p:txBody>
      </p:sp>
      <p:sp>
        <p:nvSpPr>
          <p:cNvPr id="3" name="内容占位符 2"/>
          <p:cNvSpPr>
            <a:spLocks noGrp="1"/>
          </p:cNvSpPr>
          <p:nvPr>
            <p:ph idx="1"/>
          </p:nvPr>
        </p:nvSpPr>
        <p:spPr>
          <a:xfrm>
            <a:off x="457200" y="1412776"/>
            <a:ext cx="8229600" cy="4911824"/>
          </a:xfrm>
          <a:ln>
            <a:solidFill>
              <a:schemeClr val="accent1"/>
            </a:solidFill>
          </a:ln>
        </p:spPr>
        <p:txBody>
          <a:bodyPr/>
          <a:lstStyle/>
          <a:p>
            <a:r>
              <a:rPr lang="zh-CN" altLang="zh-CN" sz="2400" b="1" kern="0" dirty="0" smtClean="0">
                <a:solidFill>
                  <a:srgbClr val="C00000"/>
                </a:solidFill>
                <a:latin typeface="+mn-ea"/>
                <a:cs typeface="宋体" panose="02010600030101010101" pitchFamily="2" charset="-122"/>
              </a:rPr>
              <a:t>一</a:t>
            </a:r>
            <a:r>
              <a:rPr lang="zh-CN" altLang="zh-CN" sz="2400" b="1" kern="0" dirty="0">
                <a:solidFill>
                  <a:srgbClr val="C00000"/>
                </a:solidFill>
                <a:latin typeface="+mn-ea"/>
                <a:cs typeface="宋体" panose="02010600030101010101" pitchFamily="2" charset="-122"/>
              </a:rPr>
              <a:t>是聚焦会计核算</a:t>
            </a:r>
            <a:r>
              <a:rPr lang="zh-CN" altLang="en-US" sz="2400" b="1" kern="0" dirty="0">
                <a:solidFill>
                  <a:srgbClr val="C00000"/>
                </a:solidFill>
                <a:latin typeface="+mn-ea"/>
                <a:cs typeface="宋体" panose="02010600030101010101" pitchFamily="2" charset="-122"/>
              </a:rPr>
              <a:t>。</a:t>
            </a:r>
            <a:endParaRPr lang="en-US" altLang="zh-CN" sz="2400" b="1" kern="0" dirty="0">
              <a:solidFill>
                <a:srgbClr val="C00000"/>
              </a:solidFill>
              <a:latin typeface="+mn-ea"/>
              <a:cs typeface="宋体" panose="02010600030101010101" pitchFamily="2" charset="-122"/>
            </a:endParaRPr>
          </a:p>
          <a:p>
            <a:r>
              <a:rPr lang="zh-CN" altLang="zh-CN" sz="2400" kern="0" dirty="0">
                <a:latin typeface="+mn-ea"/>
                <a:cs typeface="宋体" panose="02010600030101010101" pitchFamily="2" charset="-122"/>
              </a:rPr>
              <a:t>原会计制度中除了规范会计核算的内容外，还包含了财务管理、会计基础工作、会计档案管理等方面内容，内容相对庞杂，并且其中有些具体规定随着相关法律法规的修订已不再适用。本次修订本着聚焦规范会计核算工作，分章节重点对资产、负债、所有者权益、收入、费用、收益等会计要素的定义、确认、计量和账务处理等内容进行统一全面规范，删减了财务管理等其他非会计核算内容，并通过新增部分条款对删减的涉及会计基础工作和会计档案管理等内容作原则性规定。</a:t>
            </a:r>
            <a:endParaRPr lang="zh-CN" altLang="en-US" sz="2400" kern="0" dirty="0">
              <a:latin typeface="+mn-ea"/>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692696"/>
            <a:ext cx="8229600" cy="636680"/>
          </a:xfrm>
        </p:spPr>
        <p:txBody>
          <a:bodyPr>
            <a:normAutofit/>
          </a:bodyPr>
          <a:lstStyle/>
          <a:p>
            <a:r>
              <a:rPr lang="zh-CN" altLang="en-US" sz="2800" dirty="0" smtClean="0">
                <a:solidFill>
                  <a:srgbClr val="FF0000"/>
                </a:solidFill>
              </a:rPr>
              <a:t>（三）</a:t>
            </a:r>
            <a:r>
              <a:rPr lang="zh-CN" altLang="zh-CN" sz="2800" dirty="0" smtClean="0">
                <a:solidFill>
                  <a:srgbClr val="FF0000"/>
                </a:solidFill>
              </a:rPr>
              <a:t>修订</a:t>
            </a:r>
            <a:r>
              <a:rPr lang="zh-CN" altLang="zh-CN" sz="2800" dirty="0">
                <a:solidFill>
                  <a:srgbClr val="FF0000"/>
                </a:solidFill>
              </a:rPr>
              <a:t>《制度》主要遵循了哪些原则？</a:t>
            </a:r>
            <a:endParaRPr lang="zh-CN" altLang="en-US" sz="2800" dirty="0">
              <a:solidFill>
                <a:srgbClr val="FF0000"/>
              </a:solidFill>
            </a:endParaRPr>
          </a:p>
        </p:txBody>
      </p:sp>
      <p:sp>
        <p:nvSpPr>
          <p:cNvPr id="3" name="内容占位符 2"/>
          <p:cNvSpPr>
            <a:spLocks noGrp="1"/>
          </p:cNvSpPr>
          <p:nvPr>
            <p:ph idx="1"/>
          </p:nvPr>
        </p:nvSpPr>
        <p:spPr>
          <a:xfrm>
            <a:off x="457200" y="1412776"/>
            <a:ext cx="8229600" cy="4911824"/>
          </a:xfrm>
          <a:ln>
            <a:solidFill>
              <a:schemeClr val="accent1"/>
            </a:solidFill>
          </a:ln>
        </p:spPr>
        <p:txBody>
          <a:bodyPr>
            <a:normAutofit lnSpcReduction="10000"/>
          </a:bodyPr>
          <a:lstStyle/>
          <a:p>
            <a:pPr marL="0" indent="0">
              <a:buNone/>
            </a:pPr>
            <a:endParaRPr lang="en-US" altLang="zh-CN" sz="2400" b="1" kern="0" dirty="0">
              <a:solidFill>
                <a:srgbClr val="333333"/>
              </a:solidFill>
              <a:latin typeface="+mn-ea"/>
              <a:cs typeface="宋体" panose="02010600030101010101" pitchFamily="2" charset="-122"/>
            </a:endParaRPr>
          </a:p>
          <a:p>
            <a:r>
              <a:rPr lang="zh-CN" altLang="zh-CN" sz="2400" b="1" kern="0" dirty="0">
                <a:solidFill>
                  <a:srgbClr val="C00000"/>
                </a:solidFill>
                <a:latin typeface="+mn-ea"/>
                <a:cs typeface="宋体" panose="02010600030101010101" pitchFamily="2" charset="-122"/>
              </a:rPr>
              <a:t>二是坚持问题导向</a:t>
            </a:r>
            <a:r>
              <a:rPr lang="zh-CN" altLang="zh-CN" sz="2400" kern="0" dirty="0" smtClean="0">
                <a:solidFill>
                  <a:srgbClr val="C00000"/>
                </a:solidFill>
                <a:latin typeface="+mn-ea"/>
                <a:cs typeface="宋体" panose="02010600030101010101" pitchFamily="2" charset="-122"/>
              </a:rPr>
              <a:t>。</a:t>
            </a:r>
            <a:endParaRPr lang="en-US" altLang="zh-CN" sz="2400" kern="0" dirty="0" smtClean="0">
              <a:solidFill>
                <a:srgbClr val="C00000"/>
              </a:solidFill>
              <a:latin typeface="+mn-ea"/>
              <a:cs typeface="宋体" panose="02010600030101010101" pitchFamily="2" charset="-122"/>
            </a:endParaRPr>
          </a:p>
          <a:p>
            <a:r>
              <a:rPr lang="zh-CN" altLang="zh-CN" sz="2400" kern="0" dirty="0" smtClean="0">
                <a:solidFill>
                  <a:srgbClr val="333333"/>
                </a:solidFill>
                <a:latin typeface="+mn-ea"/>
                <a:cs typeface="宋体" panose="02010600030101010101" pitchFamily="2" charset="-122"/>
              </a:rPr>
              <a:t>围绕</a:t>
            </a:r>
            <a:r>
              <a:rPr lang="zh-CN" altLang="zh-CN" sz="2400" kern="0" dirty="0">
                <a:solidFill>
                  <a:srgbClr val="333333"/>
                </a:solidFill>
                <a:latin typeface="+mn-ea"/>
                <a:cs typeface="宋体" panose="02010600030101010101" pitchFamily="2" charset="-122"/>
              </a:rPr>
              <a:t>农村集体经济组织业务发展需要和财务管理要求，本次修订增加了“无形资产”、“待处理财产损溢”、“专项应付款”、“公益支出”、“应交税费”、“税金及附加”、“所得税费用”等会计科目，将原会计制度中的“农业资产”（仅针对牲畜资产、林木资产）调整为“生物资产”，将原会计制度中的“发包及上交收入”会计科目内容按其经济实质分别调整纳入“经营收入”和“投资收益”会计科目，删除了“应付福利费”、“农业税附加返还收入”会计科目，并对相关会计核算要求作出相应调整。修订后的会计科目与企业、农民专业合作社等其他经济主体的有关会计核算更协调一致。</a:t>
            </a:r>
            <a:endParaRPr lang="zh-CN" altLang="en-US" sz="2400" kern="0" dirty="0">
              <a:solidFill>
                <a:srgbClr val="333333"/>
              </a:solidFill>
              <a:latin typeface="+mn-ea"/>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564672"/>
          </a:xfrm>
        </p:spPr>
        <p:txBody>
          <a:bodyPr>
            <a:normAutofit/>
          </a:bodyPr>
          <a:lstStyle/>
          <a:p>
            <a:r>
              <a:rPr lang="zh-CN" altLang="en-US" sz="2800" dirty="0" smtClean="0">
                <a:solidFill>
                  <a:srgbClr val="FF0000"/>
                </a:solidFill>
              </a:rPr>
              <a:t>一、</a:t>
            </a:r>
            <a:r>
              <a:rPr lang="zh-CN" altLang="zh-CN" sz="2800" dirty="0" smtClean="0">
                <a:solidFill>
                  <a:srgbClr val="FF0000"/>
                </a:solidFill>
              </a:rPr>
              <a:t>《农村集体经济组织会计制度》</a:t>
            </a:r>
            <a:r>
              <a:rPr lang="zh-CN" altLang="zh-CN" sz="2800" dirty="0">
                <a:solidFill>
                  <a:srgbClr val="FF0000"/>
                </a:solidFill>
              </a:rPr>
              <a:t>修订</a:t>
            </a:r>
            <a:endParaRPr lang="zh-CN" altLang="en-US" sz="2800" dirty="0">
              <a:solidFill>
                <a:srgbClr val="FF0000"/>
              </a:solidFill>
            </a:endParaRPr>
          </a:p>
        </p:txBody>
      </p:sp>
      <p:sp>
        <p:nvSpPr>
          <p:cNvPr id="3" name="内容占位符 2"/>
          <p:cNvSpPr>
            <a:spLocks noGrp="1"/>
          </p:cNvSpPr>
          <p:nvPr>
            <p:ph idx="1"/>
          </p:nvPr>
        </p:nvSpPr>
        <p:spPr>
          <a:xfrm>
            <a:off x="457200" y="1412776"/>
            <a:ext cx="8229600" cy="4911824"/>
          </a:xfrm>
        </p:spPr>
        <p:txBody>
          <a:bodyPr>
            <a:normAutofit/>
          </a:bodyPr>
          <a:lstStyle/>
          <a:p>
            <a:pPr lvl="0">
              <a:buClr>
                <a:srgbClr val="0BD0D9"/>
              </a:buClr>
            </a:pPr>
            <a:r>
              <a:rPr lang="zh-CN" altLang="zh-CN" sz="2800" kern="0" dirty="0">
                <a:solidFill>
                  <a:srgbClr val="333333"/>
                </a:solidFill>
                <a:latin typeface="宋体" panose="02010600030101010101" pitchFamily="2" charset="-122"/>
                <a:cs typeface="宋体" panose="02010600030101010101" pitchFamily="2" charset="-122"/>
              </a:rPr>
              <a:t>为规范农村集体经济组织会计工作，加强农村集体经济组织会计核算，财政部对《村集体经济组织会计制度》（</a:t>
            </a:r>
            <a:r>
              <a:rPr lang="zh-CN" altLang="zh-CN" sz="2800" b="1" kern="0" dirty="0">
                <a:solidFill>
                  <a:srgbClr val="333333"/>
                </a:solidFill>
                <a:latin typeface="宋体" panose="02010600030101010101" pitchFamily="2" charset="-122"/>
                <a:cs typeface="宋体" panose="02010600030101010101" pitchFamily="2" charset="-122"/>
              </a:rPr>
              <a:t>财会〔</a:t>
            </a:r>
            <a:r>
              <a:rPr lang="en-US" altLang="zh-CN" sz="2800" b="1" kern="0" dirty="0">
                <a:solidFill>
                  <a:srgbClr val="333333"/>
                </a:solidFill>
                <a:latin typeface="宋体" panose="02010600030101010101" pitchFamily="2" charset="-122"/>
                <a:cs typeface="宋体" panose="02010600030101010101" pitchFamily="2" charset="-122"/>
              </a:rPr>
              <a:t>2004</a:t>
            </a:r>
            <a:r>
              <a:rPr lang="zh-CN" altLang="zh-CN" sz="2800" b="1" kern="0" dirty="0">
                <a:solidFill>
                  <a:srgbClr val="333333"/>
                </a:solidFill>
                <a:latin typeface="宋体" panose="02010600030101010101" pitchFamily="2" charset="-122"/>
                <a:cs typeface="宋体" panose="02010600030101010101" pitchFamily="2" charset="-122"/>
              </a:rPr>
              <a:t>〕</a:t>
            </a:r>
            <a:r>
              <a:rPr lang="en-US" altLang="zh-CN" sz="2800" b="1" kern="0" dirty="0">
                <a:solidFill>
                  <a:srgbClr val="333333"/>
                </a:solidFill>
                <a:latin typeface="宋体" panose="02010600030101010101" pitchFamily="2" charset="-122"/>
                <a:cs typeface="宋体" panose="02010600030101010101" pitchFamily="2" charset="-122"/>
              </a:rPr>
              <a:t>12</a:t>
            </a:r>
            <a:r>
              <a:rPr lang="zh-CN" altLang="zh-CN" sz="2800" b="1" kern="0" dirty="0">
                <a:solidFill>
                  <a:srgbClr val="333333"/>
                </a:solidFill>
                <a:latin typeface="宋体" panose="02010600030101010101" pitchFamily="2" charset="-122"/>
                <a:cs typeface="宋体" panose="02010600030101010101" pitchFamily="2" charset="-122"/>
              </a:rPr>
              <a:t>号</a:t>
            </a:r>
            <a:r>
              <a:rPr lang="zh-CN" altLang="zh-CN" sz="2800" kern="0" dirty="0">
                <a:solidFill>
                  <a:srgbClr val="333333"/>
                </a:solidFill>
                <a:latin typeface="宋体" panose="02010600030101010101" pitchFamily="2" charset="-122"/>
                <a:cs typeface="宋体" panose="02010600030101010101" pitchFamily="2" charset="-122"/>
              </a:rPr>
              <a:t>）进行了修订，印发了《农村集体经济组织会计制度》（</a:t>
            </a:r>
            <a:r>
              <a:rPr lang="zh-CN" altLang="zh-CN" sz="2800" b="1" kern="0" dirty="0">
                <a:solidFill>
                  <a:srgbClr val="333333"/>
                </a:solidFill>
                <a:latin typeface="宋体" panose="02010600030101010101" pitchFamily="2" charset="-122"/>
                <a:cs typeface="宋体" panose="02010600030101010101" pitchFamily="2" charset="-122"/>
              </a:rPr>
              <a:t>财会〔</a:t>
            </a:r>
            <a:r>
              <a:rPr lang="en-US" altLang="zh-CN" sz="2800" b="1" kern="0" dirty="0">
                <a:solidFill>
                  <a:srgbClr val="333333"/>
                </a:solidFill>
                <a:latin typeface="宋体" panose="02010600030101010101" pitchFamily="2" charset="-122"/>
                <a:cs typeface="宋体" panose="02010600030101010101" pitchFamily="2" charset="-122"/>
              </a:rPr>
              <a:t>2023</a:t>
            </a:r>
            <a:r>
              <a:rPr lang="zh-CN" altLang="zh-CN" sz="2800" b="1" kern="0" dirty="0">
                <a:solidFill>
                  <a:srgbClr val="333333"/>
                </a:solidFill>
                <a:latin typeface="宋体" panose="02010600030101010101" pitchFamily="2" charset="-122"/>
                <a:cs typeface="宋体" panose="02010600030101010101" pitchFamily="2" charset="-122"/>
              </a:rPr>
              <a:t>〕</a:t>
            </a:r>
            <a:r>
              <a:rPr lang="en-US" altLang="zh-CN" sz="2800" b="1" kern="0" dirty="0">
                <a:solidFill>
                  <a:srgbClr val="333333"/>
                </a:solidFill>
                <a:latin typeface="宋体" panose="02010600030101010101" pitchFamily="2" charset="-122"/>
                <a:cs typeface="宋体" panose="02010600030101010101" pitchFamily="2" charset="-122"/>
              </a:rPr>
              <a:t>14</a:t>
            </a:r>
            <a:r>
              <a:rPr lang="zh-CN" altLang="zh-CN" sz="2800" b="1" kern="0" dirty="0">
                <a:solidFill>
                  <a:srgbClr val="333333"/>
                </a:solidFill>
                <a:latin typeface="宋体" panose="02010600030101010101" pitchFamily="2" charset="-122"/>
                <a:cs typeface="宋体" panose="02010600030101010101" pitchFamily="2" charset="-122"/>
              </a:rPr>
              <a:t>号</a:t>
            </a:r>
            <a:r>
              <a:rPr lang="zh-CN" altLang="zh-CN" sz="2800" kern="0" dirty="0">
                <a:solidFill>
                  <a:srgbClr val="333333"/>
                </a:solidFill>
                <a:latin typeface="宋体" panose="02010600030101010101" pitchFamily="2" charset="-122"/>
                <a:cs typeface="宋体" panose="02010600030101010101" pitchFamily="2" charset="-122"/>
              </a:rPr>
              <a:t>），自</a:t>
            </a:r>
            <a:r>
              <a:rPr lang="en-US" altLang="zh-CN" sz="2800" kern="0" dirty="0">
                <a:solidFill>
                  <a:srgbClr val="333333"/>
                </a:solidFill>
                <a:latin typeface="宋体" panose="02010600030101010101" pitchFamily="2" charset="-122"/>
                <a:cs typeface="宋体" panose="02010600030101010101" pitchFamily="2" charset="-122"/>
              </a:rPr>
              <a:t>2024</a:t>
            </a:r>
            <a:r>
              <a:rPr lang="zh-CN" altLang="zh-CN" sz="2800" kern="0" dirty="0">
                <a:solidFill>
                  <a:srgbClr val="333333"/>
                </a:solidFill>
                <a:latin typeface="宋体" panose="02010600030101010101" pitchFamily="2" charset="-122"/>
                <a:cs typeface="宋体" panose="02010600030101010101" pitchFamily="2" charset="-122"/>
              </a:rPr>
              <a:t>年</a:t>
            </a:r>
            <a:r>
              <a:rPr lang="en-US" altLang="zh-CN" sz="2800" kern="0" dirty="0">
                <a:solidFill>
                  <a:srgbClr val="333333"/>
                </a:solidFill>
                <a:latin typeface="宋体" panose="02010600030101010101" pitchFamily="2" charset="-122"/>
                <a:cs typeface="宋体" panose="02010600030101010101" pitchFamily="2" charset="-122"/>
              </a:rPr>
              <a:t>1</a:t>
            </a:r>
            <a:r>
              <a:rPr lang="zh-CN" altLang="zh-CN" sz="2800" kern="0" dirty="0">
                <a:solidFill>
                  <a:srgbClr val="333333"/>
                </a:solidFill>
                <a:latin typeface="宋体" panose="02010600030101010101" pitchFamily="2" charset="-122"/>
                <a:cs typeface="宋体" panose="02010600030101010101" pitchFamily="2" charset="-122"/>
              </a:rPr>
              <a:t>月</a:t>
            </a:r>
            <a:r>
              <a:rPr lang="en-US" altLang="zh-CN" sz="2800" kern="0" dirty="0">
                <a:solidFill>
                  <a:srgbClr val="333333"/>
                </a:solidFill>
                <a:latin typeface="宋体" panose="02010600030101010101" pitchFamily="2" charset="-122"/>
                <a:cs typeface="宋体" panose="02010600030101010101" pitchFamily="2" charset="-122"/>
              </a:rPr>
              <a:t>1</a:t>
            </a:r>
            <a:r>
              <a:rPr lang="zh-CN" altLang="zh-CN" sz="2800" kern="0" dirty="0">
                <a:solidFill>
                  <a:srgbClr val="333333"/>
                </a:solidFill>
                <a:latin typeface="宋体" panose="02010600030101010101" pitchFamily="2" charset="-122"/>
                <a:cs typeface="宋体" panose="02010600030101010101" pitchFamily="2" charset="-122"/>
              </a:rPr>
              <a:t>日起施行。</a:t>
            </a:r>
            <a:endParaRPr lang="zh-CN" altLang="en-US" dirty="0">
              <a:solidFill>
                <a:prstClr val="black"/>
              </a:solidFill>
              <a:latin typeface="宋体" panose="0201060003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692696"/>
            <a:ext cx="8229600" cy="636680"/>
          </a:xfrm>
        </p:spPr>
        <p:txBody>
          <a:bodyPr>
            <a:normAutofit/>
          </a:bodyPr>
          <a:lstStyle/>
          <a:p>
            <a:r>
              <a:rPr lang="zh-CN" altLang="en-US" sz="2800" dirty="0" smtClean="0">
                <a:solidFill>
                  <a:srgbClr val="FF0000"/>
                </a:solidFill>
              </a:rPr>
              <a:t>（三）</a:t>
            </a:r>
            <a:r>
              <a:rPr lang="zh-CN" altLang="zh-CN" sz="2800" dirty="0" smtClean="0">
                <a:solidFill>
                  <a:srgbClr val="FF0000"/>
                </a:solidFill>
              </a:rPr>
              <a:t>修订</a:t>
            </a:r>
            <a:r>
              <a:rPr lang="zh-CN" altLang="zh-CN" sz="2800" dirty="0">
                <a:solidFill>
                  <a:srgbClr val="FF0000"/>
                </a:solidFill>
              </a:rPr>
              <a:t>《制度》主要遵循了哪些原则？</a:t>
            </a:r>
            <a:endParaRPr lang="zh-CN" altLang="en-US" sz="2800" dirty="0">
              <a:solidFill>
                <a:srgbClr val="FF0000"/>
              </a:solidFill>
            </a:endParaRPr>
          </a:p>
        </p:txBody>
      </p:sp>
      <p:sp>
        <p:nvSpPr>
          <p:cNvPr id="3" name="内容占位符 2"/>
          <p:cNvSpPr>
            <a:spLocks noGrp="1"/>
          </p:cNvSpPr>
          <p:nvPr>
            <p:ph idx="1"/>
          </p:nvPr>
        </p:nvSpPr>
        <p:spPr>
          <a:xfrm>
            <a:off x="457200" y="1412776"/>
            <a:ext cx="8229600" cy="4911824"/>
          </a:xfrm>
          <a:ln>
            <a:solidFill>
              <a:schemeClr val="accent1"/>
            </a:solidFill>
          </a:ln>
        </p:spPr>
        <p:txBody>
          <a:bodyPr/>
          <a:lstStyle/>
          <a:p>
            <a:r>
              <a:rPr lang="zh-CN" altLang="zh-CN" sz="2400" b="1" kern="0" dirty="0">
                <a:solidFill>
                  <a:srgbClr val="333333"/>
                </a:solidFill>
                <a:latin typeface="+mn-ea"/>
                <a:cs typeface="宋体" panose="02010600030101010101" pitchFamily="2" charset="-122"/>
              </a:rPr>
              <a:t>　</a:t>
            </a:r>
            <a:r>
              <a:rPr lang="zh-CN" altLang="zh-CN" sz="2400" b="1" kern="0" dirty="0">
                <a:solidFill>
                  <a:srgbClr val="C00000"/>
                </a:solidFill>
                <a:latin typeface="+mn-ea"/>
                <a:cs typeface="宋体" panose="02010600030101010101" pitchFamily="2" charset="-122"/>
              </a:rPr>
              <a:t>三是突出“农”字属性</a:t>
            </a:r>
            <a:r>
              <a:rPr lang="zh-CN" altLang="zh-CN" sz="2400" b="1" kern="0" dirty="0" smtClean="0">
                <a:solidFill>
                  <a:srgbClr val="C00000"/>
                </a:solidFill>
                <a:latin typeface="+mn-ea"/>
                <a:cs typeface="宋体" panose="02010600030101010101" pitchFamily="2" charset="-122"/>
              </a:rPr>
              <a:t>。</a:t>
            </a:r>
            <a:endParaRPr lang="en-US" altLang="zh-CN" sz="2400" b="1" kern="0" dirty="0" smtClean="0">
              <a:solidFill>
                <a:srgbClr val="C00000"/>
              </a:solidFill>
              <a:latin typeface="+mn-ea"/>
              <a:cs typeface="宋体" panose="02010600030101010101" pitchFamily="2" charset="-122"/>
            </a:endParaRPr>
          </a:p>
          <a:p>
            <a:r>
              <a:rPr lang="zh-CN" altLang="zh-CN" sz="2400" kern="0" dirty="0" smtClean="0">
                <a:solidFill>
                  <a:srgbClr val="333333"/>
                </a:solidFill>
                <a:latin typeface="+mn-ea"/>
                <a:cs typeface="宋体" panose="02010600030101010101" pitchFamily="2" charset="-122"/>
              </a:rPr>
              <a:t>在</a:t>
            </a:r>
            <a:r>
              <a:rPr lang="zh-CN" altLang="zh-CN" sz="2400" kern="0" dirty="0">
                <a:solidFill>
                  <a:srgbClr val="333333"/>
                </a:solidFill>
                <a:latin typeface="+mn-ea"/>
                <a:cs typeface="宋体" panose="02010600030101010101" pitchFamily="2" charset="-122"/>
              </a:rPr>
              <a:t>满足会计核算需求的前提下，本次修订兼顾农村集体经济组织的经济功能与社会功能，充分考虑“三农”特点，保留原会计制度中“内部往来”、“一事一议资金”等具有农村集体经济特点的会计科目；不要求计提资产减值准备，适当保留务实简化的会计核算要求；贯彻落实有关加强扶贫项目资产后续管理的要求，针对扶贫项目资产要求设置备查簿进行登记管理；将农村集体经济组织的资本严格限定在集体经济组织内部，体现农村集体经济组织特有的集体属性等。</a:t>
            </a:r>
            <a:endParaRPr lang="zh-CN" altLang="en-US" sz="2400" kern="0" dirty="0">
              <a:solidFill>
                <a:srgbClr val="333333"/>
              </a:solidFill>
              <a:latin typeface="+mn-ea"/>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692696"/>
            <a:ext cx="8229600" cy="636680"/>
          </a:xfrm>
        </p:spPr>
        <p:txBody>
          <a:bodyPr>
            <a:normAutofit/>
          </a:bodyPr>
          <a:lstStyle/>
          <a:p>
            <a:r>
              <a:rPr lang="zh-CN" altLang="en-US" sz="2800" dirty="0" smtClean="0">
                <a:solidFill>
                  <a:srgbClr val="FF0000"/>
                </a:solidFill>
              </a:rPr>
              <a:t>（三）</a:t>
            </a:r>
            <a:r>
              <a:rPr lang="zh-CN" altLang="zh-CN" sz="2800" dirty="0" smtClean="0">
                <a:solidFill>
                  <a:srgbClr val="FF0000"/>
                </a:solidFill>
              </a:rPr>
              <a:t>修订</a:t>
            </a:r>
            <a:r>
              <a:rPr lang="zh-CN" altLang="zh-CN" sz="2800" dirty="0">
                <a:solidFill>
                  <a:srgbClr val="FF0000"/>
                </a:solidFill>
              </a:rPr>
              <a:t>《制度》主要遵循了哪些原则？</a:t>
            </a:r>
            <a:endParaRPr lang="zh-CN" altLang="en-US" sz="2800" dirty="0">
              <a:solidFill>
                <a:srgbClr val="FF0000"/>
              </a:solidFill>
            </a:endParaRPr>
          </a:p>
        </p:txBody>
      </p:sp>
      <p:sp>
        <p:nvSpPr>
          <p:cNvPr id="3" name="内容占位符 2"/>
          <p:cNvSpPr>
            <a:spLocks noGrp="1"/>
          </p:cNvSpPr>
          <p:nvPr>
            <p:ph idx="1"/>
          </p:nvPr>
        </p:nvSpPr>
        <p:spPr>
          <a:xfrm>
            <a:off x="457200" y="1412776"/>
            <a:ext cx="8229600" cy="4911824"/>
          </a:xfrm>
          <a:ln>
            <a:solidFill>
              <a:schemeClr val="accent1"/>
            </a:solidFill>
          </a:ln>
        </p:spPr>
        <p:txBody>
          <a:bodyPr/>
          <a:lstStyle/>
          <a:p>
            <a:r>
              <a:rPr lang="zh-CN" altLang="zh-CN" sz="2400" b="1" kern="0" dirty="0">
                <a:solidFill>
                  <a:srgbClr val="333333"/>
                </a:solidFill>
                <a:latin typeface="+mn-ea"/>
                <a:cs typeface="宋体" panose="02010600030101010101" pitchFamily="2" charset="-122"/>
              </a:rPr>
              <a:t>　</a:t>
            </a:r>
            <a:r>
              <a:rPr lang="zh-CN" altLang="zh-CN" sz="2400" b="1" kern="0" dirty="0" smtClean="0">
                <a:solidFill>
                  <a:srgbClr val="C00000"/>
                </a:solidFill>
                <a:latin typeface="+mn-ea"/>
                <a:cs typeface="宋体" panose="02010600030101010101" pitchFamily="2" charset="-122"/>
              </a:rPr>
              <a:t>四是</a:t>
            </a:r>
            <a:r>
              <a:rPr lang="zh-CN" altLang="zh-CN" sz="2400" b="1" kern="0" dirty="0">
                <a:solidFill>
                  <a:srgbClr val="C00000"/>
                </a:solidFill>
                <a:latin typeface="+mn-ea"/>
                <a:cs typeface="宋体" panose="02010600030101010101" pitchFamily="2" charset="-122"/>
              </a:rPr>
              <a:t>加强协调衔接</a:t>
            </a:r>
            <a:r>
              <a:rPr lang="zh-CN" altLang="zh-CN" sz="2400" b="1" kern="0" dirty="0" smtClean="0">
                <a:solidFill>
                  <a:srgbClr val="C00000"/>
                </a:solidFill>
                <a:latin typeface="+mn-ea"/>
                <a:cs typeface="宋体" panose="02010600030101010101" pitchFamily="2" charset="-122"/>
              </a:rPr>
              <a:t>。</a:t>
            </a:r>
            <a:endParaRPr lang="en-US" altLang="zh-CN" sz="2400" b="1" kern="0" dirty="0" smtClean="0">
              <a:solidFill>
                <a:srgbClr val="C00000"/>
              </a:solidFill>
              <a:latin typeface="+mn-ea"/>
              <a:cs typeface="宋体" panose="02010600030101010101" pitchFamily="2" charset="-122"/>
            </a:endParaRPr>
          </a:p>
          <a:p>
            <a:r>
              <a:rPr lang="zh-CN" altLang="zh-CN" sz="2400" kern="0" dirty="0" smtClean="0">
                <a:solidFill>
                  <a:srgbClr val="333333"/>
                </a:solidFill>
                <a:latin typeface="+mn-ea"/>
                <a:cs typeface="宋体" panose="02010600030101010101" pitchFamily="2" charset="-122"/>
              </a:rPr>
              <a:t>为</a:t>
            </a:r>
            <a:r>
              <a:rPr lang="zh-CN" altLang="zh-CN" sz="2400" kern="0" dirty="0">
                <a:solidFill>
                  <a:srgbClr val="333333"/>
                </a:solidFill>
                <a:latin typeface="+mn-ea"/>
                <a:cs typeface="宋体" panose="02010600030101010101" pitchFamily="2" charset="-122"/>
              </a:rPr>
              <a:t>更好体现农村集体经济组织财务状况、经营成果，根据修订后的会计科目及会计核算等要求，本次修订对资产负债表、收益及收益分配表等会计报表格式和编制说明进一步修订完善；同时增加了会计报表附注相关要求，充分体现农村集体经济组织特点、全面反映农村集体经济组织情况，保障农村集体经济组织及其成员的合法权益。</a:t>
            </a:r>
            <a:endParaRPr lang="zh-CN" altLang="en-US" sz="2400" kern="0" dirty="0">
              <a:solidFill>
                <a:srgbClr val="333333"/>
              </a:solidFill>
              <a:latin typeface="+mn-ea"/>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564672"/>
          </a:xfrm>
        </p:spPr>
        <p:txBody>
          <a:bodyPr>
            <a:normAutofit fontScale="90000"/>
          </a:bodyPr>
          <a:lstStyle/>
          <a:p>
            <a:r>
              <a:rPr lang="zh-CN" altLang="en-US" sz="2800" kern="0" dirty="0" smtClean="0">
                <a:solidFill>
                  <a:srgbClr val="FF0000"/>
                </a:solidFill>
                <a:ea typeface="宋体" panose="02010600030101010101" pitchFamily="2" charset="-122"/>
                <a:cs typeface="宋体" panose="02010600030101010101" pitchFamily="2" charset="-122"/>
              </a:rPr>
              <a:t>二、</a:t>
            </a:r>
            <a:r>
              <a:rPr lang="zh-CN" altLang="zh-CN" sz="2800" kern="0" dirty="0" smtClean="0">
                <a:solidFill>
                  <a:srgbClr val="FF0000"/>
                </a:solidFill>
                <a:ea typeface="宋体" panose="02010600030101010101" pitchFamily="2" charset="-122"/>
                <a:cs typeface="宋体" panose="02010600030101010101" pitchFamily="2" charset="-122"/>
              </a:rPr>
              <a:t>农村</a:t>
            </a:r>
            <a:r>
              <a:rPr lang="zh-CN" altLang="zh-CN" sz="2800" kern="0" dirty="0">
                <a:solidFill>
                  <a:srgbClr val="FF0000"/>
                </a:solidFill>
                <a:ea typeface="宋体" panose="02010600030101010101" pitchFamily="2" charset="-122"/>
                <a:cs typeface="宋体" panose="02010600030101010101" pitchFamily="2" charset="-122"/>
              </a:rPr>
              <a:t>集体经济组织新旧会计制度有关</a:t>
            </a:r>
            <a:r>
              <a:rPr lang="zh-CN" altLang="zh-CN" sz="2800" kern="0" dirty="0" smtClean="0">
                <a:solidFill>
                  <a:srgbClr val="FF0000"/>
                </a:solidFill>
                <a:ea typeface="宋体" panose="02010600030101010101" pitchFamily="2" charset="-122"/>
                <a:cs typeface="宋体" panose="02010600030101010101" pitchFamily="2" charset="-122"/>
              </a:rPr>
              <a:t>衔接</a:t>
            </a:r>
            <a:r>
              <a:rPr lang="zh-CN" altLang="en-US" sz="2800" kern="0" dirty="0" smtClean="0">
                <a:solidFill>
                  <a:srgbClr val="FF0000"/>
                </a:solidFill>
                <a:ea typeface="宋体" panose="02010600030101010101" pitchFamily="2" charset="-122"/>
                <a:cs typeface="宋体" panose="02010600030101010101" pitchFamily="2" charset="-122"/>
              </a:rPr>
              <a:t>总体要求</a:t>
            </a:r>
            <a:endParaRPr lang="zh-CN" altLang="en-US" sz="2800" dirty="0"/>
          </a:p>
        </p:txBody>
      </p:sp>
      <p:sp>
        <p:nvSpPr>
          <p:cNvPr id="3" name="内容占位符 2"/>
          <p:cNvSpPr>
            <a:spLocks noGrp="1"/>
          </p:cNvSpPr>
          <p:nvPr>
            <p:ph idx="1"/>
          </p:nvPr>
        </p:nvSpPr>
        <p:spPr>
          <a:xfrm>
            <a:off x="467544" y="1412776"/>
            <a:ext cx="8229600" cy="4968552"/>
          </a:xfrm>
        </p:spPr>
        <p:txBody>
          <a:bodyPr>
            <a:noAutofit/>
          </a:bodyPr>
          <a:lstStyle/>
          <a:p>
            <a:pPr>
              <a:lnSpc>
                <a:spcPct val="170000"/>
              </a:lnSpc>
              <a:spcAft>
                <a:spcPts val="1125"/>
              </a:spcAft>
            </a:pPr>
            <a:r>
              <a:rPr lang="zh-CN" altLang="zh-CN" sz="1400" kern="0" dirty="0">
                <a:latin typeface="Calibri" panose="020F0502020204030204"/>
                <a:cs typeface="宋体" panose="02010600030101010101" pitchFamily="2" charset="-122"/>
              </a:rPr>
              <a:t>　</a:t>
            </a:r>
            <a:r>
              <a:rPr lang="en-US" altLang="zh-CN" sz="1400" kern="0" dirty="0">
                <a:latin typeface="Calibri" panose="020F0502020204030204"/>
                <a:cs typeface="宋体" panose="02010600030101010101" pitchFamily="2" charset="-122"/>
              </a:rPr>
              <a:t>(</a:t>
            </a:r>
            <a:r>
              <a:rPr lang="zh-CN" altLang="zh-CN" sz="1400" kern="0" dirty="0">
                <a:latin typeface="Calibri" panose="020F0502020204030204"/>
                <a:cs typeface="宋体" panose="02010600030101010101" pitchFamily="2" charset="-122"/>
              </a:rPr>
              <a:t>一</a:t>
            </a:r>
            <a:r>
              <a:rPr lang="en-US" altLang="zh-CN" sz="1400" kern="0" dirty="0">
                <a:latin typeface="Calibri" panose="020F0502020204030204"/>
                <a:cs typeface="宋体" panose="02010600030101010101" pitchFamily="2" charset="-122"/>
              </a:rPr>
              <a:t>)</a:t>
            </a:r>
            <a:r>
              <a:rPr lang="zh-CN" altLang="zh-CN" sz="1400" kern="0" dirty="0">
                <a:latin typeface="Calibri" panose="020F0502020204030204"/>
                <a:cs typeface="宋体" panose="02010600030101010101" pitchFamily="2" charset="-122"/>
              </a:rPr>
              <a:t>自</a:t>
            </a:r>
            <a:r>
              <a:rPr lang="en-US" altLang="zh-CN" sz="1400" kern="0" dirty="0">
                <a:latin typeface="Calibri" panose="020F0502020204030204"/>
                <a:cs typeface="宋体" panose="02010600030101010101" pitchFamily="2" charset="-122"/>
              </a:rPr>
              <a:t>2024</a:t>
            </a:r>
            <a:r>
              <a:rPr lang="zh-CN" altLang="zh-CN" sz="1400" kern="0" dirty="0">
                <a:latin typeface="Calibri" panose="020F0502020204030204"/>
                <a:cs typeface="宋体" panose="02010600030101010101" pitchFamily="2" charset="-122"/>
              </a:rPr>
              <a:t>年</a:t>
            </a:r>
            <a:r>
              <a:rPr lang="en-US" altLang="zh-CN" sz="1400" kern="0" dirty="0">
                <a:latin typeface="Calibri" panose="020F0502020204030204"/>
                <a:cs typeface="宋体" panose="02010600030101010101" pitchFamily="2" charset="-122"/>
              </a:rPr>
              <a:t>1</a:t>
            </a:r>
            <a:r>
              <a:rPr lang="zh-CN" altLang="zh-CN" sz="1400" kern="0" dirty="0">
                <a:latin typeface="Calibri" panose="020F0502020204030204"/>
                <a:cs typeface="宋体" panose="02010600030101010101" pitchFamily="2" charset="-122"/>
              </a:rPr>
              <a:t>月</a:t>
            </a:r>
            <a:r>
              <a:rPr lang="en-US" altLang="zh-CN" sz="1400" kern="0" dirty="0">
                <a:latin typeface="Calibri" panose="020F0502020204030204"/>
                <a:cs typeface="宋体" panose="02010600030101010101" pitchFamily="2" charset="-122"/>
              </a:rPr>
              <a:t>1</a:t>
            </a:r>
            <a:r>
              <a:rPr lang="zh-CN" altLang="zh-CN" sz="1400" kern="0" dirty="0">
                <a:latin typeface="Calibri" panose="020F0502020204030204"/>
                <a:cs typeface="宋体" panose="02010600030101010101" pitchFamily="2" charset="-122"/>
              </a:rPr>
              <a:t>日起，农村集体经济组织应当严格按照新制度进行会计核算、编报财务会计报告。</a:t>
            </a:r>
            <a:endParaRPr lang="zh-CN" altLang="zh-CN" sz="1000" kern="100" dirty="0">
              <a:latin typeface="Calibri" panose="020F0502020204030204"/>
              <a:cs typeface="Times New Roman" panose="02020603050405020304"/>
            </a:endParaRPr>
          </a:p>
          <a:p>
            <a:pPr>
              <a:lnSpc>
                <a:spcPct val="170000"/>
              </a:lnSpc>
              <a:spcAft>
                <a:spcPts val="1125"/>
              </a:spcAft>
            </a:pPr>
            <a:r>
              <a:rPr lang="en-US" altLang="zh-CN" sz="1400" kern="0" dirty="0" smtClean="0">
                <a:latin typeface="Calibri" panose="020F0502020204030204"/>
                <a:cs typeface="宋体" panose="02010600030101010101" pitchFamily="2" charset="-122"/>
              </a:rPr>
              <a:t>    (</a:t>
            </a:r>
            <a:r>
              <a:rPr lang="zh-CN" altLang="zh-CN" sz="1400" kern="0" dirty="0">
                <a:latin typeface="Calibri" panose="020F0502020204030204"/>
                <a:cs typeface="宋体" panose="02010600030101010101" pitchFamily="2" charset="-122"/>
              </a:rPr>
              <a:t>二</a:t>
            </a:r>
            <a:r>
              <a:rPr lang="en-US" altLang="zh-CN" sz="1400" kern="0" dirty="0">
                <a:latin typeface="Calibri" panose="020F0502020204030204"/>
                <a:cs typeface="宋体" panose="02010600030101010101" pitchFamily="2" charset="-122"/>
              </a:rPr>
              <a:t>)</a:t>
            </a:r>
            <a:r>
              <a:rPr lang="zh-CN" altLang="zh-CN" sz="1400" kern="0" dirty="0">
                <a:latin typeface="Calibri" panose="020F0502020204030204"/>
                <a:cs typeface="宋体" panose="02010600030101010101" pitchFamily="2" charset="-122"/>
              </a:rPr>
              <a:t>农村集体经济组织应当按照本规定做好新旧会计制度衔接相关工作，主要包括以下几个方面：</a:t>
            </a:r>
            <a:endParaRPr lang="zh-CN" altLang="zh-CN" sz="1000" kern="100" dirty="0">
              <a:latin typeface="Calibri" panose="020F0502020204030204"/>
              <a:cs typeface="Times New Roman" panose="02020603050405020304"/>
            </a:endParaRPr>
          </a:p>
          <a:p>
            <a:pPr>
              <a:lnSpc>
                <a:spcPct val="170000"/>
              </a:lnSpc>
              <a:spcAft>
                <a:spcPts val="1125"/>
              </a:spcAft>
            </a:pPr>
            <a:r>
              <a:rPr lang="zh-CN" altLang="zh-CN" sz="1400" kern="0" dirty="0">
                <a:latin typeface="Calibri" panose="020F0502020204030204"/>
                <a:cs typeface="宋体" panose="02010600030101010101" pitchFamily="2" charset="-122"/>
              </a:rPr>
              <a:t>　</a:t>
            </a:r>
            <a:r>
              <a:rPr lang="en-US" altLang="zh-CN" sz="1400" u="sng" kern="0" dirty="0">
                <a:latin typeface="Calibri" panose="020F0502020204030204"/>
                <a:cs typeface="宋体" panose="02010600030101010101" pitchFamily="2" charset="-122"/>
              </a:rPr>
              <a:t>1.</a:t>
            </a:r>
            <a:r>
              <a:rPr lang="zh-CN" altLang="zh-CN" sz="1400" b="1" u="sng" kern="0" dirty="0">
                <a:solidFill>
                  <a:srgbClr val="C00000"/>
                </a:solidFill>
                <a:latin typeface="Calibri" panose="020F0502020204030204"/>
                <a:cs typeface="宋体" panose="02010600030101010101" pitchFamily="2" charset="-122"/>
              </a:rPr>
              <a:t>根据原账编制</a:t>
            </a:r>
            <a:r>
              <a:rPr lang="en-US" altLang="zh-CN" sz="1400" b="1" u="sng" kern="0" dirty="0">
                <a:solidFill>
                  <a:srgbClr val="C00000"/>
                </a:solidFill>
                <a:latin typeface="Calibri" panose="020F0502020204030204"/>
                <a:cs typeface="宋体" panose="02010600030101010101" pitchFamily="2" charset="-122"/>
              </a:rPr>
              <a:t>2023</a:t>
            </a:r>
            <a:r>
              <a:rPr lang="zh-CN" altLang="zh-CN" sz="1400" b="1" u="sng" kern="0" dirty="0">
                <a:solidFill>
                  <a:srgbClr val="C00000"/>
                </a:solidFill>
                <a:latin typeface="Calibri" panose="020F0502020204030204"/>
                <a:cs typeface="宋体" panose="02010600030101010101" pitchFamily="2" charset="-122"/>
              </a:rPr>
              <a:t>年</a:t>
            </a:r>
            <a:r>
              <a:rPr lang="en-US" altLang="zh-CN" sz="1400" b="1" u="sng" kern="0" dirty="0">
                <a:solidFill>
                  <a:srgbClr val="C00000"/>
                </a:solidFill>
                <a:latin typeface="Calibri" panose="020F0502020204030204"/>
                <a:cs typeface="宋体" panose="02010600030101010101" pitchFamily="2" charset="-122"/>
              </a:rPr>
              <a:t>12</a:t>
            </a:r>
            <a:r>
              <a:rPr lang="zh-CN" altLang="zh-CN" sz="1400" b="1" u="sng" kern="0" dirty="0">
                <a:solidFill>
                  <a:srgbClr val="C00000"/>
                </a:solidFill>
                <a:latin typeface="Calibri" panose="020F0502020204030204"/>
                <a:cs typeface="宋体" panose="02010600030101010101" pitchFamily="2" charset="-122"/>
              </a:rPr>
              <a:t>月</a:t>
            </a:r>
            <a:r>
              <a:rPr lang="en-US" altLang="zh-CN" sz="1400" b="1" u="sng" kern="0" dirty="0">
                <a:solidFill>
                  <a:srgbClr val="C00000"/>
                </a:solidFill>
                <a:latin typeface="Calibri" panose="020F0502020204030204"/>
                <a:cs typeface="宋体" panose="02010600030101010101" pitchFamily="2" charset="-122"/>
              </a:rPr>
              <a:t>31</a:t>
            </a:r>
            <a:r>
              <a:rPr lang="zh-CN" altLang="zh-CN" sz="1400" b="1" u="sng" kern="0" dirty="0">
                <a:solidFill>
                  <a:srgbClr val="C00000"/>
                </a:solidFill>
                <a:latin typeface="Calibri" panose="020F0502020204030204"/>
                <a:cs typeface="宋体" panose="02010600030101010101" pitchFamily="2" charset="-122"/>
              </a:rPr>
              <a:t>日的科目余额表。</a:t>
            </a:r>
            <a:endParaRPr lang="zh-CN" altLang="zh-CN" sz="1000" b="1" u="sng" kern="100" dirty="0">
              <a:solidFill>
                <a:srgbClr val="C00000"/>
              </a:solidFill>
              <a:latin typeface="Calibri" panose="020F0502020204030204"/>
              <a:cs typeface="Times New Roman" panose="02020603050405020304"/>
            </a:endParaRPr>
          </a:p>
          <a:p>
            <a:pPr>
              <a:lnSpc>
                <a:spcPct val="170000"/>
              </a:lnSpc>
              <a:spcAft>
                <a:spcPts val="1125"/>
              </a:spcAft>
            </a:pPr>
            <a:r>
              <a:rPr lang="zh-CN" altLang="zh-CN" sz="1400" kern="0" dirty="0">
                <a:latin typeface="Calibri" panose="020F0502020204030204"/>
                <a:cs typeface="宋体" panose="02010600030101010101" pitchFamily="2" charset="-122"/>
              </a:rPr>
              <a:t>　</a:t>
            </a:r>
            <a:r>
              <a:rPr lang="en-US" altLang="zh-CN" sz="1400" kern="0" dirty="0" smtClean="0">
                <a:latin typeface="Calibri" panose="020F0502020204030204"/>
                <a:cs typeface="宋体" panose="02010600030101010101" pitchFamily="2" charset="-122"/>
              </a:rPr>
              <a:t>2</a:t>
            </a:r>
            <a:r>
              <a:rPr lang="en-US" altLang="zh-CN" sz="1400" kern="0" dirty="0">
                <a:latin typeface="Calibri" panose="020F0502020204030204"/>
                <a:cs typeface="宋体" panose="02010600030101010101" pitchFamily="2" charset="-122"/>
              </a:rPr>
              <a:t>.</a:t>
            </a:r>
            <a:r>
              <a:rPr lang="zh-CN" altLang="zh-CN" sz="1400" kern="0" dirty="0">
                <a:latin typeface="Calibri" panose="020F0502020204030204"/>
                <a:cs typeface="宋体" panose="02010600030101010101" pitchFamily="2" charset="-122"/>
              </a:rPr>
              <a:t>按照新制度设立</a:t>
            </a:r>
            <a:r>
              <a:rPr lang="en-US" altLang="zh-CN" sz="1400" kern="0" dirty="0">
                <a:latin typeface="Calibri" panose="020F0502020204030204"/>
                <a:cs typeface="宋体" panose="02010600030101010101" pitchFamily="2" charset="-122"/>
              </a:rPr>
              <a:t>2024</a:t>
            </a:r>
            <a:r>
              <a:rPr lang="zh-CN" altLang="zh-CN" sz="1400" kern="0" dirty="0">
                <a:latin typeface="Calibri" panose="020F0502020204030204"/>
                <a:cs typeface="宋体" panose="02010600030101010101" pitchFamily="2" charset="-122"/>
              </a:rPr>
              <a:t>年</a:t>
            </a:r>
            <a:r>
              <a:rPr lang="en-US" altLang="zh-CN" sz="1400" kern="0" dirty="0">
                <a:latin typeface="Calibri" panose="020F0502020204030204"/>
                <a:cs typeface="宋体" panose="02010600030101010101" pitchFamily="2" charset="-122"/>
              </a:rPr>
              <a:t>1</a:t>
            </a:r>
            <a:r>
              <a:rPr lang="zh-CN" altLang="zh-CN" sz="1400" kern="0" dirty="0">
                <a:latin typeface="Calibri" panose="020F0502020204030204"/>
                <a:cs typeface="宋体" panose="02010600030101010101" pitchFamily="2" charset="-122"/>
              </a:rPr>
              <a:t>月</a:t>
            </a:r>
            <a:r>
              <a:rPr lang="en-US" altLang="zh-CN" sz="1400" kern="0" dirty="0">
                <a:latin typeface="Calibri" panose="020F0502020204030204"/>
                <a:cs typeface="宋体" panose="02010600030101010101" pitchFamily="2" charset="-122"/>
              </a:rPr>
              <a:t>1</a:t>
            </a:r>
            <a:r>
              <a:rPr lang="zh-CN" altLang="zh-CN" sz="1400" kern="0" dirty="0">
                <a:latin typeface="Calibri" panose="020F0502020204030204"/>
                <a:cs typeface="宋体" panose="02010600030101010101" pitchFamily="2" charset="-122"/>
              </a:rPr>
              <a:t>日的新账。</a:t>
            </a:r>
            <a:endParaRPr lang="zh-CN" altLang="zh-CN" sz="1000" kern="100" dirty="0">
              <a:latin typeface="Calibri" panose="020F0502020204030204"/>
              <a:cs typeface="Times New Roman" panose="02020603050405020304"/>
            </a:endParaRPr>
          </a:p>
          <a:p>
            <a:pPr>
              <a:lnSpc>
                <a:spcPct val="170000"/>
              </a:lnSpc>
              <a:spcAft>
                <a:spcPts val="1125"/>
              </a:spcAft>
            </a:pPr>
            <a:r>
              <a:rPr lang="zh-CN" altLang="zh-CN" sz="1400" kern="0" dirty="0">
                <a:latin typeface="Calibri" panose="020F0502020204030204"/>
                <a:cs typeface="宋体" panose="02010600030101010101" pitchFamily="2" charset="-122"/>
              </a:rPr>
              <a:t>　</a:t>
            </a:r>
            <a:r>
              <a:rPr lang="en-US" altLang="zh-CN" sz="1400" kern="0" dirty="0" smtClean="0">
                <a:latin typeface="Calibri" panose="020F0502020204030204"/>
                <a:cs typeface="宋体" panose="02010600030101010101" pitchFamily="2" charset="-122"/>
              </a:rPr>
              <a:t>3</a:t>
            </a:r>
            <a:r>
              <a:rPr lang="en-US" altLang="zh-CN" sz="1400" kern="0" dirty="0">
                <a:latin typeface="Calibri" panose="020F0502020204030204"/>
                <a:cs typeface="宋体" panose="02010600030101010101" pitchFamily="2" charset="-122"/>
              </a:rPr>
              <a:t>.</a:t>
            </a:r>
            <a:r>
              <a:rPr lang="zh-CN" altLang="zh-CN" sz="1400" kern="0" dirty="0">
                <a:latin typeface="Calibri" panose="020F0502020204030204"/>
                <a:cs typeface="宋体" panose="02010600030101010101" pitchFamily="2" charset="-122"/>
              </a:rPr>
              <a:t>按照本规定要求，登记及调整新账的科目余额，包括将原账科目余额转入新账会计科目</a:t>
            </a:r>
            <a:r>
              <a:rPr lang="en-US" altLang="zh-CN" sz="1400" kern="0" dirty="0">
                <a:latin typeface="Calibri" panose="020F0502020204030204"/>
                <a:cs typeface="宋体" panose="02010600030101010101" pitchFamily="2" charset="-122"/>
              </a:rPr>
              <a:t>(</a:t>
            </a:r>
            <a:r>
              <a:rPr lang="zh-CN" altLang="zh-CN" sz="1400" kern="0" dirty="0">
                <a:latin typeface="Calibri" panose="020F0502020204030204"/>
                <a:cs typeface="宋体" panose="02010600030101010101" pitchFamily="2" charset="-122"/>
              </a:rPr>
              <a:t>新旧制度会计科目对照表见附表</a:t>
            </a:r>
            <a:r>
              <a:rPr lang="en-US" altLang="zh-CN" sz="1400" kern="0" dirty="0">
                <a:latin typeface="Calibri" panose="020F0502020204030204"/>
                <a:cs typeface="宋体" panose="02010600030101010101" pitchFamily="2" charset="-122"/>
              </a:rPr>
              <a:t>)</a:t>
            </a:r>
            <a:r>
              <a:rPr lang="zh-CN" altLang="zh-CN" sz="1400" kern="0" dirty="0">
                <a:latin typeface="Calibri" panose="020F0502020204030204"/>
                <a:cs typeface="宋体" panose="02010600030101010101" pitchFamily="2" charset="-122"/>
              </a:rPr>
              <a:t>、将未入账事项登记新账科目、对相关新账科目余额进行调整等。原账科目是指按照原制度规定设置的会计科目。</a:t>
            </a:r>
            <a:endParaRPr lang="zh-CN" altLang="zh-CN" sz="1000" kern="100" dirty="0">
              <a:latin typeface="Calibri" panose="020F0502020204030204"/>
              <a:cs typeface="Times New Roman" panose="02020603050405020304"/>
            </a:endParaRPr>
          </a:p>
          <a:p>
            <a:pPr>
              <a:lnSpc>
                <a:spcPct val="170000"/>
              </a:lnSpc>
              <a:spcAft>
                <a:spcPts val="1125"/>
              </a:spcAft>
            </a:pPr>
            <a:r>
              <a:rPr lang="zh-CN" altLang="zh-CN" sz="1400" kern="0" dirty="0">
                <a:latin typeface="Calibri" panose="020F0502020204030204"/>
                <a:cs typeface="宋体" panose="02010600030101010101" pitchFamily="2" charset="-122"/>
              </a:rPr>
              <a:t>　</a:t>
            </a:r>
            <a:r>
              <a:rPr lang="en-US" altLang="zh-CN" sz="1400" u="sng" kern="0" dirty="0" smtClean="0">
                <a:latin typeface="Calibri" panose="020F0502020204030204"/>
                <a:cs typeface="宋体" panose="02010600030101010101" pitchFamily="2" charset="-122"/>
              </a:rPr>
              <a:t>4</a:t>
            </a:r>
            <a:r>
              <a:rPr lang="en-US" altLang="zh-CN" sz="1400" u="sng" kern="0" dirty="0">
                <a:latin typeface="Calibri" panose="020F0502020204030204"/>
                <a:cs typeface="宋体" panose="02010600030101010101" pitchFamily="2" charset="-122"/>
              </a:rPr>
              <a:t>.</a:t>
            </a:r>
            <a:r>
              <a:rPr lang="zh-CN" altLang="zh-CN" sz="1400" u="sng" kern="0" dirty="0">
                <a:latin typeface="Calibri" panose="020F0502020204030204"/>
                <a:cs typeface="宋体" panose="02010600030101010101" pitchFamily="2" charset="-122"/>
              </a:rPr>
              <a:t>按照登记及调整后新账的各会计科目余额，</a:t>
            </a:r>
            <a:r>
              <a:rPr lang="zh-CN" altLang="zh-CN" sz="1400" b="1" u="sng" kern="0" dirty="0">
                <a:solidFill>
                  <a:srgbClr val="C00000"/>
                </a:solidFill>
                <a:latin typeface="Calibri" panose="020F0502020204030204"/>
                <a:cs typeface="宋体" panose="02010600030101010101" pitchFamily="2" charset="-122"/>
              </a:rPr>
              <a:t>编制</a:t>
            </a:r>
            <a:r>
              <a:rPr lang="en-US" altLang="zh-CN" sz="1400" b="1" u="sng" kern="0" dirty="0">
                <a:solidFill>
                  <a:srgbClr val="C00000"/>
                </a:solidFill>
                <a:latin typeface="Calibri" panose="020F0502020204030204"/>
                <a:cs typeface="宋体" panose="02010600030101010101" pitchFamily="2" charset="-122"/>
              </a:rPr>
              <a:t>2024</a:t>
            </a:r>
            <a:r>
              <a:rPr lang="zh-CN" altLang="zh-CN" sz="1400" b="1" u="sng" kern="0" dirty="0">
                <a:solidFill>
                  <a:srgbClr val="C00000"/>
                </a:solidFill>
                <a:latin typeface="Calibri" panose="020F0502020204030204"/>
                <a:cs typeface="宋体" panose="02010600030101010101" pitchFamily="2" charset="-122"/>
              </a:rPr>
              <a:t>年</a:t>
            </a:r>
            <a:r>
              <a:rPr lang="en-US" altLang="zh-CN" sz="1400" b="1" u="sng" kern="0" dirty="0">
                <a:solidFill>
                  <a:srgbClr val="C00000"/>
                </a:solidFill>
                <a:latin typeface="Calibri" panose="020F0502020204030204"/>
                <a:cs typeface="宋体" panose="02010600030101010101" pitchFamily="2" charset="-122"/>
              </a:rPr>
              <a:t>1</a:t>
            </a:r>
            <a:r>
              <a:rPr lang="zh-CN" altLang="zh-CN" sz="1400" b="1" u="sng" kern="0" dirty="0">
                <a:solidFill>
                  <a:srgbClr val="C00000"/>
                </a:solidFill>
                <a:latin typeface="Calibri" panose="020F0502020204030204"/>
                <a:cs typeface="宋体" panose="02010600030101010101" pitchFamily="2" charset="-122"/>
              </a:rPr>
              <a:t>月</a:t>
            </a:r>
            <a:r>
              <a:rPr lang="en-US" altLang="zh-CN" sz="1400" b="1" u="sng" kern="0" dirty="0">
                <a:solidFill>
                  <a:srgbClr val="C00000"/>
                </a:solidFill>
                <a:latin typeface="Calibri" panose="020F0502020204030204"/>
                <a:cs typeface="宋体" panose="02010600030101010101" pitchFamily="2" charset="-122"/>
              </a:rPr>
              <a:t>1</a:t>
            </a:r>
            <a:r>
              <a:rPr lang="zh-CN" altLang="zh-CN" sz="1400" b="1" u="sng" kern="0" dirty="0">
                <a:solidFill>
                  <a:srgbClr val="C00000"/>
                </a:solidFill>
                <a:latin typeface="Calibri" panose="020F0502020204030204"/>
                <a:cs typeface="宋体" panose="02010600030101010101" pitchFamily="2" charset="-122"/>
              </a:rPr>
              <a:t>日的科目余额表，</a:t>
            </a:r>
            <a:r>
              <a:rPr lang="zh-CN" altLang="zh-CN" sz="1400" u="sng" kern="0" dirty="0">
                <a:latin typeface="Calibri" panose="020F0502020204030204"/>
                <a:cs typeface="宋体" panose="02010600030101010101" pitchFamily="2" charset="-122"/>
              </a:rPr>
              <a:t>作为新账各会计科目的期初余额。</a:t>
            </a:r>
            <a:endParaRPr lang="zh-CN" altLang="zh-CN" sz="1000" u="sng" kern="100" dirty="0">
              <a:latin typeface="Calibri" panose="020F0502020204030204"/>
              <a:cs typeface="Times New Roman" panose="02020603050405020304"/>
            </a:endParaRPr>
          </a:p>
          <a:p>
            <a:pPr>
              <a:lnSpc>
                <a:spcPct val="170000"/>
              </a:lnSpc>
              <a:spcAft>
                <a:spcPts val="1125"/>
              </a:spcAft>
            </a:pPr>
            <a:r>
              <a:rPr lang="zh-CN" altLang="zh-CN" sz="1400" kern="0" dirty="0">
                <a:latin typeface="Calibri" panose="020F0502020204030204"/>
                <a:cs typeface="宋体" panose="02010600030101010101" pitchFamily="2" charset="-122"/>
              </a:rPr>
              <a:t>　</a:t>
            </a:r>
            <a:r>
              <a:rPr lang="en-US" altLang="zh-CN" sz="1400" u="sng" kern="0" dirty="0">
                <a:latin typeface="Calibri" panose="020F0502020204030204"/>
                <a:cs typeface="宋体" panose="02010600030101010101" pitchFamily="2" charset="-122"/>
              </a:rPr>
              <a:t>5.</a:t>
            </a:r>
            <a:r>
              <a:rPr lang="zh-CN" altLang="zh-CN" sz="1400" u="sng" kern="0" dirty="0">
                <a:latin typeface="Calibri" panose="020F0502020204030204"/>
                <a:cs typeface="宋体" panose="02010600030101010101" pitchFamily="2" charset="-122"/>
              </a:rPr>
              <a:t>根据新账各会计科目期初余额，按照新制度</a:t>
            </a:r>
            <a:r>
              <a:rPr lang="zh-CN" altLang="zh-CN" sz="1400" b="1" u="sng" kern="0" dirty="0">
                <a:solidFill>
                  <a:srgbClr val="C00000"/>
                </a:solidFill>
                <a:latin typeface="Calibri" panose="020F0502020204030204"/>
                <a:cs typeface="宋体" panose="02010600030101010101" pitchFamily="2" charset="-122"/>
              </a:rPr>
              <a:t>编制</a:t>
            </a:r>
            <a:r>
              <a:rPr lang="en-US" altLang="zh-CN" sz="1400" b="1" u="sng" kern="0" dirty="0">
                <a:solidFill>
                  <a:srgbClr val="C00000"/>
                </a:solidFill>
                <a:latin typeface="Calibri" panose="020F0502020204030204"/>
                <a:cs typeface="宋体" panose="02010600030101010101" pitchFamily="2" charset="-122"/>
              </a:rPr>
              <a:t>2024</a:t>
            </a:r>
            <a:r>
              <a:rPr lang="zh-CN" altLang="zh-CN" sz="1400" b="1" u="sng" kern="0" dirty="0">
                <a:solidFill>
                  <a:srgbClr val="C00000"/>
                </a:solidFill>
                <a:latin typeface="Calibri" panose="020F0502020204030204"/>
                <a:cs typeface="宋体" panose="02010600030101010101" pitchFamily="2" charset="-122"/>
              </a:rPr>
              <a:t>年</a:t>
            </a:r>
            <a:r>
              <a:rPr lang="en-US" altLang="zh-CN" sz="1400" b="1" u="sng" kern="0" dirty="0">
                <a:solidFill>
                  <a:srgbClr val="C00000"/>
                </a:solidFill>
                <a:latin typeface="Calibri" panose="020F0502020204030204"/>
                <a:cs typeface="宋体" panose="02010600030101010101" pitchFamily="2" charset="-122"/>
              </a:rPr>
              <a:t>1</a:t>
            </a:r>
            <a:r>
              <a:rPr lang="zh-CN" altLang="zh-CN" sz="1400" b="1" u="sng" kern="0" dirty="0">
                <a:solidFill>
                  <a:srgbClr val="C00000"/>
                </a:solidFill>
                <a:latin typeface="Calibri" panose="020F0502020204030204"/>
                <a:cs typeface="宋体" panose="02010600030101010101" pitchFamily="2" charset="-122"/>
              </a:rPr>
              <a:t>月</a:t>
            </a:r>
            <a:r>
              <a:rPr lang="en-US" altLang="zh-CN" sz="1400" b="1" u="sng" kern="0" dirty="0">
                <a:solidFill>
                  <a:srgbClr val="C00000"/>
                </a:solidFill>
                <a:latin typeface="Calibri" panose="020F0502020204030204"/>
                <a:cs typeface="宋体" panose="02010600030101010101" pitchFamily="2" charset="-122"/>
              </a:rPr>
              <a:t>1</a:t>
            </a:r>
            <a:r>
              <a:rPr lang="zh-CN" altLang="zh-CN" sz="1400" b="1" u="sng" kern="0" dirty="0">
                <a:solidFill>
                  <a:srgbClr val="C00000"/>
                </a:solidFill>
                <a:latin typeface="Calibri" panose="020F0502020204030204"/>
                <a:cs typeface="宋体" panose="02010600030101010101" pitchFamily="2" charset="-122"/>
              </a:rPr>
              <a:t>日资产负债表。</a:t>
            </a:r>
            <a:endParaRPr lang="zh-CN" altLang="zh-CN" sz="1000" b="1" u="sng" kern="100" dirty="0">
              <a:solidFill>
                <a:srgbClr val="C00000"/>
              </a:solidFill>
              <a:latin typeface="Calibri" panose="020F0502020204030204"/>
              <a:cs typeface="Times New Roman" panose="02020603050405020304"/>
            </a:endParaRPr>
          </a:p>
          <a:p>
            <a:endParaRPr lang="zh-CN" altLang="en-US"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492664"/>
          </a:xfrm>
        </p:spPr>
        <p:txBody>
          <a:bodyPr/>
          <a:lstStyle/>
          <a:p>
            <a:r>
              <a:rPr lang="zh-CN" altLang="en-US" sz="2500" kern="0" dirty="0">
                <a:solidFill>
                  <a:srgbClr val="FF0000"/>
                </a:solidFill>
                <a:ea typeface="宋体" panose="02010600030101010101" pitchFamily="2" charset="-122"/>
                <a:cs typeface="宋体" panose="02010600030101010101" pitchFamily="2" charset="-122"/>
              </a:rPr>
              <a:t>二、</a:t>
            </a:r>
            <a:r>
              <a:rPr lang="zh-CN" altLang="zh-CN" sz="2500" kern="0" dirty="0">
                <a:solidFill>
                  <a:srgbClr val="FF0000"/>
                </a:solidFill>
                <a:ea typeface="宋体" panose="02010600030101010101" pitchFamily="2" charset="-122"/>
                <a:cs typeface="宋体" panose="02010600030101010101" pitchFamily="2" charset="-122"/>
              </a:rPr>
              <a:t>农村集体经济组织新旧会计制度有关衔接</a:t>
            </a:r>
            <a:r>
              <a:rPr lang="zh-CN" altLang="en-US" sz="2500" kern="0" dirty="0">
                <a:solidFill>
                  <a:srgbClr val="FF0000"/>
                </a:solidFill>
                <a:ea typeface="宋体" panose="02010600030101010101" pitchFamily="2" charset="-122"/>
                <a:cs typeface="宋体" panose="02010600030101010101" pitchFamily="2" charset="-122"/>
              </a:rPr>
              <a:t>总体要求</a:t>
            </a:r>
            <a:endParaRPr lang="zh-CN" altLang="en-US" dirty="0"/>
          </a:p>
        </p:txBody>
      </p:sp>
      <p:sp>
        <p:nvSpPr>
          <p:cNvPr id="3" name="内容占位符 2"/>
          <p:cNvSpPr>
            <a:spLocks noGrp="1"/>
          </p:cNvSpPr>
          <p:nvPr>
            <p:ph idx="1"/>
          </p:nvPr>
        </p:nvSpPr>
        <p:spPr>
          <a:xfrm>
            <a:off x="457200" y="1412776"/>
            <a:ext cx="8229600" cy="4911824"/>
          </a:xfrm>
        </p:spPr>
        <p:txBody>
          <a:bodyPr/>
          <a:lstStyle/>
          <a:p>
            <a:pPr>
              <a:spcAft>
                <a:spcPts val="1125"/>
              </a:spcAft>
            </a:pPr>
            <a:r>
              <a:rPr lang="zh-CN" altLang="zh-CN" sz="2800" kern="0" dirty="0">
                <a:latin typeface="Calibri" panose="020F0502020204030204"/>
                <a:cs typeface="宋体" panose="02010600030101010101" pitchFamily="2" charset="-122"/>
              </a:rPr>
              <a:t>　</a:t>
            </a:r>
            <a:r>
              <a:rPr lang="en-US" altLang="zh-CN" sz="2400" kern="0" dirty="0">
                <a:latin typeface="Calibri" panose="020F0502020204030204"/>
                <a:cs typeface="宋体" panose="02010600030101010101" pitchFamily="2" charset="-122"/>
              </a:rPr>
              <a:t>(</a:t>
            </a:r>
            <a:r>
              <a:rPr lang="zh-CN" altLang="zh-CN" sz="2400" kern="0" dirty="0">
                <a:latin typeface="Calibri" panose="020F0502020204030204"/>
                <a:cs typeface="宋体" panose="02010600030101010101" pitchFamily="2" charset="-122"/>
              </a:rPr>
              <a:t>三</a:t>
            </a:r>
            <a:r>
              <a:rPr lang="en-US" altLang="zh-CN" sz="2400" kern="0" dirty="0">
                <a:latin typeface="Calibri" panose="020F0502020204030204"/>
                <a:cs typeface="宋体" panose="02010600030101010101" pitchFamily="2" charset="-122"/>
              </a:rPr>
              <a:t>)</a:t>
            </a:r>
            <a:r>
              <a:rPr lang="zh-CN" altLang="zh-CN" sz="2400" kern="0" dirty="0">
                <a:latin typeface="Calibri" panose="020F0502020204030204"/>
                <a:cs typeface="宋体" panose="02010600030101010101" pitchFamily="2" charset="-122"/>
              </a:rPr>
              <a:t>农村集体经济组织应当对资产进行清查盘点，进一步清理核实和归类统计存货、生物资产、固定资产、无形资产等资产数据。</a:t>
            </a:r>
            <a:endParaRPr lang="zh-CN" altLang="zh-CN" sz="2400" kern="0" dirty="0">
              <a:latin typeface="Calibri" panose="020F0502020204030204"/>
              <a:cs typeface="宋体" panose="02010600030101010101" pitchFamily="2" charset="-122"/>
            </a:endParaRPr>
          </a:p>
          <a:p>
            <a:pPr>
              <a:spcAft>
                <a:spcPts val="1125"/>
              </a:spcAft>
            </a:pPr>
            <a:r>
              <a:rPr lang="zh-CN" altLang="zh-CN" sz="2400" kern="0" dirty="0">
                <a:latin typeface="Calibri" panose="020F0502020204030204"/>
                <a:cs typeface="宋体" panose="02010600030101010101" pitchFamily="2" charset="-122"/>
              </a:rPr>
              <a:t>　</a:t>
            </a:r>
            <a:r>
              <a:rPr lang="en-US" altLang="zh-CN" sz="2400" kern="0" dirty="0">
                <a:latin typeface="Calibri" panose="020F0502020204030204"/>
                <a:cs typeface="宋体" panose="02010600030101010101" pitchFamily="2" charset="-122"/>
              </a:rPr>
              <a:t>(</a:t>
            </a:r>
            <a:r>
              <a:rPr lang="zh-CN" altLang="zh-CN" sz="2400" kern="0" dirty="0">
                <a:latin typeface="Calibri" panose="020F0502020204030204"/>
                <a:cs typeface="宋体" panose="02010600030101010101" pitchFamily="2" charset="-122"/>
              </a:rPr>
              <a:t>四</a:t>
            </a:r>
            <a:r>
              <a:rPr lang="en-US" altLang="zh-CN" sz="2400" kern="0" dirty="0">
                <a:latin typeface="Calibri" panose="020F0502020204030204"/>
                <a:cs typeface="宋体" panose="02010600030101010101" pitchFamily="2" charset="-122"/>
              </a:rPr>
              <a:t>)</a:t>
            </a:r>
            <a:r>
              <a:rPr lang="zh-CN" altLang="zh-CN" sz="2400" kern="0" dirty="0">
                <a:latin typeface="Calibri" panose="020F0502020204030204"/>
                <a:cs typeface="宋体" panose="02010600030101010101" pitchFamily="2" charset="-122"/>
              </a:rPr>
              <a:t>农村集体经济组织应当按照新制度要求对原有会计信息系统进行及时更新和调试，实现数据准确转换，确保新旧账套的有序衔接。</a:t>
            </a:r>
            <a:endParaRPr lang="zh-CN" altLang="zh-CN" sz="2400" kern="0" dirty="0">
              <a:latin typeface="Calibri" panose="020F0502020204030204"/>
              <a:cs typeface="宋体" panose="02010600030101010101" pitchFamily="2" charset="-122"/>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20688"/>
            <a:ext cx="8229600" cy="648072"/>
          </a:xfrm>
        </p:spPr>
        <p:txBody>
          <a:bodyPr>
            <a:normAutofit fontScale="90000"/>
          </a:bodyPr>
          <a:lstStyle/>
          <a:p>
            <a:pPr>
              <a:spcAft>
                <a:spcPts val="1125"/>
              </a:spcAft>
            </a:pPr>
            <a:r>
              <a:rPr lang="zh-CN" altLang="en-US" sz="2700" b="1" kern="0" dirty="0" smtClean="0">
                <a:solidFill>
                  <a:srgbClr val="FF0000"/>
                </a:solidFill>
                <a:ea typeface="宋体" panose="02010600030101010101" pitchFamily="2" charset="-122"/>
                <a:cs typeface="宋体" panose="02010600030101010101" pitchFamily="2" charset="-122"/>
              </a:rPr>
              <a:t>三、</a:t>
            </a:r>
            <a:r>
              <a:rPr lang="zh-CN" altLang="zh-CN" sz="2700" b="1" kern="0" dirty="0" smtClean="0">
                <a:solidFill>
                  <a:srgbClr val="FF0000"/>
                </a:solidFill>
                <a:ea typeface="宋体" panose="02010600030101010101" pitchFamily="2" charset="-122"/>
                <a:cs typeface="宋体" panose="02010600030101010101" pitchFamily="2" charset="-122"/>
              </a:rPr>
              <a:t>农村</a:t>
            </a:r>
            <a:r>
              <a:rPr lang="zh-CN" altLang="zh-CN" sz="2700" b="1" kern="0" dirty="0">
                <a:solidFill>
                  <a:srgbClr val="FF0000"/>
                </a:solidFill>
                <a:ea typeface="宋体" panose="02010600030101010101" pitchFamily="2" charset="-122"/>
                <a:cs typeface="宋体" panose="02010600030101010101" pitchFamily="2" charset="-122"/>
              </a:rPr>
              <a:t>集体经济组织新旧会计制度有关</a:t>
            </a:r>
            <a:r>
              <a:rPr lang="zh-CN" altLang="zh-CN" sz="2700" b="1" kern="0" dirty="0" smtClean="0">
                <a:solidFill>
                  <a:srgbClr val="FF0000"/>
                </a:solidFill>
                <a:ea typeface="宋体" panose="02010600030101010101" pitchFamily="2" charset="-122"/>
                <a:cs typeface="宋体" panose="02010600030101010101" pitchFamily="2" charset="-122"/>
              </a:rPr>
              <a:t>衔接</a:t>
            </a:r>
            <a:br>
              <a:rPr lang="en-US" altLang="zh-CN" sz="2700" b="1" kern="0" dirty="0" smtClean="0">
                <a:solidFill>
                  <a:srgbClr val="FF0000"/>
                </a:solidFill>
                <a:ea typeface="宋体" panose="02010600030101010101" pitchFamily="2" charset="-122"/>
                <a:cs typeface="宋体" panose="02010600030101010101" pitchFamily="2" charset="-122"/>
              </a:rPr>
            </a:br>
            <a:r>
              <a:rPr lang="en-US" altLang="zh-CN" sz="2700" kern="0" dirty="0">
                <a:solidFill>
                  <a:schemeClr val="tx1"/>
                </a:solidFill>
                <a:ea typeface="宋体" panose="02010600030101010101" pitchFamily="2" charset="-122"/>
                <a:cs typeface="宋体" panose="02010600030101010101" pitchFamily="2" charset="-122"/>
              </a:rPr>
              <a:t> </a:t>
            </a:r>
            <a:r>
              <a:rPr lang="en-US" altLang="zh-CN" sz="2700" kern="0" dirty="0" smtClean="0">
                <a:solidFill>
                  <a:schemeClr val="tx1"/>
                </a:solidFill>
                <a:ea typeface="宋体" panose="02010600030101010101" pitchFamily="2" charset="-122"/>
                <a:cs typeface="宋体" panose="02010600030101010101" pitchFamily="2" charset="-122"/>
              </a:rPr>
              <a:t>                                               ——</a:t>
            </a:r>
            <a:r>
              <a:rPr lang="zh-CN" altLang="zh-CN" sz="2700" b="1" kern="0" dirty="0" smtClean="0">
                <a:solidFill>
                  <a:schemeClr val="tx1"/>
                </a:solidFill>
                <a:latin typeface="+mj-ea"/>
                <a:cs typeface="宋体" panose="02010600030101010101" pitchFamily="2" charset="-122"/>
              </a:rPr>
              <a:t>将</a:t>
            </a:r>
            <a:r>
              <a:rPr lang="zh-CN" altLang="zh-CN" sz="2700" b="1" kern="0" dirty="0">
                <a:solidFill>
                  <a:schemeClr val="tx1"/>
                </a:solidFill>
                <a:latin typeface="+mj-ea"/>
                <a:cs typeface="宋体" panose="02010600030101010101" pitchFamily="2" charset="-122"/>
              </a:rPr>
              <a:t>原账会计科目余额转入新</a:t>
            </a:r>
            <a:r>
              <a:rPr lang="zh-CN" altLang="zh-CN" sz="2700" b="1" kern="0" dirty="0" smtClean="0">
                <a:solidFill>
                  <a:schemeClr val="tx1"/>
                </a:solidFill>
                <a:latin typeface="+mj-ea"/>
                <a:cs typeface="宋体" panose="02010600030101010101" pitchFamily="2" charset="-122"/>
              </a:rPr>
              <a:t>账</a:t>
            </a:r>
            <a:endParaRPr lang="zh-CN" altLang="en-US" sz="2700" dirty="0">
              <a:solidFill>
                <a:schemeClr val="tx1"/>
              </a:solidFill>
            </a:endParaRPr>
          </a:p>
        </p:txBody>
      </p:sp>
      <p:sp>
        <p:nvSpPr>
          <p:cNvPr id="3" name="内容占位符 2"/>
          <p:cNvSpPr>
            <a:spLocks noGrp="1"/>
          </p:cNvSpPr>
          <p:nvPr>
            <p:ph idx="1"/>
          </p:nvPr>
        </p:nvSpPr>
        <p:spPr>
          <a:xfrm>
            <a:off x="457200" y="1556792"/>
            <a:ext cx="8229600" cy="4767808"/>
          </a:xfrm>
        </p:spPr>
        <p:txBody>
          <a:bodyPr>
            <a:normAutofit fontScale="92500" lnSpcReduction="20000"/>
          </a:bodyPr>
          <a:lstStyle/>
          <a:p>
            <a:pPr>
              <a:spcAft>
                <a:spcPts val="1125"/>
              </a:spcAft>
            </a:pPr>
            <a:r>
              <a:rPr lang="en-US" altLang="zh-CN" sz="2800" b="1" kern="0" dirty="0">
                <a:latin typeface="宋体" panose="02010600030101010101" pitchFamily="2" charset="-122"/>
                <a:cs typeface="宋体" panose="02010600030101010101" pitchFamily="2" charset="-122"/>
              </a:rPr>
              <a:t>(</a:t>
            </a:r>
            <a:r>
              <a:rPr lang="zh-CN" altLang="zh-CN" sz="2800" b="1" kern="0" dirty="0">
                <a:latin typeface="Calibri" panose="020F0502020204030204"/>
                <a:cs typeface="宋体" panose="02010600030101010101" pitchFamily="2" charset="-122"/>
              </a:rPr>
              <a:t>一</a:t>
            </a:r>
            <a:r>
              <a:rPr lang="en-US" altLang="zh-CN" sz="2800" b="1" kern="0" dirty="0">
                <a:latin typeface="Calibri" panose="020F0502020204030204"/>
                <a:cs typeface="宋体" panose="02010600030101010101" pitchFamily="2" charset="-122"/>
              </a:rPr>
              <a:t>)</a:t>
            </a:r>
            <a:r>
              <a:rPr lang="zh-CN" altLang="zh-CN" sz="2800" b="1" kern="0" dirty="0">
                <a:latin typeface="Calibri" panose="020F0502020204030204"/>
                <a:cs typeface="宋体" panose="02010600030101010101" pitchFamily="2" charset="-122"/>
              </a:rPr>
              <a:t>资产</a:t>
            </a:r>
            <a:r>
              <a:rPr lang="zh-CN" altLang="zh-CN" sz="2800" b="1" kern="0" dirty="0" smtClean="0">
                <a:latin typeface="Calibri" panose="020F0502020204030204"/>
                <a:cs typeface="宋体" panose="02010600030101010101" pitchFamily="2" charset="-122"/>
              </a:rPr>
              <a:t>类</a:t>
            </a:r>
            <a:endParaRPr lang="zh-CN" altLang="zh-CN" sz="2000" b="1" kern="100" dirty="0">
              <a:latin typeface="Calibri" panose="020F0502020204030204"/>
              <a:cs typeface="Times New Roman" panose="02020603050405020304"/>
            </a:endParaRPr>
          </a:p>
          <a:p>
            <a:pPr>
              <a:spcAft>
                <a:spcPts val="1125"/>
              </a:spcAft>
            </a:pPr>
            <a:r>
              <a:rPr lang="zh-CN" altLang="zh-CN" sz="2800" kern="0" dirty="0">
                <a:latin typeface="Calibri" panose="020F0502020204030204"/>
                <a:cs typeface="宋体" panose="02010600030101010101" pitchFamily="2" charset="-122"/>
              </a:rPr>
              <a:t>　</a:t>
            </a:r>
            <a:r>
              <a:rPr lang="en-US" altLang="zh-CN" sz="2800" kern="0" dirty="0" smtClean="0">
                <a:latin typeface="Calibri" panose="020F0502020204030204"/>
                <a:cs typeface="宋体" panose="02010600030101010101" pitchFamily="2" charset="-122"/>
              </a:rPr>
              <a:t>  </a:t>
            </a:r>
            <a:r>
              <a:rPr lang="en-US" altLang="zh-CN" sz="2800" b="1" kern="0" dirty="0" smtClean="0">
                <a:solidFill>
                  <a:srgbClr val="FF0000"/>
                </a:solidFill>
                <a:latin typeface="Calibri" panose="020F0502020204030204"/>
                <a:cs typeface="宋体" panose="02010600030101010101" pitchFamily="2" charset="-122"/>
              </a:rPr>
              <a:t>1</a:t>
            </a:r>
            <a:r>
              <a:rPr lang="en-US" altLang="zh-CN" sz="2800" b="1" kern="0" dirty="0">
                <a:solidFill>
                  <a:srgbClr val="FF0000"/>
                </a:solidFill>
                <a:latin typeface="Calibri" panose="020F0502020204030204"/>
                <a:cs typeface="宋体" panose="02010600030101010101" pitchFamily="2" charset="-122"/>
              </a:rPr>
              <a:t>.“</a:t>
            </a:r>
            <a:r>
              <a:rPr lang="zh-CN" altLang="zh-CN" sz="2800" b="1" kern="0" dirty="0">
                <a:solidFill>
                  <a:srgbClr val="FF0000"/>
                </a:solidFill>
                <a:latin typeface="Calibri" panose="020F0502020204030204"/>
                <a:cs typeface="宋体" panose="02010600030101010101" pitchFamily="2" charset="-122"/>
              </a:rPr>
              <a:t>牲畜</a:t>
            </a:r>
            <a:r>
              <a:rPr lang="en-US" altLang="zh-CN" sz="2800" b="1" kern="0" dirty="0">
                <a:solidFill>
                  <a:srgbClr val="FF0000"/>
                </a:solidFill>
                <a:latin typeface="Calibri" panose="020F0502020204030204"/>
                <a:cs typeface="宋体" panose="02010600030101010101" pitchFamily="2" charset="-122"/>
              </a:rPr>
              <a:t>(</a:t>
            </a:r>
            <a:r>
              <a:rPr lang="zh-CN" altLang="zh-CN" sz="2800" b="1" kern="0" dirty="0">
                <a:solidFill>
                  <a:srgbClr val="FF0000"/>
                </a:solidFill>
                <a:latin typeface="Calibri" panose="020F0502020204030204"/>
                <a:cs typeface="宋体" panose="02010600030101010101" pitchFamily="2" charset="-122"/>
              </a:rPr>
              <a:t>禽</a:t>
            </a:r>
            <a:r>
              <a:rPr lang="en-US" altLang="zh-CN" sz="2800" b="1" kern="0" dirty="0">
                <a:solidFill>
                  <a:srgbClr val="FF0000"/>
                </a:solidFill>
                <a:latin typeface="Calibri" panose="020F0502020204030204"/>
                <a:cs typeface="宋体" panose="02010600030101010101" pitchFamily="2" charset="-122"/>
              </a:rPr>
              <a:t>)</a:t>
            </a:r>
            <a:r>
              <a:rPr lang="zh-CN" altLang="zh-CN" sz="2800" b="1" kern="0" dirty="0">
                <a:solidFill>
                  <a:srgbClr val="FF0000"/>
                </a:solidFill>
                <a:latin typeface="Calibri" panose="020F0502020204030204"/>
                <a:cs typeface="宋体" panose="02010600030101010101" pitchFamily="2" charset="-122"/>
              </a:rPr>
              <a:t>资产</a:t>
            </a:r>
            <a:r>
              <a:rPr lang="en-US" altLang="zh-CN" sz="2800" b="1" kern="0" dirty="0">
                <a:solidFill>
                  <a:srgbClr val="FF0000"/>
                </a:solidFill>
                <a:latin typeface="Calibri" panose="020F0502020204030204"/>
                <a:cs typeface="宋体" panose="02010600030101010101" pitchFamily="2" charset="-122"/>
              </a:rPr>
              <a:t>”</a:t>
            </a:r>
            <a:r>
              <a:rPr lang="zh-CN" altLang="zh-CN" sz="2800" b="1" kern="0" dirty="0" smtClean="0">
                <a:solidFill>
                  <a:srgbClr val="FF0000"/>
                </a:solidFill>
                <a:latin typeface="Calibri" panose="020F0502020204030204"/>
                <a:cs typeface="宋体" panose="02010600030101010101" pitchFamily="2" charset="-122"/>
              </a:rPr>
              <a:t>科目</a:t>
            </a:r>
            <a:endParaRPr lang="zh-CN" altLang="zh-CN" sz="2000" b="1" kern="100" dirty="0">
              <a:solidFill>
                <a:srgbClr val="FF0000"/>
              </a:solidFill>
              <a:latin typeface="Calibri" panose="020F0502020204030204"/>
              <a:cs typeface="Times New Roman" panose="02020603050405020304"/>
            </a:endParaRPr>
          </a:p>
          <a:p>
            <a:r>
              <a:rPr lang="zh-CN" altLang="zh-CN" sz="2800" kern="0" dirty="0">
                <a:cs typeface="宋体" panose="02010600030101010101" pitchFamily="2" charset="-122"/>
              </a:rPr>
              <a:t>　</a:t>
            </a:r>
            <a:r>
              <a:rPr lang="en-US" altLang="zh-CN" sz="2800" kern="0" dirty="0" smtClean="0">
                <a:cs typeface="宋体" panose="02010600030101010101" pitchFamily="2" charset="-122"/>
              </a:rPr>
              <a:t>   </a:t>
            </a:r>
            <a:r>
              <a:rPr lang="zh-CN" altLang="zh-CN" sz="2400" kern="0" dirty="0" smtClean="0">
                <a:latin typeface="+mn-ea"/>
                <a:cs typeface="宋体" panose="02010600030101010101" pitchFamily="2" charset="-122"/>
              </a:rPr>
              <a:t>新</a:t>
            </a:r>
            <a:r>
              <a:rPr lang="zh-CN" altLang="zh-CN" sz="2400" kern="0" dirty="0">
                <a:latin typeface="+mn-ea"/>
                <a:cs typeface="宋体" panose="02010600030101010101" pitchFamily="2" charset="-122"/>
              </a:rPr>
              <a:t>制度设置了</a:t>
            </a:r>
            <a:r>
              <a:rPr lang="en-US" altLang="zh-CN" sz="2400" kern="0" dirty="0">
                <a:solidFill>
                  <a:srgbClr val="FF0000"/>
                </a:solidFill>
                <a:latin typeface="+mj-ea"/>
                <a:ea typeface="+mj-ea"/>
                <a:cs typeface="宋体" panose="02010600030101010101" pitchFamily="2" charset="-122"/>
              </a:rPr>
              <a:t>“</a:t>
            </a:r>
            <a:r>
              <a:rPr lang="zh-CN" altLang="zh-CN" sz="2400" kern="0" dirty="0">
                <a:solidFill>
                  <a:srgbClr val="FF0000"/>
                </a:solidFill>
                <a:latin typeface="+mj-ea"/>
                <a:ea typeface="+mj-ea"/>
                <a:cs typeface="宋体" panose="02010600030101010101" pitchFamily="2" charset="-122"/>
              </a:rPr>
              <a:t>消耗性生物资产</a:t>
            </a:r>
            <a:r>
              <a:rPr lang="en-US" altLang="zh-CN" sz="2400" kern="0" dirty="0">
                <a:solidFill>
                  <a:srgbClr val="FF0000"/>
                </a:solidFill>
                <a:latin typeface="+mj-ea"/>
                <a:ea typeface="+mj-ea"/>
                <a:cs typeface="宋体" panose="02010600030101010101" pitchFamily="2" charset="-122"/>
              </a:rPr>
              <a:t>”</a:t>
            </a:r>
            <a:r>
              <a:rPr lang="zh-CN" altLang="zh-CN" sz="2400" kern="0" dirty="0">
                <a:solidFill>
                  <a:srgbClr val="FF0000"/>
                </a:solidFill>
                <a:latin typeface="+mj-ea"/>
                <a:ea typeface="+mj-ea"/>
                <a:cs typeface="宋体" panose="02010600030101010101" pitchFamily="2" charset="-122"/>
              </a:rPr>
              <a:t>、</a:t>
            </a:r>
            <a:r>
              <a:rPr lang="en-US" altLang="zh-CN" sz="2400" kern="0" dirty="0">
                <a:solidFill>
                  <a:srgbClr val="FF0000"/>
                </a:solidFill>
                <a:latin typeface="+mj-ea"/>
                <a:ea typeface="+mj-ea"/>
                <a:cs typeface="宋体" panose="02010600030101010101" pitchFamily="2" charset="-122"/>
              </a:rPr>
              <a:t>“</a:t>
            </a:r>
            <a:r>
              <a:rPr lang="zh-CN" altLang="zh-CN" sz="2400" kern="0" dirty="0">
                <a:solidFill>
                  <a:srgbClr val="FF0000"/>
                </a:solidFill>
                <a:latin typeface="+mj-ea"/>
                <a:ea typeface="+mj-ea"/>
                <a:cs typeface="宋体" panose="02010600030101010101" pitchFamily="2" charset="-122"/>
              </a:rPr>
              <a:t>生产性生物资产</a:t>
            </a:r>
            <a:r>
              <a:rPr lang="en-US" altLang="zh-CN" sz="2400" kern="0" dirty="0">
                <a:solidFill>
                  <a:srgbClr val="FF0000"/>
                </a:solidFill>
                <a:latin typeface="+mj-ea"/>
                <a:ea typeface="+mj-ea"/>
                <a:cs typeface="宋体" panose="02010600030101010101" pitchFamily="2" charset="-122"/>
              </a:rPr>
              <a:t>”</a:t>
            </a:r>
            <a:r>
              <a:rPr lang="zh-CN" altLang="zh-CN" sz="2400" kern="0" dirty="0">
                <a:latin typeface="+mn-ea"/>
                <a:cs typeface="宋体" panose="02010600030101010101" pitchFamily="2" charset="-122"/>
              </a:rPr>
              <a:t>科目</a:t>
            </a:r>
            <a:r>
              <a:rPr lang="zh-CN" altLang="zh-CN" sz="2400" kern="0" dirty="0" smtClean="0">
                <a:latin typeface="+mn-ea"/>
                <a:cs typeface="宋体" panose="02010600030101010101" pitchFamily="2" charset="-122"/>
              </a:rPr>
              <a:t>。</a:t>
            </a:r>
            <a:endParaRPr lang="en-US" altLang="zh-CN" sz="2400" kern="0" dirty="0" smtClean="0">
              <a:latin typeface="+mn-ea"/>
              <a:cs typeface="宋体" panose="02010600030101010101" pitchFamily="2" charset="-122"/>
            </a:endParaRPr>
          </a:p>
          <a:p>
            <a:pPr>
              <a:spcAft>
                <a:spcPts val="1125"/>
              </a:spcAft>
            </a:pPr>
            <a:r>
              <a:rPr lang="en-US" altLang="zh-CN" sz="2400" kern="0" dirty="0" smtClean="0">
                <a:latin typeface="+mn-ea"/>
                <a:cs typeface="宋体" panose="02010600030101010101" pitchFamily="2" charset="-122"/>
              </a:rPr>
              <a:t>    </a:t>
            </a:r>
            <a:r>
              <a:rPr lang="zh-CN" altLang="zh-CN" sz="2400" kern="0" dirty="0" smtClean="0">
                <a:latin typeface="+mn-ea"/>
                <a:cs typeface="宋体" panose="02010600030101010101" pitchFamily="2" charset="-122"/>
              </a:rPr>
              <a:t>转账</a:t>
            </a:r>
            <a:r>
              <a:rPr lang="zh-CN" altLang="zh-CN" sz="2400" kern="0" dirty="0">
                <a:latin typeface="+mn-ea"/>
                <a:cs typeface="宋体" panose="02010600030101010101" pitchFamily="2" charset="-122"/>
              </a:rPr>
              <a:t>时，农村集体经济组织应当根据相关资产台账或明细账，对原账的</a:t>
            </a:r>
            <a:r>
              <a:rPr lang="en-US" altLang="zh-CN" sz="2400" kern="0" dirty="0">
                <a:latin typeface="+mn-ea"/>
                <a:cs typeface="宋体" panose="02010600030101010101" pitchFamily="2" charset="-122"/>
              </a:rPr>
              <a:t>“</a:t>
            </a:r>
            <a:r>
              <a:rPr lang="zh-CN" altLang="zh-CN" sz="2400" kern="0" dirty="0">
                <a:latin typeface="+mn-ea"/>
                <a:cs typeface="宋体" panose="02010600030101010101" pitchFamily="2" charset="-122"/>
              </a:rPr>
              <a:t>牲畜</a:t>
            </a:r>
            <a:r>
              <a:rPr lang="en-US" altLang="zh-CN" sz="2400" kern="0" dirty="0">
                <a:latin typeface="+mn-ea"/>
                <a:cs typeface="宋体" panose="02010600030101010101" pitchFamily="2" charset="-122"/>
              </a:rPr>
              <a:t>(</a:t>
            </a:r>
            <a:r>
              <a:rPr lang="zh-CN" altLang="zh-CN" sz="2400" kern="0" dirty="0">
                <a:latin typeface="+mn-ea"/>
                <a:cs typeface="宋体" panose="02010600030101010101" pitchFamily="2" charset="-122"/>
              </a:rPr>
              <a:t>禽</a:t>
            </a:r>
            <a:r>
              <a:rPr lang="en-US" altLang="zh-CN" sz="2400" kern="0" dirty="0">
                <a:latin typeface="+mn-ea"/>
                <a:cs typeface="宋体" panose="02010600030101010101" pitchFamily="2" charset="-122"/>
              </a:rPr>
              <a:t>)</a:t>
            </a:r>
            <a:r>
              <a:rPr lang="zh-CN" altLang="zh-CN" sz="2400" kern="0" dirty="0">
                <a:latin typeface="+mn-ea"/>
                <a:cs typeface="宋体" panose="02010600030101010101" pitchFamily="2" charset="-122"/>
              </a:rPr>
              <a:t>资产</a:t>
            </a:r>
            <a:r>
              <a:rPr lang="en-US" altLang="zh-CN" sz="2400" kern="0" dirty="0">
                <a:latin typeface="+mn-ea"/>
                <a:cs typeface="宋体" panose="02010600030101010101" pitchFamily="2" charset="-122"/>
              </a:rPr>
              <a:t>”</a:t>
            </a:r>
            <a:r>
              <a:rPr lang="zh-CN" altLang="zh-CN" sz="2400" kern="0" dirty="0">
                <a:latin typeface="+mn-ea"/>
                <a:cs typeface="宋体" panose="02010600030101010101" pitchFamily="2" charset="-122"/>
              </a:rPr>
              <a:t>科目余额进行分析：</a:t>
            </a:r>
            <a:endParaRPr lang="zh-CN" altLang="zh-CN" sz="1900" kern="100" dirty="0">
              <a:latin typeface="+mn-ea"/>
              <a:cs typeface="Times New Roman" panose="02020603050405020304"/>
            </a:endParaRPr>
          </a:p>
          <a:p>
            <a:pPr>
              <a:spcAft>
                <a:spcPts val="1125"/>
              </a:spcAft>
            </a:pPr>
            <a:r>
              <a:rPr lang="zh-CN" altLang="zh-CN" sz="2400" kern="0" dirty="0">
                <a:latin typeface="+mn-ea"/>
                <a:cs typeface="宋体" panose="02010600030101010101" pitchFamily="2" charset="-122"/>
              </a:rPr>
              <a:t>　　</a:t>
            </a:r>
            <a:r>
              <a:rPr lang="en-US" altLang="zh-CN" sz="2400" kern="0" dirty="0">
                <a:latin typeface="+mn-ea"/>
                <a:cs typeface="宋体" panose="02010600030101010101" pitchFamily="2" charset="-122"/>
              </a:rPr>
              <a:t>(1)</a:t>
            </a:r>
            <a:r>
              <a:rPr lang="zh-CN" altLang="zh-CN" sz="2400" kern="0" dirty="0">
                <a:latin typeface="+mn-ea"/>
                <a:cs typeface="宋体" panose="02010600030101010101" pitchFamily="2" charset="-122"/>
              </a:rPr>
              <a:t>对于为出售而持有的、或在将来收获为农产品的牲畜</a:t>
            </a:r>
            <a:r>
              <a:rPr lang="en-US" altLang="zh-CN" sz="2400" kern="0" dirty="0">
                <a:latin typeface="+mn-ea"/>
                <a:cs typeface="宋体" panose="02010600030101010101" pitchFamily="2" charset="-122"/>
              </a:rPr>
              <a:t>(</a:t>
            </a:r>
            <a:r>
              <a:rPr lang="zh-CN" altLang="zh-CN" sz="2400" kern="0" dirty="0">
                <a:latin typeface="+mn-ea"/>
                <a:cs typeface="宋体" panose="02010600030101010101" pitchFamily="2" charset="-122"/>
              </a:rPr>
              <a:t>禽</a:t>
            </a:r>
            <a:r>
              <a:rPr lang="en-US" altLang="zh-CN" sz="2400" kern="0" dirty="0">
                <a:latin typeface="+mn-ea"/>
                <a:cs typeface="宋体" panose="02010600030101010101" pitchFamily="2" charset="-122"/>
              </a:rPr>
              <a:t>)</a:t>
            </a:r>
            <a:r>
              <a:rPr lang="zh-CN" altLang="zh-CN" sz="2400" kern="0" dirty="0">
                <a:latin typeface="+mn-ea"/>
                <a:cs typeface="宋体" panose="02010600030101010101" pitchFamily="2" charset="-122"/>
              </a:rPr>
              <a:t>资产，例如幼畜及育肥畜等，应当将相应余额转入新账的</a:t>
            </a:r>
            <a:r>
              <a:rPr lang="en-US" altLang="zh-CN" sz="2400" kern="0" dirty="0">
                <a:latin typeface="+mn-ea"/>
                <a:cs typeface="宋体" panose="02010600030101010101" pitchFamily="2" charset="-122"/>
              </a:rPr>
              <a:t>“</a:t>
            </a:r>
            <a:r>
              <a:rPr lang="zh-CN" altLang="zh-CN" sz="2400" kern="0" dirty="0">
                <a:latin typeface="+mn-ea"/>
                <a:cs typeface="宋体" panose="02010600030101010101" pitchFamily="2" charset="-122"/>
              </a:rPr>
              <a:t>消耗性生物资产</a:t>
            </a:r>
            <a:r>
              <a:rPr lang="en-US" altLang="zh-CN" sz="2400" kern="0" dirty="0">
                <a:latin typeface="+mn-ea"/>
                <a:cs typeface="宋体" panose="02010600030101010101" pitchFamily="2" charset="-122"/>
              </a:rPr>
              <a:t>”</a:t>
            </a:r>
            <a:r>
              <a:rPr lang="zh-CN" altLang="zh-CN" sz="2400" kern="0" dirty="0">
                <a:latin typeface="+mn-ea"/>
                <a:cs typeface="宋体" panose="02010600030101010101" pitchFamily="2" charset="-122"/>
              </a:rPr>
              <a:t>科目。</a:t>
            </a:r>
            <a:endParaRPr lang="zh-CN" altLang="zh-CN" sz="1900" kern="100" dirty="0">
              <a:latin typeface="+mn-ea"/>
              <a:cs typeface="Times New Roman" panose="02020603050405020304"/>
            </a:endParaRPr>
          </a:p>
          <a:p>
            <a:r>
              <a:rPr lang="zh-CN" altLang="zh-CN" sz="2400" kern="0" dirty="0">
                <a:latin typeface="+mn-ea"/>
                <a:cs typeface="宋体" panose="02010600030101010101" pitchFamily="2" charset="-122"/>
              </a:rPr>
              <a:t>　　</a:t>
            </a:r>
            <a:r>
              <a:rPr lang="en-US" altLang="zh-CN" sz="2400" kern="0" dirty="0">
                <a:latin typeface="+mn-ea"/>
                <a:cs typeface="宋体" panose="02010600030101010101" pitchFamily="2" charset="-122"/>
              </a:rPr>
              <a:t>(2)</a:t>
            </a:r>
            <a:r>
              <a:rPr lang="zh-CN" altLang="zh-CN" sz="2400" kern="0" dirty="0">
                <a:latin typeface="+mn-ea"/>
                <a:cs typeface="宋体" panose="02010600030101010101" pitchFamily="2" charset="-122"/>
              </a:rPr>
              <a:t>对于为产出农产品、提供劳务或出租等目的而持有的牲畜</a:t>
            </a:r>
            <a:r>
              <a:rPr lang="en-US" altLang="zh-CN" sz="2400" kern="0" dirty="0">
                <a:latin typeface="+mn-ea"/>
                <a:cs typeface="宋体" panose="02010600030101010101" pitchFamily="2" charset="-122"/>
              </a:rPr>
              <a:t>(</a:t>
            </a:r>
            <a:r>
              <a:rPr lang="zh-CN" altLang="zh-CN" sz="2400" kern="0" dirty="0">
                <a:latin typeface="+mn-ea"/>
                <a:cs typeface="宋体" panose="02010600030101010101" pitchFamily="2" charset="-122"/>
              </a:rPr>
              <a:t>禽</a:t>
            </a:r>
            <a:r>
              <a:rPr lang="en-US" altLang="zh-CN" sz="2400" kern="0" dirty="0">
                <a:latin typeface="+mn-ea"/>
                <a:cs typeface="宋体" panose="02010600030101010101" pitchFamily="2" charset="-122"/>
              </a:rPr>
              <a:t>)</a:t>
            </a:r>
            <a:r>
              <a:rPr lang="zh-CN" altLang="zh-CN" sz="2400" kern="0" dirty="0">
                <a:latin typeface="+mn-ea"/>
                <a:cs typeface="宋体" panose="02010600030101010101" pitchFamily="2" charset="-122"/>
              </a:rPr>
              <a:t>资产，例如产畜和役畜等，应当将相应余额转入新账的</a:t>
            </a:r>
            <a:r>
              <a:rPr lang="en-US" altLang="zh-CN" sz="2400" kern="0" dirty="0">
                <a:latin typeface="+mn-ea"/>
                <a:cs typeface="宋体" panose="02010600030101010101" pitchFamily="2" charset="-122"/>
              </a:rPr>
              <a:t>“</a:t>
            </a:r>
            <a:r>
              <a:rPr lang="zh-CN" altLang="zh-CN" sz="2400" kern="0" dirty="0">
                <a:latin typeface="+mn-ea"/>
                <a:cs typeface="宋体" panose="02010600030101010101" pitchFamily="2" charset="-122"/>
              </a:rPr>
              <a:t>生产性生物资产</a:t>
            </a:r>
            <a:r>
              <a:rPr lang="en-US" altLang="zh-CN" sz="2400" kern="0" dirty="0">
                <a:latin typeface="+mn-ea"/>
                <a:cs typeface="宋体" panose="02010600030101010101" pitchFamily="2" charset="-122"/>
              </a:rPr>
              <a:t>”</a:t>
            </a:r>
            <a:r>
              <a:rPr lang="zh-CN" altLang="zh-CN" sz="2400" kern="0" dirty="0">
                <a:latin typeface="+mn-ea"/>
                <a:cs typeface="宋体" panose="02010600030101010101" pitchFamily="2" charset="-122"/>
              </a:rPr>
              <a:t>科目。</a:t>
            </a:r>
            <a:endParaRPr lang="zh-CN" altLang="en-US" sz="2400" dirty="0">
              <a:latin typeface="+mn-ea"/>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48065" y="1196752"/>
            <a:ext cx="3007419" cy="1404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wheel(1)">
                                      <p:cBhvr>
                                        <p:cTn id="4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564672"/>
          </a:xfrm>
        </p:spPr>
        <p:txBody>
          <a:bodyPr>
            <a:noAutofit/>
          </a:bodyPr>
          <a:lstStyle/>
          <a:p>
            <a:pPr>
              <a:spcAft>
                <a:spcPts val="1125"/>
              </a:spcAft>
            </a:pPr>
            <a:r>
              <a:rPr lang="zh-CN" altLang="en-US" sz="2400" b="1" kern="0" dirty="0">
                <a:solidFill>
                  <a:srgbClr val="FF0000"/>
                </a:solidFill>
                <a:ea typeface="宋体" panose="02010600030101010101" pitchFamily="2" charset="-122"/>
                <a:cs typeface="宋体" panose="02010600030101010101" pitchFamily="2" charset="-122"/>
              </a:rPr>
              <a:t>三、</a:t>
            </a:r>
            <a:r>
              <a:rPr lang="zh-CN" altLang="zh-CN" sz="2400" b="1" kern="0" dirty="0">
                <a:solidFill>
                  <a:srgbClr val="FF0000"/>
                </a:solidFill>
                <a:ea typeface="宋体" panose="02010600030101010101" pitchFamily="2" charset="-122"/>
                <a:cs typeface="宋体" panose="02010600030101010101" pitchFamily="2" charset="-122"/>
              </a:rPr>
              <a:t>农村集体经济组织新旧会计制度有关衔接</a:t>
            </a:r>
            <a:br>
              <a:rPr lang="en-US" altLang="zh-CN" sz="2400" b="1" kern="0" dirty="0">
                <a:solidFill>
                  <a:srgbClr val="FF0000"/>
                </a:solidFill>
                <a:ea typeface="宋体" panose="02010600030101010101" pitchFamily="2" charset="-122"/>
                <a:cs typeface="宋体" panose="02010600030101010101" pitchFamily="2" charset="-122"/>
              </a:rPr>
            </a:br>
            <a:r>
              <a:rPr lang="en-US" altLang="zh-CN" sz="2400" b="1" kern="0" dirty="0">
                <a:solidFill>
                  <a:schemeClr val="tx1"/>
                </a:solidFill>
                <a:ea typeface="宋体" panose="02010600030101010101" pitchFamily="2" charset="-122"/>
                <a:cs typeface="宋体" panose="02010600030101010101" pitchFamily="2" charset="-122"/>
              </a:rPr>
              <a:t>                                                ——</a:t>
            </a:r>
            <a:r>
              <a:rPr lang="zh-CN" altLang="zh-CN" sz="2400" b="1" kern="0" dirty="0">
                <a:solidFill>
                  <a:schemeClr val="tx1"/>
                </a:solidFill>
                <a:ea typeface="宋体" panose="02010600030101010101" pitchFamily="2" charset="-122"/>
                <a:cs typeface="宋体" panose="02010600030101010101" pitchFamily="2" charset="-122"/>
              </a:rPr>
              <a:t>将原账会计科目余额转入新账</a:t>
            </a:r>
            <a:endParaRPr lang="zh-CN" altLang="en-US" sz="2400" b="1" kern="0" dirty="0">
              <a:solidFill>
                <a:schemeClr val="tx1"/>
              </a:solidFill>
              <a:ea typeface="宋体" panose="02010600030101010101" pitchFamily="2" charset="-122"/>
              <a:cs typeface="宋体" panose="02010600030101010101" pitchFamily="2" charset="-122"/>
            </a:endParaRPr>
          </a:p>
        </p:txBody>
      </p:sp>
      <p:sp>
        <p:nvSpPr>
          <p:cNvPr id="3" name="内容占位符 2"/>
          <p:cNvSpPr>
            <a:spLocks noGrp="1"/>
          </p:cNvSpPr>
          <p:nvPr>
            <p:ph idx="1"/>
          </p:nvPr>
        </p:nvSpPr>
        <p:spPr>
          <a:xfrm>
            <a:off x="457200" y="1412776"/>
            <a:ext cx="8229600" cy="4911824"/>
          </a:xfrm>
        </p:spPr>
        <p:txBody>
          <a:bodyPr>
            <a:normAutofit fontScale="70000" lnSpcReduction="20000"/>
          </a:bodyPr>
          <a:lstStyle/>
          <a:p>
            <a:pPr>
              <a:spcAft>
                <a:spcPts val="1125"/>
              </a:spcAft>
            </a:pPr>
            <a:r>
              <a:rPr lang="zh-CN" altLang="zh-CN" sz="2800" kern="0" dirty="0">
                <a:latin typeface="Calibri" panose="020F0502020204030204"/>
                <a:cs typeface="宋体" panose="02010600030101010101" pitchFamily="2" charset="-122"/>
              </a:rPr>
              <a:t>　</a:t>
            </a:r>
            <a:r>
              <a:rPr lang="en-US" altLang="zh-CN" sz="4200" b="1" kern="0" dirty="0">
                <a:solidFill>
                  <a:srgbClr val="FF0000"/>
                </a:solidFill>
                <a:latin typeface="Calibri" panose="020F0502020204030204"/>
                <a:cs typeface="宋体" panose="02010600030101010101" pitchFamily="2" charset="-122"/>
              </a:rPr>
              <a:t>2.“</a:t>
            </a:r>
            <a:r>
              <a:rPr lang="zh-CN" altLang="zh-CN" sz="4200" b="1" kern="0" dirty="0">
                <a:solidFill>
                  <a:srgbClr val="FF0000"/>
                </a:solidFill>
                <a:latin typeface="Calibri" panose="020F0502020204030204"/>
                <a:cs typeface="宋体" panose="02010600030101010101" pitchFamily="2" charset="-122"/>
              </a:rPr>
              <a:t>林木资产</a:t>
            </a:r>
            <a:r>
              <a:rPr lang="en-US" altLang="zh-CN" sz="4200" b="1" kern="0" dirty="0">
                <a:solidFill>
                  <a:srgbClr val="FF0000"/>
                </a:solidFill>
                <a:latin typeface="Calibri" panose="020F0502020204030204"/>
                <a:cs typeface="宋体" panose="02010600030101010101" pitchFamily="2" charset="-122"/>
              </a:rPr>
              <a:t>”</a:t>
            </a:r>
            <a:r>
              <a:rPr lang="zh-CN" altLang="zh-CN" sz="4200" b="1" kern="0" dirty="0" smtClean="0">
                <a:solidFill>
                  <a:srgbClr val="FF0000"/>
                </a:solidFill>
                <a:latin typeface="Calibri" panose="020F0502020204030204"/>
                <a:cs typeface="宋体" panose="02010600030101010101" pitchFamily="2" charset="-122"/>
              </a:rPr>
              <a:t>科目</a:t>
            </a:r>
            <a:endParaRPr lang="zh-CN" altLang="zh-CN" sz="4200" b="1" kern="0" dirty="0">
              <a:solidFill>
                <a:srgbClr val="FF0000"/>
              </a:solidFill>
              <a:latin typeface="Calibri" panose="020F0502020204030204"/>
              <a:cs typeface="宋体" panose="02010600030101010101" pitchFamily="2" charset="-122"/>
            </a:endParaRPr>
          </a:p>
          <a:p>
            <a:r>
              <a:rPr lang="zh-CN" altLang="zh-CN" sz="2800" kern="0" dirty="0">
                <a:cs typeface="宋体" panose="02010600030101010101" pitchFamily="2" charset="-122"/>
              </a:rPr>
              <a:t>　　新制度设置了</a:t>
            </a:r>
            <a:r>
              <a:rPr lang="en-US" altLang="zh-CN" sz="2800" kern="0" dirty="0">
                <a:solidFill>
                  <a:srgbClr val="FF0000"/>
                </a:solidFill>
                <a:latin typeface="+mj-ea"/>
                <a:ea typeface="+mj-ea"/>
                <a:cs typeface="宋体" panose="02010600030101010101" pitchFamily="2" charset="-122"/>
              </a:rPr>
              <a:t>“</a:t>
            </a:r>
            <a:r>
              <a:rPr lang="zh-CN" altLang="zh-CN" sz="2800" kern="0" dirty="0">
                <a:solidFill>
                  <a:srgbClr val="FF0000"/>
                </a:solidFill>
                <a:latin typeface="+mj-ea"/>
                <a:ea typeface="+mj-ea"/>
                <a:cs typeface="宋体" panose="02010600030101010101" pitchFamily="2" charset="-122"/>
              </a:rPr>
              <a:t>消耗性生物资产</a:t>
            </a:r>
            <a:r>
              <a:rPr lang="en-US" altLang="zh-CN" sz="2800" kern="0" dirty="0">
                <a:solidFill>
                  <a:srgbClr val="FF0000"/>
                </a:solidFill>
                <a:latin typeface="+mj-ea"/>
                <a:ea typeface="+mj-ea"/>
                <a:cs typeface="宋体" panose="02010600030101010101" pitchFamily="2" charset="-122"/>
              </a:rPr>
              <a:t>”</a:t>
            </a:r>
            <a:r>
              <a:rPr lang="zh-CN" altLang="zh-CN" sz="2800" kern="0" dirty="0" smtClean="0">
                <a:solidFill>
                  <a:srgbClr val="FF0000"/>
                </a:solidFill>
                <a:latin typeface="+mj-ea"/>
                <a:ea typeface="+mj-ea"/>
                <a:cs typeface="宋体" panose="02010600030101010101" pitchFamily="2" charset="-122"/>
              </a:rPr>
              <a:t>、</a:t>
            </a:r>
            <a:endParaRPr lang="en-US" altLang="zh-CN" sz="2800" kern="0" dirty="0" smtClean="0">
              <a:solidFill>
                <a:srgbClr val="FF0000"/>
              </a:solidFill>
              <a:latin typeface="+mj-ea"/>
              <a:ea typeface="+mj-ea"/>
              <a:cs typeface="宋体" panose="02010600030101010101" pitchFamily="2" charset="-122"/>
            </a:endParaRPr>
          </a:p>
          <a:p>
            <a:r>
              <a:rPr lang="en-US" altLang="zh-CN" sz="2800" kern="0" dirty="0" smtClean="0">
                <a:solidFill>
                  <a:srgbClr val="FF0000"/>
                </a:solidFill>
                <a:latin typeface="+mj-ea"/>
                <a:ea typeface="+mj-ea"/>
                <a:cs typeface="宋体" panose="02010600030101010101" pitchFamily="2" charset="-122"/>
              </a:rPr>
              <a:t>“</a:t>
            </a:r>
            <a:r>
              <a:rPr lang="zh-CN" altLang="zh-CN" sz="2800" kern="0" dirty="0">
                <a:solidFill>
                  <a:srgbClr val="FF0000"/>
                </a:solidFill>
                <a:latin typeface="+mj-ea"/>
                <a:ea typeface="+mj-ea"/>
                <a:cs typeface="宋体" panose="02010600030101010101" pitchFamily="2" charset="-122"/>
              </a:rPr>
              <a:t>生产性生物资产</a:t>
            </a:r>
            <a:r>
              <a:rPr lang="en-US" altLang="zh-CN" sz="2800" kern="0" dirty="0">
                <a:solidFill>
                  <a:srgbClr val="FF0000"/>
                </a:solidFill>
                <a:latin typeface="+mj-ea"/>
                <a:ea typeface="+mj-ea"/>
                <a:cs typeface="宋体" panose="02010600030101010101" pitchFamily="2" charset="-122"/>
              </a:rPr>
              <a:t>”</a:t>
            </a:r>
            <a:r>
              <a:rPr lang="zh-CN" altLang="zh-CN" sz="2800" kern="0" dirty="0">
                <a:solidFill>
                  <a:srgbClr val="FF0000"/>
                </a:solidFill>
                <a:latin typeface="+mj-ea"/>
                <a:ea typeface="+mj-ea"/>
                <a:cs typeface="宋体" panose="02010600030101010101" pitchFamily="2" charset="-122"/>
              </a:rPr>
              <a:t>、</a:t>
            </a:r>
            <a:r>
              <a:rPr lang="en-US" altLang="zh-CN" sz="2800" kern="0" dirty="0">
                <a:solidFill>
                  <a:srgbClr val="FF0000"/>
                </a:solidFill>
                <a:latin typeface="+mj-ea"/>
                <a:ea typeface="+mj-ea"/>
                <a:cs typeface="宋体" panose="02010600030101010101" pitchFamily="2" charset="-122"/>
              </a:rPr>
              <a:t>“</a:t>
            </a:r>
            <a:r>
              <a:rPr lang="zh-CN" altLang="zh-CN" sz="2800" kern="0" dirty="0">
                <a:solidFill>
                  <a:srgbClr val="FF0000"/>
                </a:solidFill>
                <a:latin typeface="+mj-ea"/>
                <a:ea typeface="+mj-ea"/>
                <a:cs typeface="宋体" panose="02010600030101010101" pitchFamily="2" charset="-122"/>
              </a:rPr>
              <a:t>公益性生物资产</a:t>
            </a:r>
            <a:r>
              <a:rPr lang="en-US" altLang="zh-CN" sz="2800" kern="0" dirty="0">
                <a:solidFill>
                  <a:srgbClr val="FF0000"/>
                </a:solidFill>
                <a:latin typeface="+mj-ea"/>
                <a:ea typeface="+mj-ea"/>
                <a:cs typeface="宋体" panose="02010600030101010101" pitchFamily="2" charset="-122"/>
              </a:rPr>
              <a:t>”</a:t>
            </a:r>
            <a:r>
              <a:rPr lang="zh-CN" altLang="zh-CN" sz="2800" kern="0" dirty="0">
                <a:cs typeface="宋体" panose="02010600030101010101" pitchFamily="2" charset="-122"/>
              </a:rPr>
              <a:t>科目</a:t>
            </a:r>
            <a:r>
              <a:rPr lang="zh-CN" altLang="zh-CN" sz="2800" kern="0" dirty="0" smtClean="0">
                <a:cs typeface="宋体" panose="02010600030101010101" pitchFamily="2" charset="-122"/>
              </a:rPr>
              <a:t>。</a:t>
            </a:r>
            <a:endParaRPr lang="en-US" altLang="zh-CN" sz="2800" kern="0" dirty="0" smtClean="0">
              <a:cs typeface="宋体" panose="02010600030101010101" pitchFamily="2" charset="-122"/>
            </a:endParaRPr>
          </a:p>
          <a:p>
            <a:pPr>
              <a:spcAft>
                <a:spcPts val="1125"/>
              </a:spcAft>
            </a:pPr>
            <a:r>
              <a:rPr lang="zh-CN" altLang="zh-CN" sz="2800" kern="0" dirty="0">
                <a:latin typeface="Calibri" panose="020F0502020204030204"/>
                <a:cs typeface="宋体" panose="02010600030101010101" pitchFamily="2" charset="-122"/>
              </a:rPr>
              <a:t>　转账时，农村集体经济组织应当根据相关资产台账或明细账，对原账的</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林木资产</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科目余额进行分析：</a:t>
            </a:r>
            <a:endParaRPr lang="zh-CN" altLang="zh-CN" sz="2000" kern="100" dirty="0">
              <a:latin typeface="Calibri" panose="020F0502020204030204"/>
              <a:cs typeface="Times New Roman" panose="02020603050405020304"/>
            </a:endParaRPr>
          </a:p>
          <a:p>
            <a:pPr>
              <a:spcAft>
                <a:spcPts val="1125"/>
              </a:spcAft>
            </a:pPr>
            <a:r>
              <a:rPr lang="zh-CN" altLang="zh-CN" sz="2800" kern="0" dirty="0">
                <a:latin typeface="Calibri" panose="020F0502020204030204"/>
                <a:cs typeface="宋体" panose="02010600030101010101" pitchFamily="2" charset="-122"/>
              </a:rPr>
              <a:t>　　</a:t>
            </a:r>
            <a:r>
              <a:rPr lang="en-US" altLang="zh-CN" sz="2800" kern="0" dirty="0">
                <a:latin typeface="Calibri" panose="020F0502020204030204"/>
                <a:cs typeface="宋体" panose="02010600030101010101" pitchFamily="2" charset="-122"/>
              </a:rPr>
              <a:t>(1)</a:t>
            </a:r>
            <a:r>
              <a:rPr lang="zh-CN" altLang="zh-CN" sz="2800" kern="0" dirty="0">
                <a:latin typeface="Calibri" panose="020F0502020204030204"/>
                <a:cs typeface="宋体" panose="02010600030101010101" pitchFamily="2" charset="-122"/>
              </a:rPr>
              <a:t>对于为出售而持有的、或在将来收获为农产品的林木资产，例如用材林等非经济林木，应当将相应余额转入新账的</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消耗性生物资产</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科目。</a:t>
            </a:r>
            <a:endParaRPr lang="zh-CN" altLang="zh-CN" sz="2000" kern="100" dirty="0">
              <a:latin typeface="Calibri" panose="020F0502020204030204"/>
              <a:cs typeface="Times New Roman" panose="02020603050405020304"/>
            </a:endParaRPr>
          </a:p>
          <a:p>
            <a:pPr>
              <a:spcAft>
                <a:spcPts val="1125"/>
              </a:spcAft>
            </a:pPr>
            <a:r>
              <a:rPr lang="zh-CN" altLang="zh-CN" sz="2800" kern="0" dirty="0">
                <a:latin typeface="Calibri" panose="020F0502020204030204"/>
                <a:cs typeface="宋体" panose="02010600030101010101" pitchFamily="2" charset="-122"/>
              </a:rPr>
              <a:t>　　</a:t>
            </a:r>
            <a:r>
              <a:rPr lang="en-US" altLang="zh-CN" sz="2800" kern="0" dirty="0">
                <a:latin typeface="Calibri" panose="020F0502020204030204"/>
                <a:cs typeface="宋体" panose="02010600030101010101" pitchFamily="2" charset="-122"/>
              </a:rPr>
              <a:t>(2)</a:t>
            </a:r>
            <a:r>
              <a:rPr lang="zh-CN" altLang="zh-CN" sz="2800" kern="0" dirty="0">
                <a:latin typeface="Calibri" panose="020F0502020204030204"/>
                <a:cs typeface="宋体" panose="02010600030101010101" pitchFamily="2" charset="-122"/>
              </a:rPr>
              <a:t>对于为产出农产品、提供劳务或出租等目的而持有的林木资产，例如经济林、薪炭林等经济林木，应当将相应余额转入新账的</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生产性生物资产</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科目。</a:t>
            </a:r>
            <a:endParaRPr lang="zh-CN" altLang="zh-CN" sz="2000" kern="100" dirty="0">
              <a:latin typeface="Calibri" panose="020F0502020204030204"/>
              <a:cs typeface="Times New Roman" panose="02020603050405020304"/>
            </a:endParaRPr>
          </a:p>
          <a:p>
            <a:pPr>
              <a:spcAft>
                <a:spcPts val="1125"/>
              </a:spcAft>
            </a:pPr>
            <a:r>
              <a:rPr lang="zh-CN" altLang="zh-CN" sz="2800" kern="0" dirty="0">
                <a:latin typeface="Calibri" panose="020F0502020204030204"/>
                <a:cs typeface="宋体" panose="02010600030101010101" pitchFamily="2" charset="-122"/>
              </a:rPr>
              <a:t>　　</a:t>
            </a:r>
            <a:r>
              <a:rPr lang="en-US" altLang="zh-CN" sz="2800" kern="0" dirty="0">
                <a:latin typeface="Calibri" panose="020F0502020204030204"/>
                <a:cs typeface="宋体" panose="02010600030101010101" pitchFamily="2" charset="-122"/>
              </a:rPr>
              <a:t>(3)</a:t>
            </a:r>
            <a:r>
              <a:rPr lang="zh-CN" altLang="zh-CN" sz="2800" kern="0" dirty="0">
                <a:latin typeface="Calibri" panose="020F0502020204030204"/>
                <a:cs typeface="宋体" panose="02010600030101010101" pitchFamily="2" charset="-122"/>
              </a:rPr>
              <a:t>对于以防护、环境保护为主要目的的林木资产，例如防风固沙林、水土保持林和水源涵养林等，应当将相应余额转入新账的</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公益性生物资产</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科目。</a:t>
            </a:r>
            <a:endParaRPr lang="zh-CN" altLang="zh-CN" sz="2000" kern="100" dirty="0">
              <a:latin typeface="Calibri" panose="020F0502020204030204"/>
              <a:cs typeface="Times New Roman" panose="02020603050405020304"/>
            </a:endParaRPr>
          </a:p>
          <a:p>
            <a:endParaRPr lang="zh-CN" altLang="en-US"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72200" y="1484785"/>
            <a:ext cx="2088231"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2050"/>
                                        </p:tgtEl>
                                        <p:attrNameLst>
                                          <p:attrName>style.visibility</p:attrName>
                                        </p:attrNameLst>
                                      </p:cBhvr>
                                      <p:to>
                                        <p:strVal val="visible"/>
                                      </p:to>
                                    </p:set>
                                    <p:animEffect transition="in" filter="circle(in)">
                                      <p:cBhvr>
                                        <p:cTn id="55"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780696"/>
          </a:xfrm>
        </p:spPr>
        <p:txBody>
          <a:bodyPr/>
          <a:lstStyle/>
          <a:p>
            <a:r>
              <a:rPr lang="zh-CN" altLang="en-US" sz="2400" b="1" kern="0" dirty="0">
                <a:solidFill>
                  <a:srgbClr val="FF0000"/>
                </a:solidFill>
                <a:ea typeface="宋体" panose="02010600030101010101" pitchFamily="2" charset="-122"/>
                <a:cs typeface="宋体" panose="02010600030101010101" pitchFamily="2" charset="-122"/>
              </a:rPr>
              <a:t>三、</a:t>
            </a:r>
            <a:r>
              <a:rPr lang="zh-CN" altLang="zh-CN" sz="2400" b="1" kern="0" dirty="0">
                <a:solidFill>
                  <a:srgbClr val="FF0000"/>
                </a:solidFill>
                <a:ea typeface="宋体" panose="02010600030101010101" pitchFamily="2" charset="-122"/>
                <a:cs typeface="宋体" panose="02010600030101010101" pitchFamily="2" charset="-122"/>
              </a:rPr>
              <a:t>农村集体经济组织新旧会计制度有关衔接</a:t>
            </a:r>
            <a:br>
              <a:rPr lang="en-US" altLang="zh-CN" sz="2400" b="1" kern="0" dirty="0">
                <a:solidFill>
                  <a:srgbClr val="FF0000"/>
                </a:solidFill>
                <a:ea typeface="宋体" panose="02010600030101010101" pitchFamily="2" charset="-122"/>
                <a:cs typeface="宋体" panose="02010600030101010101" pitchFamily="2" charset="-122"/>
              </a:rPr>
            </a:br>
            <a:r>
              <a:rPr lang="en-US" altLang="zh-CN" sz="2400" kern="0" dirty="0">
                <a:solidFill>
                  <a:prstClr val="black"/>
                </a:solidFill>
                <a:ea typeface="宋体" panose="02010600030101010101" pitchFamily="2" charset="-122"/>
                <a:cs typeface="宋体" panose="02010600030101010101" pitchFamily="2" charset="-122"/>
              </a:rPr>
              <a:t>                                                ——</a:t>
            </a:r>
            <a:r>
              <a:rPr lang="zh-CN" altLang="zh-CN" sz="2400" b="1" kern="0" dirty="0">
                <a:solidFill>
                  <a:prstClr val="black"/>
                </a:solidFill>
                <a:latin typeface="隶书" panose="02010509060101010101" pitchFamily="49" charset="-122"/>
                <a:cs typeface="宋体" panose="02010600030101010101" pitchFamily="2" charset="-122"/>
              </a:rPr>
              <a:t>将原账会计科目余额转入新账</a:t>
            </a:r>
            <a:endParaRPr lang="zh-CN" altLang="en-US" dirty="0"/>
          </a:p>
        </p:txBody>
      </p:sp>
      <p:sp>
        <p:nvSpPr>
          <p:cNvPr id="3" name="内容占位符 2"/>
          <p:cNvSpPr>
            <a:spLocks noGrp="1"/>
          </p:cNvSpPr>
          <p:nvPr>
            <p:ph idx="1"/>
          </p:nvPr>
        </p:nvSpPr>
        <p:spPr>
          <a:xfrm>
            <a:off x="457200" y="1556792"/>
            <a:ext cx="8229600" cy="4767808"/>
          </a:xfrm>
        </p:spPr>
        <p:txBody>
          <a:bodyPr>
            <a:normAutofit fontScale="77500" lnSpcReduction="20000"/>
          </a:bodyPr>
          <a:lstStyle/>
          <a:p>
            <a:pPr>
              <a:spcAft>
                <a:spcPts val="1125"/>
              </a:spcAft>
            </a:pPr>
            <a:r>
              <a:rPr lang="en-US" altLang="zh-CN" sz="2800" kern="0" dirty="0">
                <a:latin typeface="宋体" panose="02010600030101010101" pitchFamily="2" charset="-122"/>
                <a:cs typeface="宋体" panose="02010600030101010101" pitchFamily="2" charset="-122"/>
              </a:rPr>
              <a:t>3.“</a:t>
            </a:r>
            <a:r>
              <a:rPr lang="zh-CN" altLang="zh-CN" sz="2800" kern="0" dirty="0">
                <a:latin typeface="Calibri" panose="020F0502020204030204"/>
                <a:cs typeface="宋体" panose="02010600030101010101" pitchFamily="2" charset="-122"/>
              </a:rPr>
              <a:t>现金</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银行存款</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短期投资</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应收款</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库存物资</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长期投资</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固定资产</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累计折旧</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在建工程</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固定资产清理</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科目。</a:t>
            </a:r>
            <a:endParaRPr lang="zh-CN" altLang="zh-CN" sz="2000" kern="100" dirty="0">
              <a:latin typeface="Calibri" panose="020F0502020204030204"/>
              <a:cs typeface="Times New Roman" panose="02020603050405020304"/>
            </a:endParaRPr>
          </a:p>
          <a:p>
            <a:pPr>
              <a:spcAft>
                <a:spcPts val="1125"/>
              </a:spcAft>
            </a:pPr>
            <a:r>
              <a:rPr lang="zh-CN" altLang="zh-CN" sz="2800" kern="0" dirty="0">
                <a:latin typeface="Calibri" panose="020F0502020204030204"/>
                <a:cs typeface="宋体" panose="02010600030101010101" pitchFamily="2" charset="-122"/>
              </a:rPr>
              <a:t>　　新制度设置了</a:t>
            </a:r>
            <a:r>
              <a:rPr lang="en-US" altLang="zh-CN" sz="2800" kern="0" dirty="0">
                <a:solidFill>
                  <a:srgbClr val="FF0000"/>
                </a:solidFill>
                <a:latin typeface="+mj-ea"/>
                <a:ea typeface="+mj-ea"/>
                <a:cs typeface="宋体" panose="02010600030101010101" pitchFamily="2" charset="-122"/>
              </a:rPr>
              <a:t>“</a:t>
            </a:r>
            <a:r>
              <a:rPr lang="zh-CN" altLang="zh-CN" sz="2800" kern="0" dirty="0">
                <a:solidFill>
                  <a:srgbClr val="FF0000"/>
                </a:solidFill>
                <a:latin typeface="+mj-ea"/>
                <a:ea typeface="+mj-ea"/>
                <a:cs typeface="宋体" panose="02010600030101010101" pitchFamily="2" charset="-122"/>
              </a:rPr>
              <a:t>库存现金</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银行存款</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短期投资</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应收款</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库存物资</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长期投资</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固定资产</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累计折旧</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在建工程</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固定资产清理</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科目，其核算内容与原账的上述相应科目的</a:t>
            </a:r>
            <a:r>
              <a:rPr lang="zh-CN" altLang="zh-CN" sz="2800" kern="0" dirty="0">
                <a:solidFill>
                  <a:srgbClr val="FF0000"/>
                </a:solidFill>
                <a:latin typeface="+mj-ea"/>
                <a:ea typeface="+mj-ea"/>
                <a:cs typeface="宋体" panose="02010600030101010101" pitchFamily="2" charset="-122"/>
              </a:rPr>
              <a:t>核算内容基本相同</a:t>
            </a:r>
            <a:r>
              <a:rPr lang="zh-CN" altLang="zh-CN" sz="2800" kern="0" dirty="0">
                <a:latin typeface="Calibri" panose="020F0502020204030204"/>
                <a:cs typeface="宋体" panose="02010600030101010101" pitchFamily="2" charset="-122"/>
              </a:rPr>
              <a:t>。转账时，农村集体经济组织应当将原账的上述科目余额直接转入新账的相应科目。</a:t>
            </a:r>
            <a:endParaRPr lang="zh-CN" altLang="zh-CN" sz="2000" kern="100" dirty="0">
              <a:latin typeface="Calibri" panose="020F0502020204030204"/>
              <a:cs typeface="Times New Roman" panose="02020603050405020304"/>
            </a:endParaRPr>
          </a:p>
          <a:p>
            <a:pPr>
              <a:spcAft>
                <a:spcPts val="1125"/>
              </a:spcAft>
            </a:pPr>
            <a:r>
              <a:rPr lang="zh-CN" altLang="zh-CN" sz="2800" kern="0" dirty="0">
                <a:latin typeface="Calibri" panose="020F0502020204030204"/>
                <a:cs typeface="宋体" panose="02010600030101010101" pitchFamily="2" charset="-122"/>
              </a:rPr>
              <a:t>　　</a:t>
            </a:r>
            <a:r>
              <a:rPr lang="en-US" altLang="zh-CN" sz="2800" kern="0" dirty="0">
                <a:latin typeface="Calibri" panose="020F0502020204030204"/>
                <a:cs typeface="宋体" panose="02010600030101010101" pitchFamily="2" charset="-122"/>
              </a:rPr>
              <a:t>4.“</a:t>
            </a:r>
            <a:r>
              <a:rPr lang="zh-CN" altLang="zh-CN" sz="2800" kern="0" dirty="0">
                <a:latin typeface="Calibri" panose="020F0502020204030204"/>
                <a:cs typeface="宋体" panose="02010600030101010101" pitchFamily="2" charset="-122"/>
              </a:rPr>
              <a:t>内部往来</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科目。</a:t>
            </a:r>
            <a:endParaRPr lang="zh-CN" altLang="zh-CN" sz="2000" kern="100" dirty="0">
              <a:latin typeface="Calibri" panose="020F0502020204030204"/>
              <a:cs typeface="Times New Roman" panose="02020603050405020304"/>
            </a:endParaRPr>
          </a:p>
          <a:p>
            <a:pPr>
              <a:spcAft>
                <a:spcPts val="1125"/>
              </a:spcAft>
            </a:pPr>
            <a:r>
              <a:rPr lang="zh-CN" altLang="zh-CN" sz="2800" kern="0" dirty="0">
                <a:latin typeface="Calibri" panose="020F0502020204030204"/>
                <a:cs typeface="宋体" panose="02010600030101010101" pitchFamily="2" charset="-122"/>
              </a:rPr>
              <a:t>　　新制度设置了</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内部往来</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科目，其核算内容与原账的相应科目的核算内容基本相同。转账时，农村集体经济组织应当将原账的</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内部往来</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科目及下属各明细科目借方和贷方余额分别转入新账的</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内部往来</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科目及下属各明细科目借方和贷方。</a:t>
            </a:r>
            <a:endParaRPr lang="zh-CN" altLang="zh-CN" sz="2000" kern="100" dirty="0">
              <a:latin typeface="Calibri" panose="020F0502020204030204"/>
              <a:cs typeface="Times New Roman" panose="02020603050405020304"/>
            </a:endParaRPr>
          </a:p>
          <a:p>
            <a:endParaRPr lang="zh-CN" altLang="en-US" dirty="0"/>
          </a:p>
        </p:txBody>
      </p:sp>
      <p:sp>
        <p:nvSpPr>
          <p:cNvPr id="4" name="椭圆形标注 3"/>
          <p:cNvSpPr/>
          <p:nvPr/>
        </p:nvSpPr>
        <p:spPr>
          <a:xfrm>
            <a:off x="6804248" y="3789040"/>
            <a:ext cx="1368152" cy="648072"/>
          </a:xfrm>
          <a:prstGeom prst="wedgeEllipseCallout">
            <a:avLst>
              <a:gd name="adj1" fmla="val -63301"/>
              <a:gd name="adj2" fmla="val 257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rgbClr val="FFFF00"/>
                </a:solidFill>
              </a:rPr>
              <a:t>要注意核实清楚</a:t>
            </a:r>
            <a:endParaRPr lang="zh-CN" altLang="en-US" sz="1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circle(in)">
                                      <p:cBhvr>
                                        <p:cTn id="3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708688"/>
          </a:xfrm>
        </p:spPr>
        <p:txBody>
          <a:bodyPr>
            <a:normAutofit fontScale="90000"/>
          </a:bodyPr>
          <a:lstStyle/>
          <a:p>
            <a:r>
              <a:rPr lang="zh-CN" altLang="en-US" sz="2400" b="1" kern="0" dirty="0">
                <a:solidFill>
                  <a:srgbClr val="FF0000"/>
                </a:solidFill>
                <a:ea typeface="宋体" panose="02010600030101010101" pitchFamily="2" charset="-122"/>
                <a:cs typeface="宋体" panose="02010600030101010101" pitchFamily="2" charset="-122"/>
              </a:rPr>
              <a:t>三、</a:t>
            </a:r>
            <a:r>
              <a:rPr lang="zh-CN" altLang="zh-CN" sz="2400" b="1" kern="0" dirty="0">
                <a:solidFill>
                  <a:srgbClr val="FF0000"/>
                </a:solidFill>
                <a:ea typeface="宋体" panose="02010600030101010101" pitchFamily="2" charset="-122"/>
                <a:cs typeface="宋体" panose="02010600030101010101" pitchFamily="2" charset="-122"/>
              </a:rPr>
              <a:t>农村集体经济组织新旧会计制度有关衔接</a:t>
            </a:r>
            <a:br>
              <a:rPr lang="en-US" altLang="zh-CN" sz="2400" b="1" kern="0" dirty="0">
                <a:solidFill>
                  <a:srgbClr val="FF0000"/>
                </a:solidFill>
                <a:ea typeface="宋体" panose="02010600030101010101" pitchFamily="2" charset="-122"/>
                <a:cs typeface="宋体" panose="02010600030101010101" pitchFamily="2" charset="-122"/>
              </a:rPr>
            </a:br>
            <a:r>
              <a:rPr lang="en-US" altLang="zh-CN" sz="2400" kern="0" dirty="0">
                <a:solidFill>
                  <a:prstClr val="black"/>
                </a:solidFill>
                <a:ea typeface="宋体" panose="02010600030101010101" pitchFamily="2" charset="-122"/>
                <a:cs typeface="宋体" panose="02010600030101010101" pitchFamily="2" charset="-122"/>
              </a:rPr>
              <a:t>                                                ——</a:t>
            </a:r>
            <a:r>
              <a:rPr lang="zh-CN" altLang="zh-CN" sz="2400" b="1" kern="0" dirty="0">
                <a:solidFill>
                  <a:prstClr val="black"/>
                </a:solidFill>
                <a:latin typeface="隶书" panose="02010509060101010101" pitchFamily="49" charset="-122"/>
                <a:cs typeface="宋体" panose="02010600030101010101" pitchFamily="2" charset="-122"/>
              </a:rPr>
              <a:t>将原账会计科目余额转入新账</a:t>
            </a:r>
            <a:endParaRPr lang="zh-CN" altLang="en-US" dirty="0"/>
          </a:p>
        </p:txBody>
      </p:sp>
      <p:sp>
        <p:nvSpPr>
          <p:cNvPr id="3" name="内容占位符 2"/>
          <p:cNvSpPr>
            <a:spLocks noGrp="1"/>
          </p:cNvSpPr>
          <p:nvPr>
            <p:ph idx="1"/>
          </p:nvPr>
        </p:nvSpPr>
        <p:spPr>
          <a:xfrm>
            <a:off x="457200" y="1556792"/>
            <a:ext cx="8229600" cy="4767808"/>
          </a:xfrm>
        </p:spPr>
        <p:txBody>
          <a:bodyPr>
            <a:normAutofit fontScale="92500" lnSpcReduction="10000"/>
          </a:bodyPr>
          <a:lstStyle/>
          <a:p>
            <a:pPr>
              <a:spcAft>
                <a:spcPts val="1125"/>
              </a:spcAft>
            </a:pPr>
            <a:r>
              <a:rPr lang="en-US" altLang="zh-CN" sz="2800" b="1" kern="0" dirty="0">
                <a:latin typeface="宋体" panose="02010600030101010101" pitchFamily="2" charset="-122"/>
                <a:cs typeface="宋体" panose="02010600030101010101" pitchFamily="2" charset="-122"/>
              </a:rPr>
              <a:t>(</a:t>
            </a:r>
            <a:r>
              <a:rPr lang="zh-CN" altLang="zh-CN" sz="2800" b="1" kern="0" dirty="0">
                <a:latin typeface="Calibri" panose="020F0502020204030204"/>
                <a:cs typeface="宋体" panose="02010600030101010101" pitchFamily="2" charset="-122"/>
              </a:rPr>
              <a:t>二</a:t>
            </a:r>
            <a:r>
              <a:rPr lang="en-US" altLang="zh-CN" sz="2800" b="1" kern="0" dirty="0">
                <a:latin typeface="Calibri" panose="020F0502020204030204"/>
                <a:cs typeface="宋体" panose="02010600030101010101" pitchFamily="2" charset="-122"/>
              </a:rPr>
              <a:t>)</a:t>
            </a:r>
            <a:r>
              <a:rPr lang="zh-CN" altLang="zh-CN" sz="2800" b="1" kern="0" dirty="0">
                <a:latin typeface="Calibri" panose="020F0502020204030204"/>
                <a:cs typeface="宋体" panose="02010600030101010101" pitchFamily="2" charset="-122"/>
              </a:rPr>
              <a:t>负债</a:t>
            </a:r>
            <a:r>
              <a:rPr lang="zh-CN" altLang="zh-CN" sz="2800" b="1" kern="0" dirty="0" smtClean="0">
                <a:latin typeface="Calibri" panose="020F0502020204030204"/>
                <a:cs typeface="宋体" panose="02010600030101010101" pitchFamily="2" charset="-122"/>
              </a:rPr>
              <a:t>类</a:t>
            </a:r>
            <a:endParaRPr lang="zh-CN" altLang="zh-CN" sz="2000" b="1" kern="100" dirty="0">
              <a:latin typeface="Calibri" panose="020F0502020204030204"/>
              <a:cs typeface="Times New Roman" panose="02020603050405020304"/>
            </a:endParaRPr>
          </a:p>
          <a:p>
            <a:pPr>
              <a:spcAft>
                <a:spcPts val="1125"/>
              </a:spcAft>
            </a:pPr>
            <a:r>
              <a:rPr lang="zh-CN" altLang="zh-CN" sz="2800" b="1" kern="0" dirty="0">
                <a:latin typeface="Calibri" panose="020F0502020204030204"/>
                <a:cs typeface="宋体" panose="02010600030101010101" pitchFamily="2" charset="-122"/>
              </a:rPr>
              <a:t>　　</a:t>
            </a:r>
            <a:r>
              <a:rPr lang="en-US" altLang="zh-CN" sz="2800" b="1" kern="0" dirty="0">
                <a:latin typeface="Calibri" panose="020F0502020204030204"/>
                <a:cs typeface="宋体" panose="02010600030101010101" pitchFamily="2" charset="-122"/>
              </a:rPr>
              <a:t>1.“</a:t>
            </a:r>
            <a:r>
              <a:rPr lang="zh-CN" altLang="zh-CN" sz="2800" b="1" kern="0" dirty="0">
                <a:latin typeface="Calibri" panose="020F0502020204030204"/>
                <a:cs typeface="宋体" panose="02010600030101010101" pitchFamily="2" charset="-122"/>
              </a:rPr>
              <a:t>应付款</a:t>
            </a:r>
            <a:r>
              <a:rPr lang="en-US" altLang="zh-CN" sz="2800" b="1" kern="0" dirty="0">
                <a:latin typeface="Calibri" panose="020F0502020204030204"/>
                <a:cs typeface="宋体" panose="02010600030101010101" pitchFamily="2" charset="-122"/>
              </a:rPr>
              <a:t>”</a:t>
            </a:r>
            <a:r>
              <a:rPr lang="zh-CN" altLang="zh-CN" sz="2800" b="1" kern="0" dirty="0" smtClean="0">
                <a:latin typeface="Calibri" panose="020F0502020204030204"/>
                <a:cs typeface="宋体" panose="02010600030101010101" pitchFamily="2" charset="-122"/>
              </a:rPr>
              <a:t>科目</a:t>
            </a:r>
            <a:endParaRPr lang="zh-CN" altLang="zh-CN" sz="2000" kern="100" dirty="0">
              <a:latin typeface="Calibri" panose="020F0502020204030204"/>
              <a:cs typeface="Times New Roman" panose="02020603050405020304"/>
            </a:endParaRPr>
          </a:p>
          <a:p>
            <a:pPr>
              <a:spcAft>
                <a:spcPts val="1125"/>
              </a:spcAft>
            </a:pPr>
            <a:r>
              <a:rPr lang="zh-CN" altLang="zh-CN" sz="2800" kern="0" dirty="0">
                <a:latin typeface="Calibri" panose="020F0502020204030204"/>
                <a:cs typeface="宋体" panose="02010600030101010101" pitchFamily="2" charset="-122"/>
              </a:rPr>
              <a:t>　</a:t>
            </a:r>
            <a:r>
              <a:rPr lang="zh-CN" altLang="zh-CN" kern="0" dirty="0">
                <a:latin typeface="Calibri" panose="020F0502020204030204"/>
                <a:cs typeface="宋体" panose="02010600030101010101" pitchFamily="2" charset="-122"/>
              </a:rPr>
              <a:t>　新制度设置了</a:t>
            </a:r>
            <a:r>
              <a:rPr lang="en-US" altLang="zh-CN" kern="0" dirty="0">
                <a:solidFill>
                  <a:srgbClr val="FF0000"/>
                </a:solidFill>
                <a:latin typeface="+mj-ea"/>
                <a:ea typeface="+mj-ea"/>
                <a:cs typeface="宋体" panose="02010600030101010101" pitchFamily="2" charset="-122"/>
              </a:rPr>
              <a:t>“</a:t>
            </a:r>
            <a:r>
              <a:rPr lang="zh-CN" altLang="zh-CN" kern="0" dirty="0">
                <a:solidFill>
                  <a:srgbClr val="FF0000"/>
                </a:solidFill>
                <a:latin typeface="+mj-ea"/>
                <a:ea typeface="+mj-ea"/>
                <a:cs typeface="宋体" panose="02010600030101010101" pitchFamily="2" charset="-122"/>
              </a:rPr>
              <a:t>应付款</a:t>
            </a:r>
            <a:r>
              <a:rPr lang="en-US" altLang="zh-CN" kern="0" dirty="0">
                <a:solidFill>
                  <a:srgbClr val="FF0000"/>
                </a:solidFill>
                <a:latin typeface="+mj-ea"/>
                <a:ea typeface="+mj-ea"/>
                <a:cs typeface="宋体" panose="02010600030101010101" pitchFamily="2" charset="-122"/>
              </a:rPr>
              <a:t>”</a:t>
            </a:r>
            <a:r>
              <a:rPr lang="zh-CN" altLang="zh-CN" kern="0" dirty="0">
                <a:solidFill>
                  <a:srgbClr val="FF0000"/>
                </a:solidFill>
                <a:latin typeface="+mj-ea"/>
                <a:ea typeface="+mj-ea"/>
                <a:cs typeface="宋体" panose="02010600030101010101" pitchFamily="2" charset="-122"/>
              </a:rPr>
              <a:t>、</a:t>
            </a:r>
            <a:r>
              <a:rPr lang="en-US" altLang="zh-CN" kern="0" dirty="0">
                <a:solidFill>
                  <a:srgbClr val="FF0000"/>
                </a:solidFill>
                <a:latin typeface="+mj-ea"/>
                <a:ea typeface="+mj-ea"/>
                <a:cs typeface="宋体" panose="02010600030101010101" pitchFamily="2" charset="-122"/>
              </a:rPr>
              <a:t>“</a:t>
            </a:r>
            <a:r>
              <a:rPr lang="zh-CN" altLang="zh-CN" kern="0" dirty="0">
                <a:solidFill>
                  <a:srgbClr val="FF0000"/>
                </a:solidFill>
                <a:latin typeface="+mj-ea"/>
                <a:ea typeface="+mj-ea"/>
                <a:cs typeface="宋体" panose="02010600030101010101" pitchFamily="2" charset="-122"/>
              </a:rPr>
              <a:t>应付劳务费</a:t>
            </a:r>
            <a:r>
              <a:rPr lang="en-US" altLang="zh-CN" kern="0" dirty="0">
                <a:solidFill>
                  <a:srgbClr val="FF0000"/>
                </a:solidFill>
                <a:latin typeface="+mj-ea"/>
                <a:ea typeface="+mj-ea"/>
                <a:cs typeface="宋体" panose="02010600030101010101" pitchFamily="2" charset="-122"/>
              </a:rPr>
              <a:t>”</a:t>
            </a:r>
            <a:r>
              <a:rPr lang="zh-CN" altLang="zh-CN" kern="0" dirty="0">
                <a:solidFill>
                  <a:srgbClr val="FF0000"/>
                </a:solidFill>
                <a:latin typeface="+mj-ea"/>
                <a:ea typeface="+mj-ea"/>
                <a:cs typeface="宋体" panose="02010600030101010101" pitchFamily="2" charset="-122"/>
              </a:rPr>
              <a:t>、</a:t>
            </a:r>
            <a:r>
              <a:rPr lang="en-US" altLang="zh-CN" kern="0" dirty="0">
                <a:solidFill>
                  <a:srgbClr val="FF0000"/>
                </a:solidFill>
                <a:latin typeface="+mj-ea"/>
                <a:ea typeface="+mj-ea"/>
                <a:cs typeface="宋体" panose="02010600030101010101" pitchFamily="2" charset="-122"/>
              </a:rPr>
              <a:t>“</a:t>
            </a:r>
            <a:r>
              <a:rPr lang="zh-CN" altLang="zh-CN" kern="0" dirty="0">
                <a:solidFill>
                  <a:srgbClr val="FF0000"/>
                </a:solidFill>
                <a:latin typeface="+mj-ea"/>
                <a:ea typeface="+mj-ea"/>
                <a:cs typeface="宋体" panose="02010600030101010101" pitchFamily="2" charset="-122"/>
              </a:rPr>
              <a:t>应交税费</a:t>
            </a:r>
            <a:r>
              <a:rPr lang="en-US" altLang="zh-CN" kern="0" dirty="0">
                <a:solidFill>
                  <a:srgbClr val="FF0000"/>
                </a:solidFill>
                <a:latin typeface="+mj-ea"/>
                <a:ea typeface="+mj-ea"/>
                <a:cs typeface="宋体" panose="02010600030101010101" pitchFamily="2" charset="-122"/>
              </a:rPr>
              <a:t>”</a:t>
            </a:r>
            <a:r>
              <a:rPr lang="zh-CN" altLang="zh-CN" kern="0" dirty="0">
                <a:latin typeface="Calibri" panose="020F0502020204030204"/>
                <a:cs typeface="宋体" panose="02010600030101010101" pitchFamily="2" charset="-122"/>
              </a:rPr>
              <a:t>科目。转账时，农村集体经济组织应当结合交易或者事项的经济实质，对原账的</a:t>
            </a:r>
            <a:r>
              <a:rPr lang="en-US" altLang="zh-CN" kern="0" dirty="0">
                <a:latin typeface="Calibri" panose="020F0502020204030204"/>
                <a:cs typeface="宋体" panose="02010600030101010101" pitchFamily="2" charset="-122"/>
              </a:rPr>
              <a:t>“</a:t>
            </a:r>
            <a:r>
              <a:rPr lang="zh-CN" altLang="zh-CN" kern="0" dirty="0">
                <a:latin typeface="Calibri" panose="020F0502020204030204"/>
                <a:cs typeface="宋体" panose="02010600030101010101" pitchFamily="2" charset="-122"/>
              </a:rPr>
              <a:t>应付款</a:t>
            </a:r>
            <a:r>
              <a:rPr lang="en-US" altLang="zh-CN" kern="0" dirty="0">
                <a:latin typeface="Calibri" panose="020F0502020204030204"/>
                <a:cs typeface="宋体" panose="02010600030101010101" pitchFamily="2" charset="-122"/>
              </a:rPr>
              <a:t>”</a:t>
            </a:r>
            <a:r>
              <a:rPr lang="zh-CN" altLang="zh-CN" kern="0" dirty="0">
                <a:latin typeface="Calibri" panose="020F0502020204030204"/>
                <a:cs typeface="宋体" panose="02010600030101010101" pitchFamily="2" charset="-122"/>
              </a:rPr>
              <a:t>科目余额进行分析：</a:t>
            </a:r>
            <a:endParaRPr lang="zh-CN" altLang="zh-CN" sz="1900" kern="100" dirty="0">
              <a:latin typeface="Calibri" panose="020F0502020204030204"/>
              <a:cs typeface="Times New Roman" panose="02020603050405020304"/>
            </a:endParaRPr>
          </a:p>
          <a:p>
            <a:pPr>
              <a:spcAft>
                <a:spcPts val="1125"/>
              </a:spcAft>
            </a:pPr>
            <a:r>
              <a:rPr lang="zh-CN" altLang="zh-CN" kern="0" dirty="0">
                <a:latin typeface="Calibri" panose="020F0502020204030204"/>
                <a:cs typeface="宋体" panose="02010600030101010101" pitchFamily="2" charset="-122"/>
              </a:rPr>
              <a:t>　　</a:t>
            </a:r>
            <a:r>
              <a:rPr lang="en-US" altLang="zh-CN" kern="0" dirty="0">
                <a:latin typeface="Calibri" panose="020F0502020204030204"/>
                <a:cs typeface="宋体" panose="02010600030101010101" pitchFamily="2" charset="-122"/>
              </a:rPr>
              <a:t>(1)</a:t>
            </a:r>
            <a:r>
              <a:rPr lang="zh-CN" altLang="zh-CN" kern="0" dirty="0">
                <a:latin typeface="Calibri" panose="020F0502020204030204"/>
                <a:cs typeface="宋体" panose="02010600030101010101" pitchFamily="2" charset="-122"/>
              </a:rPr>
              <a:t>将符合新制度规定的应付劳务费性质的相应余额转入新账的</a:t>
            </a:r>
            <a:r>
              <a:rPr lang="en-US" altLang="zh-CN" b="1" kern="0" dirty="0">
                <a:solidFill>
                  <a:srgbClr val="FF0000"/>
                </a:solidFill>
                <a:latin typeface="Calibri" panose="020F0502020204030204"/>
                <a:cs typeface="宋体" panose="02010600030101010101" pitchFamily="2" charset="-122"/>
              </a:rPr>
              <a:t>“</a:t>
            </a:r>
            <a:r>
              <a:rPr lang="zh-CN" altLang="zh-CN" b="1" kern="0" dirty="0">
                <a:solidFill>
                  <a:srgbClr val="FF0000"/>
                </a:solidFill>
                <a:latin typeface="Calibri" panose="020F0502020204030204"/>
                <a:cs typeface="宋体" panose="02010600030101010101" pitchFamily="2" charset="-122"/>
              </a:rPr>
              <a:t>应付劳务费</a:t>
            </a:r>
            <a:r>
              <a:rPr lang="en-US" altLang="zh-CN" b="1" kern="0" dirty="0">
                <a:solidFill>
                  <a:srgbClr val="FF0000"/>
                </a:solidFill>
                <a:latin typeface="Calibri" panose="020F0502020204030204"/>
                <a:cs typeface="宋体" panose="02010600030101010101" pitchFamily="2" charset="-122"/>
              </a:rPr>
              <a:t>”</a:t>
            </a:r>
            <a:r>
              <a:rPr lang="zh-CN" altLang="zh-CN" kern="0" dirty="0">
                <a:latin typeface="Calibri" panose="020F0502020204030204"/>
                <a:cs typeface="宋体" panose="02010600030101010101" pitchFamily="2" charset="-122"/>
              </a:rPr>
              <a:t>科目。</a:t>
            </a:r>
            <a:endParaRPr lang="zh-CN" altLang="zh-CN" sz="1900" kern="100" dirty="0">
              <a:latin typeface="Calibri" panose="020F0502020204030204"/>
              <a:cs typeface="Times New Roman" panose="02020603050405020304"/>
            </a:endParaRPr>
          </a:p>
          <a:p>
            <a:pPr>
              <a:spcAft>
                <a:spcPts val="1125"/>
              </a:spcAft>
            </a:pPr>
            <a:r>
              <a:rPr lang="zh-CN" altLang="zh-CN" kern="0" dirty="0">
                <a:latin typeface="Calibri" panose="020F0502020204030204"/>
                <a:cs typeface="宋体" panose="02010600030101010101" pitchFamily="2" charset="-122"/>
              </a:rPr>
              <a:t>　　</a:t>
            </a:r>
            <a:r>
              <a:rPr lang="en-US" altLang="zh-CN" kern="0" dirty="0">
                <a:latin typeface="Calibri" panose="020F0502020204030204"/>
                <a:cs typeface="宋体" panose="02010600030101010101" pitchFamily="2" charset="-122"/>
              </a:rPr>
              <a:t>(2)</a:t>
            </a:r>
            <a:r>
              <a:rPr lang="zh-CN" altLang="zh-CN" kern="0" dirty="0">
                <a:latin typeface="Calibri" panose="020F0502020204030204"/>
                <a:cs typeface="宋体" panose="02010600030101010101" pitchFamily="2" charset="-122"/>
              </a:rPr>
              <a:t>将符合新制度规定的应交税费性质的相应余额转入新账的</a:t>
            </a:r>
            <a:r>
              <a:rPr lang="en-US" altLang="zh-CN" b="1" kern="0" dirty="0">
                <a:solidFill>
                  <a:srgbClr val="FF0000"/>
                </a:solidFill>
                <a:latin typeface="Calibri" panose="020F0502020204030204"/>
                <a:cs typeface="宋体" panose="02010600030101010101" pitchFamily="2" charset="-122"/>
              </a:rPr>
              <a:t>“</a:t>
            </a:r>
            <a:r>
              <a:rPr lang="zh-CN" altLang="zh-CN" b="1" kern="0" dirty="0">
                <a:solidFill>
                  <a:srgbClr val="FF0000"/>
                </a:solidFill>
                <a:latin typeface="Calibri" panose="020F0502020204030204"/>
                <a:cs typeface="宋体" panose="02010600030101010101" pitchFamily="2" charset="-122"/>
              </a:rPr>
              <a:t>应交税费</a:t>
            </a:r>
            <a:r>
              <a:rPr lang="en-US" altLang="zh-CN" b="1" kern="0" dirty="0">
                <a:solidFill>
                  <a:srgbClr val="FF0000"/>
                </a:solidFill>
                <a:latin typeface="Calibri" panose="020F0502020204030204"/>
                <a:cs typeface="宋体" panose="02010600030101010101" pitchFamily="2" charset="-122"/>
              </a:rPr>
              <a:t>”</a:t>
            </a:r>
            <a:r>
              <a:rPr lang="zh-CN" altLang="zh-CN" kern="0" dirty="0">
                <a:latin typeface="Calibri" panose="020F0502020204030204"/>
                <a:cs typeface="宋体" panose="02010600030101010101" pitchFamily="2" charset="-122"/>
              </a:rPr>
              <a:t>科目。</a:t>
            </a:r>
            <a:endParaRPr lang="zh-CN" altLang="zh-CN" sz="1900" kern="100" dirty="0">
              <a:latin typeface="Calibri" panose="020F0502020204030204"/>
              <a:cs typeface="Times New Roman" panose="02020603050405020304"/>
            </a:endParaRPr>
          </a:p>
          <a:p>
            <a:pPr>
              <a:spcAft>
                <a:spcPts val="1125"/>
              </a:spcAft>
            </a:pPr>
            <a:r>
              <a:rPr lang="zh-CN" altLang="zh-CN" kern="0" dirty="0">
                <a:latin typeface="Calibri" panose="020F0502020204030204"/>
                <a:cs typeface="宋体" panose="02010600030101010101" pitchFamily="2" charset="-122"/>
              </a:rPr>
              <a:t>　　</a:t>
            </a:r>
            <a:r>
              <a:rPr lang="en-US" altLang="zh-CN" kern="0" dirty="0">
                <a:latin typeface="Calibri" panose="020F0502020204030204"/>
                <a:cs typeface="宋体" panose="02010600030101010101" pitchFamily="2" charset="-122"/>
              </a:rPr>
              <a:t>(3)</a:t>
            </a:r>
            <a:r>
              <a:rPr lang="zh-CN" altLang="zh-CN" kern="0" dirty="0">
                <a:latin typeface="Calibri" panose="020F0502020204030204"/>
                <a:cs typeface="宋体" panose="02010600030101010101" pitchFamily="2" charset="-122"/>
              </a:rPr>
              <a:t>将剩余余额转入新账的</a:t>
            </a:r>
            <a:r>
              <a:rPr lang="en-US" altLang="zh-CN" b="1" kern="0" dirty="0">
                <a:solidFill>
                  <a:srgbClr val="FF0000"/>
                </a:solidFill>
                <a:latin typeface="Calibri" panose="020F0502020204030204"/>
                <a:cs typeface="宋体" panose="02010600030101010101" pitchFamily="2" charset="-122"/>
              </a:rPr>
              <a:t>“</a:t>
            </a:r>
            <a:r>
              <a:rPr lang="zh-CN" altLang="zh-CN" b="1" kern="0" dirty="0">
                <a:solidFill>
                  <a:srgbClr val="FF0000"/>
                </a:solidFill>
                <a:latin typeface="Calibri" panose="020F0502020204030204"/>
                <a:cs typeface="宋体" panose="02010600030101010101" pitchFamily="2" charset="-122"/>
              </a:rPr>
              <a:t>应付款</a:t>
            </a:r>
            <a:r>
              <a:rPr lang="en-US" altLang="zh-CN" b="1" kern="0" dirty="0">
                <a:solidFill>
                  <a:srgbClr val="FF0000"/>
                </a:solidFill>
                <a:latin typeface="Calibri" panose="020F0502020204030204"/>
                <a:cs typeface="宋体" panose="02010600030101010101" pitchFamily="2" charset="-122"/>
              </a:rPr>
              <a:t>”</a:t>
            </a:r>
            <a:r>
              <a:rPr lang="zh-CN" altLang="zh-CN" kern="0" dirty="0">
                <a:latin typeface="Calibri" panose="020F0502020204030204"/>
                <a:cs typeface="宋体" panose="02010600030101010101" pitchFamily="2" charset="-122"/>
              </a:rPr>
              <a:t>科目。</a:t>
            </a:r>
            <a:endParaRPr lang="zh-CN" altLang="zh-CN" sz="1900" kern="100" dirty="0">
              <a:latin typeface="Calibri" panose="020F0502020204030204"/>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fontScale="90000"/>
          </a:bodyPr>
          <a:lstStyle/>
          <a:p>
            <a:pPr>
              <a:spcAft>
                <a:spcPts val="1125"/>
              </a:spcAft>
            </a:pPr>
            <a:r>
              <a:rPr lang="zh-CN" altLang="en-US" sz="2700" b="1" kern="0" dirty="0" smtClean="0">
                <a:solidFill>
                  <a:srgbClr val="FF0000"/>
                </a:solidFill>
                <a:ea typeface="宋体" panose="02010600030101010101" pitchFamily="2" charset="-122"/>
                <a:cs typeface="宋体" panose="02010600030101010101" pitchFamily="2" charset="-122"/>
              </a:rPr>
              <a:t>三、</a:t>
            </a:r>
            <a:r>
              <a:rPr lang="zh-CN" altLang="zh-CN" sz="2700" b="1" kern="0" dirty="0" smtClean="0">
                <a:solidFill>
                  <a:srgbClr val="FF0000"/>
                </a:solidFill>
                <a:ea typeface="宋体" panose="02010600030101010101" pitchFamily="2" charset="-122"/>
                <a:cs typeface="宋体" panose="02010600030101010101" pitchFamily="2" charset="-122"/>
              </a:rPr>
              <a:t>农村</a:t>
            </a:r>
            <a:r>
              <a:rPr lang="zh-CN" altLang="zh-CN" sz="2700" b="1" kern="0" dirty="0">
                <a:solidFill>
                  <a:srgbClr val="FF0000"/>
                </a:solidFill>
                <a:ea typeface="宋体" panose="02010600030101010101" pitchFamily="2" charset="-122"/>
                <a:cs typeface="宋体" panose="02010600030101010101" pitchFamily="2" charset="-122"/>
              </a:rPr>
              <a:t>集体经济组织新旧会计制度有关</a:t>
            </a:r>
            <a:r>
              <a:rPr lang="zh-CN" altLang="zh-CN" sz="2700" b="1" kern="0" dirty="0" smtClean="0">
                <a:solidFill>
                  <a:srgbClr val="FF0000"/>
                </a:solidFill>
                <a:ea typeface="宋体" panose="02010600030101010101" pitchFamily="2" charset="-122"/>
                <a:cs typeface="宋体" panose="02010600030101010101" pitchFamily="2" charset="-122"/>
              </a:rPr>
              <a:t>衔接</a:t>
            </a:r>
            <a:br>
              <a:rPr lang="en-US" altLang="zh-CN" sz="2700" b="1" kern="0" dirty="0" smtClean="0">
                <a:solidFill>
                  <a:srgbClr val="FF0000"/>
                </a:solidFill>
                <a:ea typeface="宋体" panose="02010600030101010101" pitchFamily="2" charset="-122"/>
                <a:cs typeface="宋体" panose="02010600030101010101" pitchFamily="2" charset="-122"/>
              </a:rPr>
            </a:br>
            <a:r>
              <a:rPr lang="en-US" altLang="zh-CN" sz="2700" kern="0" dirty="0">
                <a:solidFill>
                  <a:schemeClr val="tx1"/>
                </a:solidFill>
                <a:ea typeface="宋体" panose="02010600030101010101" pitchFamily="2" charset="-122"/>
                <a:cs typeface="宋体" panose="02010600030101010101" pitchFamily="2" charset="-122"/>
              </a:rPr>
              <a:t> </a:t>
            </a:r>
            <a:r>
              <a:rPr lang="en-US" altLang="zh-CN" sz="2700" kern="0" dirty="0" smtClean="0">
                <a:solidFill>
                  <a:schemeClr val="tx1"/>
                </a:solidFill>
                <a:ea typeface="宋体" panose="02010600030101010101" pitchFamily="2" charset="-122"/>
                <a:cs typeface="宋体" panose="02010600030101010101" pitchFamily="2" charset="-122"/>
              </a:rPr>
              <a:t>                                               ——</a:t>
            </a:r>
            <a:r>
              <a:rPr lang="zh-CN" altLang="zh-CN" sz="2700" b="1" kern="0" dirty="0" smtClean="0">
                <a:solidFill>
                  <a:schemeClr val="tx1"/>
                </a:solidFill>
                <a:latin typeface="+mj-ea"/>
                <a:cs typeface="宋体" panose="02010600030101010101" pitchFamily="2" charset="-122"/>
              </a:rPr>
              <a:t>将</a:t>
            </a:r>
            <a:r>
              <a:rPr lang="zh-CN" altLang="zh-CN" sz="2700" b="1" kern="0" dirty="0">
                <a:solidFill>
                  <a:schemeClr val="tx1"/>
                </a:solidFill>
                <a:latin typeface="+mj-ea"/>
                <a:cs typeface="宋体" panose="02010600030101010101" pitchFamily="2" charset="-122"/>
              </a:rPr>
              <a:t>原账会计科目余额转入新</a:t>
            </a:r>
            <a:r>
              <a:rPr lang="zh-CN" altLang="zh-CN" sz="2700" b="1" kern="0" dirty="0" smtClean="0">
                <a:solidFill>
                  <a:schemeClr val="tx1"/>
                </a:solidFill>
                <a:latin typeface="+mj-ea"/>
                <a:cs typeface="宋体" panose="02010600030101010101" pitchFamily="2" charset="-122"/>
              </a:rPr>
              <a:t>账</a:t>
            </a:r>
            <a:endParaRPr lang="zh-CN" altLang="en-US" sz="2700" dirty="0">
              <a:solidFill>
                <a:schemeClr val="tx1"/>
              </a:solidFill>
            </a:endParaRPr>
          </a:p>
        </p:txBody>
      </p:sp>
      <p:sp>
        <p:nvSpPr>
          <p:cNvPr id="3" name="内容占位符 2"/>
          <p:cNvSpPr>
            <a:spLocks noGrp="1"/>
          </p:cNvSpPr>
          <p:nvPr>
            <p:ph idx="1"/>
          </p:nvPr>
        </p:nvSpPr>
        <p:spPr/>
        <p:txBody>
          <a:bodyPr>
            <a:normAutofit fontScale="85000" lnSpcReduction="20000"/>
          </a:bodyPr>
          <a:lstStyle/>
          <a:p>
            <a:pPr>
              <a:spcAft>
                <a:spcPts val="1125"/>
              </a:spcAft>
            </a:pPr>
            <a:r>
              <a:rPr lang="en-US" altLang="zh-CN" sz="2800" kern="0" dirty="0">
                <a:latin typeface="宋体" panose="02010600030101010101" pitchFamily="2" charset="-122"/>
                <a:cs typeface="宋体" panose="02010600030101010101" pitchFamily="2" charset="-122"/>
              </a:rPr>
              <a:t>2.“</a:t>
            </a:r>
            <a:r>
              <a:rPr lang="zh-CN" altLang="zh-CN" sz="2800" kern="0" dirty="0">
                <a:latin typeface="Calibri" panose="020F0502020204030204"/>
                <a:cs typeface="宋体" panose="02010600030101010101" pitchFamily="2" charset="-122"/>
              </a:rPr>
              <a:t>长期借款及应付款</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科目。</a:t>
            </a:r>
            <a:endParaRPr lang="zh-CN" altLang="zh-CN" sz="2000" kern="100" dirty="0">
              <a:latin typeface="Calibri" panose="020F0502020204030204"/>
              <a:cs typeface="Times New Roman" panose="02020603050405020304"/>
            </a:endParaRPr>
          </a:p>
          <a:p>
            <a:pPr>
              <a:spcAft>
                <a:spcPts val="1125"/>
              </a:spcAft>
            </a:pPr>
            <a:r>
              <a:rPr lang="zh-CN" altLang="zh-CN" sz="2800" kern="0" dirty="0">
                <a:latin typeface="Calibri" panose="020F0502020204030204"/>
                <a:cs typeface="宋体" panose="02010600030101010101" pitchFamily="2" charset="-122"/>
              </a:rPr>
              <a:t>　　新制度设置了</a:t>
            </a:r>
            <a:r>
              <a:rPr lang="en-US" altLang="zh-CN" sz="2800" kern="0" dirty="0">
                <a:solidFill>
                  <a:srgbClr val="FF0000"/>
                </a:solidFill>
                <a:latin typeface="+mj-ea"/>
                <a:ea typeface="+mj-ea"/>
                <a:cs typeface="宋体" panose="02010600030101010101" pitchFamily="2" charset="-122"/>
              </a:rPr>
              <a:t>“</a:t>
            </a:r>
            <a:r>
              <a:rPr lang="zh-CN" altLang="zh-CN" sz="2800" kern="0" dirty="0">
                <a:solidFill>
                  <a:srgbClr val="FF0000"/>
                </a:solidFill>
                <a:latin typeface="+mj-ea"/>
                <a:ea typeface="+mj-ea"/>
                <a:cs typeface="宋体" panose="02010600030101010101" pitchFamily="2" charset="-122"/>
              </a:rPr>
              <a:t>长期借款及应付款</a:t>
            </a:r>
            <a:r>
              <a:rPr lang="en-US" altLang="zh-CN" sz="2800" kern="0" dirty="0">
                <a:solidFill>
                  <a:srgbClr val="FF0000"/>
                </a:solidFill>
                <a:latin typeface="+mj-ea"/>
                <a:ea typeface="+mj-ea"/>
                <a:cs typeface="宋体" panose="02010600030101010101" pitchFamily="2" charset="-122"/>
              </a:rPr>
              <a:t>”</a:t>
            </a:r>
            <a:r>
              <a:rPr lang="zh-CN" altLang="zh-CN" sz="2800" kern="0" dirty="0">
                <a:solidFill>
                  <a:srgbClr val="FF0000"/>
                </a:solidFill>
                <a:latin typeface="+mj-ea"/>
                <a:ea typeface="+mj-ea"/>
                <a:cs typeface="宋体" panose="02010600030101010101" pitchFamily="2" charset="-122"/>
              </a:rPr>
              <a:t>、</a:t>
            </a:r>
            <a:r>
              <a:rPr lang="en-US" altLang="zh-CN" sz="2800" kern="0" dirty="0">
                <a:solidFill>
                  <a:srgbClr val="FF0000"/>
                </a:solidFill>
                <a:latin typeface="+mj-ea"/>
                <a:ea typeface="+mj-ea"/>
                <a:cs typeface="宋体" panose="02010600030101010101" pitchFamily="2" charset="-122"/>
              </a:rPr>
              <a:t>“</a:t>
            </a:r>
            <a:r>
              <a:rPr lang="zh-CN" altLang="zh-CN" sz="2800" kern="0" dirty="0">
                <a:solidFill>
                  <a:srgbClr val="FF0000"/>
                </a:solidFill>
                <a:latin typeface="+mj-ea"/>
                <a:ea typeface="+mj-ea"/>
                <a:cs typeface="宋体" panose="02010600030101010101" pitchFamily="2" charset="-122"/>
              </a:rPr>
              <a:t>专项应付款</a:t>
            </a:r>
            <a:r>
              <a:rPr lang="en-US" altLang="zh-CN" sz="2800" kern="0" dirty="0">
                <a:solidFill>
                  <a:srgbClr val="FF0000"/>
                </a:solidFill>
                <a:latin typeface="+mj-ea"/>
                <a:ea typeface="+mj-ea"/>
                <a:cs typeface="宋体" panose="02010600030101010101" pitchFamily="2" charset="-122"/>
              </a:rPr>
              <a:t>”</a:t>
            </a:r>
            <a:r>
              <a:rPr lang="zh-CN" altLang="zh-CN" sz="2800" kern="0" dirty="0">
                <a:latin typeface="Calibri" panose="020F0502020204030204"/>
                <a:cs typeface="宋体" panose="02010600030101010101" pitchFamily="2" charset="-122"/>
              </a:rPr>
              <a:t>科目。转账时，农村集体经济组织应当结合交易或者事项的经济实质，对原账的</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长期借款及应付款</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科目余额进行分析：</a:t>
            </a:r>
            <a:endParaRPr lang="zh-CN" altLang="zh-CN" sz="2000" kern="100" dirty="0">
              <a:latin typeface="Calibri" panose="020F0502020204030204"/>
              <a:cs typeface="Times New Roman" panose="02020603050405020304"/>
            </a:endParaRPr>
          </a:p>
          <a:p>
            <a:pPr>
              <a:spcAft>
                <a:spcPts val="1125"/>
              </a:spcAft>
            </a:pPr>
            <a:r>
              <a:rPr lang="zh-CN" altLang="zh-CN" sz="2800" kern="0" dirty="0">
                <a:latin typeface="Calibri" panose="020F0502020204030204"/>
                <a:cs typeface="宋体" panose="02010600030101010101" pitchFamily="2" charset="-122"/>
              </a:rPr>
              <a:t>　　</a:t>
            </a:r>
            <a:r>
              <a:rPr lang="en-US" altLang="zh-CN" sz="2800" kern="0" dirty="0">
                <a:latin typeface="Calibri" panose="020F0502020204030204"/>
                <a:cs typeface="宋体" panose="02010600030101010101" pitchFamily="2" charset="-122"/>
              </a:rPr>
              <a:t>(1)</a:t>
            </a:r>
            <a:r>
              <a:rPr lang="zh-CN" altLang="zh-CN" sz="2800" kern="0" dirty="0">
                <a:latin typeface="Calibri" panose="020F0502020204030204"/>
                <a:cs typeface="宋体" panose="02010600030101010101" pitchFamily="2" charset="-122"/>
              </a:rPr>
              <a:t>将符合新制度规定的专项应付款性质的相应余额转入新账的</a:t>
            </a:r>
            <a:r>
              <a:rPr lang="en-US" altLang="zh-CN" sz="2800" kern="0" dirty="0">
                <a:solidFill>
                  <a:srgbClr val="FF0000"/>
                </a:solidFill>
                <a:latin typeface="+mj-ea"/>
                <a:ea typeface="+mj-ea"/>
                <a:cs typeface="宋体" panose="02010600030101010101" pitchFamily="2" charset="-122"/>
              </a:rPr>
              <a:t>“</a:t>
            </a:r>
            <a:r>
              <a:rPr lang="zh-CN" altLang="zh-CN" sz="2800" kern="0" dirty="0">
                <a:solidFill>
                  <a:srgbClr val="FF0000"/>
                </a:solidFill>
                <a:latin typeface="+mj-ea"/>
                <a:ea typeface="+mj-ea"/>
                <a:cs typeface="宋体" panose="02010600030101010101" pitchFamily="2" charset="-122"/>
              </a:rPr>
              <a:t>专项应付款</a:t>
            </a:r>
            <a:r>
              <a:rPr lang="en-US" altLang="zh-CN" sz="2800" kern="0" dirty="0">
                <a:solidFill>
                  <a:srgbClr val="FF0000"/>
                </a:solidFill>
                <a:latin typeface="+mj-ea"/>
                <a:ea typeface="+mj-ea"/>
                <a:cs typeface="宋体" panose="02010600030101010101" pitchFamily="2" charset="-122"/>
              </a:rPr>
              <a:t>”</a:t>
            </a:r>
            <a:r>
              <a:rPr lang="zh-CN" altLang="zh-CN" sz="2800" kern="0" dirty="0">
                <a:latin typeface="Calibri" panose="020F0502020204030204"/>
                <a:cs typeface="宋体" panose="02010600030101010101" pitchFamily="2" charset="-122"/>
              </a:rPr>
              <a:t>科目。</a:t>
            </a:r>
            <a:endParaRPr lang="zh-CN" altLang="zh-CN" sz="2000" kern="100" dirty="0">
              <a:latin typeface="Calibri" panose="020F0502020204030204"/>
              <a:cs typeface="Times New Roman" panose="02020603050405020304"/>
            </a:endParaRPr>
          </a:p>
          <a:p>
            <a:pPr>
              <a:spcAft>
                <a:spcPts val="1125"/>
              </a:spcAft>
            </a:pPr>
            <a:r>
              <a:rPr lang="zh-CN" altLang="zh-CN" sz="2800" kern="0" dirty="0">
                <a:latin typeface="Calibri" panose="020F0502020204030204"/>
                <a:cs typeface="宋体" panose="02010600030101010101" pitchFamily="2" charset="-122"/>
              </a:rPr>
              <a:t>　　</a:t>
            </a:r>
            <a:r>
              <a:rPr lang="en-US" altLang="zh-CN" sz="2800" kern="0" dirty="0">
                <a:latin typeface="Calibri" panose="020F0502020204030204"/>
                <a:cs typeface="宋体" panose="02010600030101010101" pitchFamily="2" charset="-122"/>
              </a:rPr>
              <a:t>(2)</a:t>
            </a:r>
            <a:r>
              <a:rPr lang="zh-CN" altLang="zh-CN" sz="2800" kern="0" dirty="0">
                <a:latin typeface="Calibri" panose="020F0502020204030204"/>
                <a:cs typeface="宋体" panose="02010600030101010101" pitchFamily="2" charset="-122"/>
              </a:rPr>
              <a:t>将剩余余额转入新账的</a:t>
            </a:r>
            <a:r>
              <a:rPr lang="en-US" altLang="zh-CN" sz="2800" kern="0" dirty="0">
                <a:solidFill>
                  <a:srgbClr val="FF0000"/>
                </a:solidFill>
                <a:latin typeface="+mj-ea"/>
                <a:ea typeface="+mj-ea"/>
                <a:cs typeface="宋体" panose="02010600030101010101" pitchFamily="2" charset="-122"/>
              </a:rPr>
              <a:t>“</a:t>
            </a:r>
            <a:r>
              <a:rPr lang="zh-CN" altLang="zh-CN" sz="2800" kern="0" dirty="0">
                <a:solidFill>
                  <a:srgbClr val="FF0000"/>
                </a:solidFill>
                <a:latin typeface="+mj-ea"/>
                <a:ea typeface="+mj-ea"/>
                <a:cs typeface="宋体" panose="02010600030101010101" pitchFamily="2" charset="-122"/>
              </a:rPr>
              <a:t>长期借款及应付款</a:t>
            </a:r>
            <a:r>
              <a:rPr lang="en-US" altLang="zh-CN" sz="2800" kern="0" dirty="0">
                <a:solidFill>
                  <a:srgbClr val="FF0000"/>
                </a:solidFill>
                <a:latin typeface="+mj-ea"/>
                <a:ea typeface="+mj-ea"/>
                <a:cs typeface="宋体" panose="02010600030101010101" pitchFamily="2" charset="-122"/>
              </a:rPr>
              <a:t>”</a:t>
            </a:r>
            <a:r>
              <a:rPr lang="zh-CN" altLang="zh-CN" sz="2800" kern="0" dirty="0">
                <a:latin typeface="Calibri" panose="020F0502020204030204"/>
                <a:cs typeface="宋体" panose="02010600030101010101" pitchFamily="2" charset="-122"/>
              </a:rPr>
              <a:t>科目。</a:t>
            </a:r>
            <a:endParaRPr lang="zh-CN" altLang="zh-CN" sz="2000" kern="100" dirty="0">
              <a:latin typeface="Calibri" panose="020F0502020204030204"/>
              <a:cs typeface="Times New Roman" panose="02020603050405020304"/>
            </a:endParaRPr>
          </a:p>
          <a:p>
            <a:pPr>
              <a:spcAft>
                <a:spcPts val="1125"/>
              </a:spcAft>
            </a:pPr>
            <a:r>
              <a:rPr lang="zh-CN" altLang="zh-CN" sz="2800" kern="0" dirty="0">
                <a:latin typeface="Calibri" panose="020F0502020204030204"/>
                <a:cs typeface="宋体" panose="02010600030101010101" pitchFamily="2" charset="-122"/>
              </a:rPr>
              <a:t>　　此前根据有关工作需要在原账中已经设置了</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专项应付款</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科目的农村集体经济组织，转账时应当将原账的上述科目余额直接转入新账的相应科目。</a:t>
            </a:r>
            <a:endParaRPr lang="zh-CN" altLang="zh-CN" sz="2000" kern="100" dirty="0">
              <a:latin typeface="Calibri" panose="020F0502020204030204"/>
              <a:cs typeface="Times New Roman" panose="02020603050405020304"/>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20688"/>
            <a:ext cx="8229600" cy="648072"/>
          </a:xfrm>
        </p:spPr>
        <p:txBody>
          <a:bodyPr>
            <a:normAutofit fontScale="90000"/>
          </a:bodyPr>
          <a:lstStyle/>
          <a:p>
            <a:pPr>
              <a:spcAft>
                <a:spcPts val="1125"/>
              </a:spcAft>
            </a:pPr>
            <a:r>
              <a:rPr lang="zh-CN" altLang="en-US" sz="2700" b="1" kern="0" dirty="0" smtClean="0">
                <a:solidFill>
                  <a:srgbClr val="FF0000"/>
                </a:solidFill>
                <a:ea typeface="宋体" panose="02010600030101010101" pitchFamily="2" charset="-122"/>
                <a:cs typeface="宋体" panose="02010600030101010101" pitchFamily="2" charset="-122"/>
              </a:rPr>
              <a:t>三、</a:t>
            </a:r>
            <a:r>
              <a:rPr lang="zh-CN" altLang="zh-CN" sz="2700" b="1" kern="0" dirty="0" smtClean="0">
                <a:solidFill>
                  <a:srgbClr val="FF0000"/>
                </a:solidFill>
                <a:ea typeface="宋体" panose="02010600030101010101" pitchFamily="2" charset="-122"/>
                <a:cs typeface="宋体" panose="02010600030101010101" pitchFamily="2" charset="-122"/>
              </a:rPr>
              <a:t>农村</a:t>
            </a:r>
            <a:r>
              <a:rPr lang="zh-CN" altLang="zh-CN" sz="2700" b="1" kern="0" dirty="0">
                <a:solidFill>
                  <a:srgbClr val="FF0000"/>
                </a:solidFill>
                <a:ea typeface="宋体" panose="02010600030101010101" pitchFamily="2" charset="-122"/>
                <a:cs typeface="宋体" panose="02010600030101010101" pitchFamily="2" charset="-122"/>
              </a:rPr>
              <a:t>集体经济组织新旧会计制度有关</a:t>
            </a:r>
            <a:r>
              <a:rPr lang="zh-CN" altLang="zh-CN" sz="2700" b="1" kern="0" dirty="0" smtClean="0">
                <a:solidFill>
                  <a:srgbClr val="FF0000"/>
                </a:solidFill>
                <a:ea typeface="宋体" panose="02010600030101010101" pitchFamily="2" charset="-122"/>
                <a:cs typeface="宋体" panose="02010600030101010101" pitchFamily="2" charset="-122"/>
              </a:rPr>
              <a:t>衔接</a:t>
            </a:r>
            <a:br>
              <a:rPr lang="en-US" altLang="zh-CN" sz="2700" b="1" kern="0" dirty="0" smtClean="0">
                <a:solidFill>
                  <a:srgbClr val="FF0000"/>
                </a:solidFill>
                <a:ea typeface="宋体" panose="02010600030101010101" pitchFamily="2" charset="-122"/>
                <a:cs typeface="宋体" panose="02010600030101010101" pitchFamily="2" charset="-122"/>
              </a:rPr>
            </a:br>
            <a:r>
              <a:rPr lang="en-US" altLang="zh-CN" sz="2700" kern="0" dirty="0">
                <a:solidFill>
                  <a:schemeClr val="tx1"/>
                </a:solidFill>
                <a:ea typeface="宋体" panose="02010600030101010101" pitchFamily="2" charset="-122"/>
                <a:cs typeface="宋体" panose="02010600030101010101" pitchFamily="2" charset="-122"/>
              </a:rPr>
              <a:t> </a:t>
            </a:r>
            <a:r>
              <a:rPr lang="en-US" altLang="zh-CN" sz="2700" kern="0" dirty="0" smtClean="0">
                <a:solidFill>
                  <a:schemeClr val="tx1"/>
                </a:solidFill>
                <a:ea typeface="宋体" panose="02010600030101010101" pitchFamily="2" charset="-122"/>
                <a:cs typeface="宋体" panose="02010600030101010101" pitchFamily="2" charset="-122"/>
              </a:rPr>
              <a:t>                                               ——</a:t>
            </a:r>
            <a:r>
              <a:rPr lang="zh-CN" altLang="zh-CN" sz="2700" b="1" kern="0" dirty="0" smtClean="0">
                <a:solidFill>
                  <a:schemeClr val="tx1"/>
                </a:solidFill>
                <a:latin typeface="+mj-ea"/>
                <a:cs typeface="宋体" panose="02010600030101010101" pitchFamily="2" charset="-122"/>
              </a:rPr>
              <a:t>将</a:t>
            </a:r>
            <a:r>
              <a:rPr lang="zh-CN" altLang="zh-CN" sz="2700" b="1" kern="0" dirty="0">
                <a:solidFill>
                  <a:schemeClr val="tx1"/>
                </a:solidFill>
                <a:latin typeface="+mj-ea"/>
                <a:cs typeface="宋体" panose="02010600030101010101" pitchFamily="2" charset="-122"/>
              </a:rPr>
              <a:t>原账会计科目余额转入新</a:t>
            </a:r>
            <a:r>
              <a:rPr lang="zh-CN" altLang="zh-CN" sz="2700" b="1" kern="0" dirty="0" smtClean="0">
                <a:solidFill>
                  <a:schemeClr val="tx1"/>
                </a:solidFill>
                <a:latin typeface="+mj-ea"/>
                <a:cs typeface="宋体" panose="02010600030101010101" pitchFamily="2" charset="-122"/>
              </a:rPr>
              <a:t>账</a:t>
            </a:r>
            <a:endParaRPr lang="zh-CN" altLang="en-US" sz="2700" dirty="0">
              <a:solidFill>
                <a:schemeClr val="tx1"/>
              </a:solidFill>
            </a:endParaRPr>
          </a:p>
        </p:txBody>
      </p:sp>
      <p:sp>
        <p:nvSpPr>
          <p:cNvPr id="3" name="内容占位符 2"/>
          <p:cNvSpPr>
            <a:spLocks noGrp="1"/>
          </p:cNvSpPr>
          <p:nvPr>
            <p:ph idx="1"/>
          </p:nvPr>
        </p:nvSpPr>
        <p:spPr/>
        <p:txBody>
          <a:bodyPr>
            <a:normAutofit fontScale="85000" lnSpcReduction="10000"/>
          </a:bodyPr>
          <a:lstStyle/>
          <a:p>
            <a:pPr>
              <a:spcAft>
                <a:spcPts val="1125"/>
              </a:spcAft>
            </a:pPr>
            <a:r>
              <a:rPr lang="zh-CN" altLang="zh-CN" sz="2800" kern="0" dirty="0">
                <a:latin typeface="Calibri" panose="020F0502020204030204"/>
                <a:cs typeface="宋体" panose="02010600030101010101" pitchFamily="2" charset="-122"/>
              </a:rPr>
              <a:t>　　</a:t>
            </a:r>
            <a:r>
              <a:rPr lang="en-US" altLang="zh-CN" sz="2800" b="1" kern="0" dirty="0">
                <a:latin typeface="Calibri" panose="020F0502020204030204"/>
                <a:cs typeface="宋体" panose="02010600030101010101" pitchFamily="2" charset="-122"/>
              </a:rPr>
              <a:t>3.“</a:t>
            </a:r>
            <a:r>
              <a:rPr lang="zh-CN" altLang="zh-CN" sz="2800" b="1" kern="0" dirty="0">
                <a:latin typeface="Calibri" panose="020F0502020204030204"/>
                <a:cs typeface="宋体" panose="02010600030101010101" pitchFamily="2" charset="-122"/>
              </a:rPr>
              <a:t>短期借款</a:t>
            </a:r>
            <a:r>
              <a:rPr lang="en-US" altLang="zh-CN" sz="2800" b="1" kern="0" dirty="0">
                <a:latin typeface="Calibri" panose="020F0502020204030204"/>
                <a:cs typeface="宋体" panose="02010600030101010101" pitchFamily="2" charset="-122"/>
              </a:rPr>
              <a:t>”</a:t>
            </a:r>
            <a:r>
              <a:rPr lang="zh-CN" altLang="zh-CN" sz="2800" b="1" kern="0" dirty="0">
                <a:latin typeface="Calibri" panose="020F0502020204030204"/>
                <a:cs typeface="宋体" panose="02010600030101010101" pitchFamily="2" charset="-122"/>
              </a:rPr>
              <a:t>、</a:t>
            </a:r>
            <a:r>
              <a:rPr lang="en-US" altLang="zh-CN" sz="2800" b="1" kern="0" dirty="0">
                <a:latin typeface="Calibri" panose="020F0502020204030204"/>
                <a:cs typeface="宋体" panose="02010600030101010101" pitchFamily="2" charset="-122"/>
              </a:rPr>
              <a:t>“</a:t>
            </a:r>
            <a:r>
              <a:rPr lang="zh-CN" altLang="zh-CN" sz="2800" b="1" kern="0" dirty="0">
                <a:latin typeface="Calibri" panose="020F0502020204030204"/>
                <a:cs typeface="宋体" panose="02010600030101010101" pitchFamily="2" charset="-122"/>
              </a:rPr>
              <a:t>应付工资</a:t>
            </a:r>
            <a:r>
              <a:rPr lang="en-US" altLang="zh-CN" sz="2800" b="1" kern="0" dirty="0">
                <a:latin typeface="Calibri" panose="020F0502020204030204"/>
                <a:cs typeface="宋体" panose="02010600030101010101" pitchFamily="2" charset="-122"/>
              </a:rPr>
              <a:t>”</a:t>
            </a:r>
            <a:r>
              <a:rPr lang="zh-CN" altLang="zh-CN" sz="2800" b="1" kern="0" dirty="0">
                <a:latin typeface="Calibri" panose="020F0502020204030204"/>
                <a:cs typeface="宋体" panose="02010600030101010101" pitchFamily="2" charset="-122"/>
              </a:rPr>
              <a:t>、</a:t>
            </a:r>
            <a:r>
              <a:rPr lang="en-US" altLang="zh-CN" sz="2800" b="1" kern="0" dirty="0">
                <a:latin typeface="Calibri" panose="020F0502020204030204"/>
                <a:cs typeface="宋体" panose="02010600030101010101" pitchFamily="2" charset="-122"/>
              </a:rPr>
              <a:t>“</a:t>
            </a:r>
            <a:r>
              <a:rPr lang="zh-CN" altLang="zh-CN" sz="2800" b="1" kern="0" dirty="0">
                <a:latin typeface="Calibri" panose="020F0502020204030204"/>
                <a:cs typeface="宋体" panose="02010600030101010101" pitchFamily="2" charset="-122"/>
              </a:rPr>
              <a:t>一事一议资金</a:t>
            </a:r>
            <a:r>
              <a:rPr lang="en-US" altLang="zh-CN" sz="2800" b="1" kern="0" dirty="0">
                <a:latin typeface="Calibri" panose="020F0502020204030204"/>
                <a:cs typeface="宋体" panose="02010600030101010101" pitchFamily="2" charset="-122"/>
              </a:rPr>
              <a:t>”</a:t>
            </a:r>
            <a:r>
              <a:rPr lang="zh-CN" altLang="zh-CN" sz="2800" b="1" kern="0" dirty="0" smtClean="0">
                <a:latin typeface="Calibri" panose="020F0502020204030204"/>
                <a:cs typeface="宋体" panose="02010600030101010101" pitchFamily="2" charset="-122"/>
              </a:rPr>
              <a:t>科目</a:t>
            </a:r>
            <a:endParaRPr lang="zh-CN" altLang="zh-CN" sz="2000" kern="100" dirty="0">
              <a:latin typeface="Calibri" panose="020F0502020204030204"/>
              <a:cs typeface="Times New Roman" panose="02020603050405020304"/>
            </a:endParaRPr>
          </a:p>
          <a:p>
            <a:pPr>
              <a:spcAft>
                <a:spcPts val="1125"/>
              </a:spcAft>
            </a:pPr>
            <a:r>
              <a:rPr lang="zh-CN" altLang="zh-CN" sz="2800" kern="0" dirty="0">
                <a:latin typeface="Calibri" panose="020F0502020204030204"/>
                <a:cs typeface="宋体" panose="02010600030101010101" pitchFamily="2" charset="-122"/>
              </a:rPr>
              <a:t>　　新制度设置了</a:t>
            </a:r>
            <a:r>
              <a:rPr lang="en-US" altLang="zh-CN" sz="2800" kern="0" dirty="0">
                <a:solidFill>
                  <a:srgbClr val="FF0000"/>
                </a:solidFill>
                <a:latin typeface="+mj-ea"/>
                <a:ea typeface="+mj-ea"/>
                <a:cs typeface="宋体" panose="02010600030101010101" pitchFamily="2" charset="-122"/>
              </a:rPr>
              <a:t>“</a:t>
            </a:r>
            <a:r>
              <a:rPr lang="zh-CN" altLang="zh-CN" sz="2800" kern="0" dirty="0">
                <a:solidFill>
                  <a:srgbClr val="FF0000"/>
                </a:solidFill>
                <a:latin typeface="+mj-ea"/>
                <a:ea typeface="+mj-ea"/>
                <a:cs typeface="宋体" panose="02010600030101010101" pitchFamily="2" charset="-122"/>
              </a:rPr>
              <a:t>短期借款</a:t>
            </a:r>
            <a:r>
              <a:rPr lang="en-US" altLang="zh-CN" sz="2800" kern="0" dirty="0">
                <a:solidFill>
                  <a:srgbClr val="FF0000"/>
                </a:solidFill>
                <a:latin typeface="+mj-ea"/>
                <a:ea typeface="+mj-ea"/>
                <a:cs typeface="宋体" panose="02010600030101010101" pitchFamily="2" charset="-122"/>
              </a:rPr>
              <a:t>”</a:t>
            </a:r>
            <a:r>
              <a:rPr lang="zh-CN" altLang="zh-CN" sz="2800" kern="0" dirty="0">
                <a:solidFill>
                  <a:srgbClr val="FF0000"/>
                </a:solidFill>
                <a:latin typeface="+mj-ea"/>
                <a:ea typeface="+mj-ea"/>
                <a:cs typeface="宋体" panose="02010600030101010101" pitchFamily="2" charset="-122"/>
              </a:rPr>
              <a:t>、</a:t>
            </a:r>
            <a:r>
              <a:rPr lang="en-US" altLang="zh-CN" sz="2800" kern="0" dirty="0">
                <a:solidFill>
                  <a:srgbClr val="FF0000"/>
                </a:solidFill>
                <a:latin typeface="+mj-ea"/>
                <a:ea typeface="+mj-ea"/>
                <a:cs typeface="宋体" panose="02010600030101010101" pitchFamily="2" charset="-122"/>
              </a:rPr>
              <a:t>“</a:t>
            </a:r>
            <a:r>
              <a:rPr lang="zh-CN" altLang="zh-CN" sz="2800" kern="0" dirty="0">
                <a:solidFill>
                  <a:srgbClr val="FF0000"/>
                </a:solidFill>
                <a:latin typeface="+mj-ea"/>
                <a:ea typeface="+mj-ea"/>
                <a:cs typeface="宋体" panose="02010600030101010101" pitchFamily="2" charset="-122"/>
              </a:rPr>
              <a:t>应付工资</a:t>
            </a:r>
            <a:r>
              <a:rPr lang="en-US" altLang="zh-CN" sz="2800" kern="0" dirty="0">
                <a:solidFill>
                  <a:srgbClr val="FF0000"/>
                </a:solidFill>
                <a:latin typeface="+mj-ea"/>
                <a:ea typeface="+mj-ea"/>
                <a:cs typeface="宋体" panose="02010600030101010101" pitchFamily="2" charset="-122"/>
              </a:rPr>
              <a:t>”</a:t>
            </a:r>
            <a:r>
              <a:rPr lang="zh-CN" altLang="zh-CN" sz="2800" kern="0" dirty="0">
                <a:solidFill>
                  <a:srgbClr val="FF0000"/>
                </a:solidFill>
                <a:latin typeface="+mj-ea"/>
                <a:ea typeface="+mj-ea"/>
                <a:cs typeface="宋体" panose="02010600030101010101" pitchFamily="2" charset="-122"/>
              </a:rPr>
              <a:t>、</a:t>
            </a:r>
            <a:r>
              <a:rPr lang="en-US" altLang="zh-CN" sz="2800" kern="0" dirty="0">
                <a:solidFill>
                  <a:srgbClr val="FF0000"/>
                </a:solidFill>
                <a:latin typeface="+mj-ea"/>
                <a:ea typeface="+mj-ea"/>
                <a:cs typeface="宋体" panose="02010600030101010101" pitchFamily="2" charset="-122"/>
              </a:rPr>
              <a:t>“</a:t>
            </a:r>
            <a:r>
              <a:rPr lang="zh-CN" altLang="zh-CN" sz="2800" kern="0" dirty="0">
                <a:solidFill>
                  <a:srgbClr val="FF0000"/>
                </a:solidFill>
                <a:latin typeface="+mj-ea"/>
                <a:ea typeface="+mj-ea"/>
                <a:cs typeface="宋体" panose="02010600030101010101" pitchFamily="2" charset="-122"/>
              </a:rPr>
              <a:t>一事一议资金</a:t>
            </a:r>
            <a:r>
              <a:rPr lang="en-US" altLang="zh-CN" sz="2800" kern="0" dirty="0">
                <a:solidFill>
                  <a:srgbClr val="FF0000"/>
                </a:solidFill>
                <a:latin typeface="+mj-ea"/>
                <a:ea typeface="+mj-ea"/>
                <a:cs typeface="宋体" panose="02010600030101010101" pitchFamily="2" charset="-122"/>
              </a:rPr>
              <a:t>”</a:t>
            </a:r>
            <a:r>
              <a:rPr lang="zh-CN" altLang="zh-CN" sz="2800" kern="0" dirty="0">
                <a:latin typeface="Calibri" panose="020F0502020204030204"/>
                <a:cs typeface="宋体" panose="02010600030101010101" pitchFamily="2" charset="-122"/>
              </a:rPr>
              <a:t>科目，其核算内容与原账的上述相应科目的核算内容基本相同。转账时，农村集体经济组织应当将原账的上述科目余额直接转入新账的相应科目。</a:t>
            </a:r>
            <a:endParaRPr lang="zh-CN" altLang="zh-CN" sz="2000" kern="100" dirty="0">
              <a:latin typeface="Calibri" panose="020F0502020204030204"/>
              <a:cs typeface="Times New Roman" panose="02020603050405020304"/>
            </a:endParaRPr>
          </a:p>
          <a:p>
            <a:pPr>
              <a:spcAft>
                <a:spcPts val="1125"/>
              </a:spcAft>
            </a:pPr>
            <a:r>
              <a:rPr lang="zh-CN" altLang="zh-CN" sz="2800" kern="0" dirty="0">
                <a:latin typeface="Calibri" panose="020F0502020204030204"/>
                <a:cs typeface="宋体" panose="02010600030101010101" pitchFamily="2" charset="-122"/>
              </a:rPr>
              <a:t>　</a:t>
            </a:r>
            <a:r>
              <a:rPr lang="zh-CN" altLang="zh-CN" sz="2800" b="1" kern="0" dirty="0">
                <a:latin typeface="Calibri" panose="020F0502020204030204"/>
                <a:cs typeface="宋体" panose="02010600030101010101" pitchFamily="2" charset="-122"/>
              </a:rPr>
              <a:t>　</a:t>
            </a:r>
            <a:r>
              <a:rPr lang="en-US" altLang="zh-CN" sz="2800" b="1" kern="0" dirty="0">
                <a:latin typeface="Calibri" panose="020F0502020204030204"/>
                <a:cs typeface="宋体" panose="02010600030101010101" pitchFamily="2" charset="-122"/>
              </a:rPr>
              <a:t>4.“</a:t>
            </a:r>
            <a:r>
              <a:rPr lang="zh-CN" altLang="zh-CN" sz="2800" b="1" kern="0" dirty="0">
                <a:latin typeface="Calibri" panose="020F0502020204030204"/>
                <a:cs typeface="宋体" panose="02010600030101010101" pitchFamily="2" charset="-122"/>
              </a:rPr>
              <a:t>应付福利费</a:t>
            </a:r>
            <a:r>
              <a:rPr lang="en-US" altLang="zh-CN" sz="2800" b="1" kern="0" dirty="0">
                <a:latin typeface="Calibri" panose="020F0502020204030204"/>
                <a:cs typeface="宋体" panose="02010600030101010101" pitchFamily="2" charset="-122"/>
              </a:rPr>
              <a:t>”</a:t>
            </a:r>
            <a:r>
              <a:rPr lang="zh-CN" altLang="zh-CN" sz="2800" b="1" kern="0" dirty="0" smtClean="0">
                <a:latin typeface="Calibri" panose="020F0502020204030204"/>
                <a:cs typeface="宋体" panose="02010600030101010101" pitchFamily="2" charset="-122"/>
              </a:rPr>
              <a:t>科目</a:t>
            </a:r>
            <a:endParaRPr lang="zh-CN" altLang="zh-CN" sz="2000" b="1" kern="100" dirty="0">
              <a:latin typeface="Calibri" panose="020F0502020204030204"/>
              <a:cs typeface="Times New Roman" panose="02020603050405020304"/>
            </a:endParaRPr>
          </a:p>
          <a:p>
            <a:pPr>
              <a:spcAft>
                <a:spcPts val="1125"/>
              </a:spcAft>
            </a:pPr>
            <a:r>
              <a:rPr lang="zh-CN" altLang="zh-CN" sz="2800" kern="0" dirty="0">
                <a:latin typeface="Calibri" panose="020F0502020204030204"/>
                <a:cs typeface="宋体" panose="02010600030101010101" pitchFamily="2" charset="-122"/>
              </a:rPr>
              <a:t>　　新制度不再设置</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应付福利费</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科目，按照《</a:t>
            </a:r>
            <a:r>
              <a:rPr lang="en-US" altLang="zh-CN" sz="2800" kern="0" dirty="0" err="1">
                <a:solidFill>
                  <a:srgbClr val="000000"/>
                </a:solidFill>
                <a:latin typeface="宋体" panose="02010600030101010101" pitchFamily="2" charset="-122"/>
                <a:cs typeface="宋体" panose="02010600030101010101" pitchFamily="2" charset="-122"/>
                <a:hlinkClick r:id="rId1"/>
              </a:rPr>
              <a:t>农村集体经济组织财务制度</a:t>
            </a:r>
            <a:r>
              <a:rPr lang="zh-CN" altLang="zh-CN" sz="2800" kern="0" dirty="0">
                <a:latin typeface="Calibri" panose="020F0502020204030204"/>
                <a:cs typeface="宋体" panose="02010600030101010101" pitchFamily="2" charset="-122"/>
              </a:rPr>
              <a:t>》等有关规定，不再提取应付福利费。转账时，农村集体经济组织应当将原账的</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应付福利费</a:t>
            </a:r>
            <a:r>
              <a:rPr lang="en-US" altLang="zh-CN" sz="2800" kern="0" dirty="0">
                <a:latin typeface="Calibri" panose="020F0502020204030204"/>
                <a:cs typeface="宋体" panose="02010600030101010101" pitchFamily="2" charset="-122"/>
              </a:rPr>
              <a:t>”</a:t>
            </a:r>
            <a:r>
              <a:rPr lang="zh-CN" altLang="zh-CN" sz="2800" kern="0" dirty="0">
                <a:latin typeface="Calibri" panose="020F0502020204030204"/>
                <a:cs typeface="宋体" panose="02010600030101010101" pitchFamily="2" charset="-122"/>
              </a:rPr>
              <a:t>科目余额</a:t>
            </a:r>
            <a:r>
              <a:rPr lang="zh-CN" altLang="zh-CN" sz="2800" kern="0" dirty="0">
                <a:solidFill>
                  <a:srgbClr val="FF0000"/>
                </a:solidFill>
                <a:latin typeface="+mj-ea"/>
                <a:ea typeface="+mj-ea"/>
                <a:cs typeface="宋体" panose="02010600030101010101" pitchFamily="2" charset="-122"/>
              </a:rPr>
              <a:t>转入新账的</a:t>
            </a:r>
            <a:r>
              <a:rPr lang="en-US" altLang="zh-CN" sz="2800" kern="0" dirty="0">
                <a:solidFill>
                  <a:srgbClr val="FF0000"/>
                </a:solidFill>
                <a:latin typeface="+mj-ea"/>
                <a:ea typeface="+mj-ea"/>
                <a:cs typeface="宋体" panose="02010600030101010101" pitchFamily="2" charset="-122"/>
              </a:rPr>
              <a:t>“</a:t>
            </a:r>
            <a:r>
              <a:rPr lang="zh-CN" altLang="zh-CN" sz="2800" kern="0" dirty="0">
                <a:solidFill>
                  <a:srgbClr val="FF0000"/>
                </a:solidFill>
                <a:latin typeface="+mj-ea"/>
                <a:ea typeface="+mj-ea"/>
                <a:cs typeface="宋体" panose="02010600030101010101" pitchFamily="2" charset="-122"/>
              </a:rPr>
              <a:t>收益分配</a:t>
            </a:r>
            <a:r>
              <a:rPr lang="en-US" altLang="zh-CN" sz="2800" kern="0" dirty="0">
                <a:solidFill>
                  <a:srgbClr val="FF0000"/>
                </a:solidFill>
                <a:latin typeface="+mj-ea"/>
                <a:ea typeface="+mj-ea"/>
                <a:cs typeface="宋体" panose="02010600030101010101" pitchFamily="2" charset="-122"/>
              </a:rPr>
              <a:t>——</a:t>
            </a:r>
            <a:r>
              <a:rPr lang="zh-CN" altLang="zh-CN" sz="2800" kern="0" dirty="0">
                <a:solidFill>
                  <a:srgbClr val="FF0000"/>
                </a:solidFill>
                <a:latin typeface="+mj-ea"/>
                <a:ea typeface="+mj-ea"/>
                <a:cs typeface="宋体" panose="02010600030101010101" pitchFamily="2" charset="-122"/>
              </a:rPr>
              <a:t>未分配收益</a:t>
            </a:r>
            <a:r>
              <a:rPr lang="en-US" altLang="zh-CN" sz="2800" kern="0" dirty="0">
                <a:solidFill>
                  <a:srgbClr val="FF0000"/>
                </a:solidFill>
                <a:latin typeface="+mj-ea"/>
                <a:ea typeface="+mj-ea"/>
                <a:cs typeface="宋体" panose="02010600030101010101" pitchFamily="2" charset="-122"/>
              </a:rPr>
              <a:t>”</a:t>
            </a:r>
            <a:r>
              <a:rPr lang="zh-CN" altLang="zh-CN" sz="2800" kern="0" dirty="0">
                <a:latin typeface="Calibri" panose="020F0502020204030204"/>
                <a:cs typeface="宋体" panose="02010600030101010101" pitchFamily="2" charset="-122"/>
              </a:rPr>
              <a:t>科目。</a:t>
            </a:r>
            <a:endParaRPr lang="zh-CN" altLang="zh-CN" sz="2000" kern="100" dirty="0">
              <a:latin typeface="Calibri" panose="020F0502020204030204"/>
              <a:cs typeface="Times New Roman" panose="02020603050405020304"/>
            </a:endParaRPr>
          </a:p>
          <a:p>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564672"/>
          </a:xfrm>
        </p:spPr>
        <p:txBody>
          <a:bodyPr>
            <a:normAutofit/>
          </a:bodyPr>
          <a:lstStyle/>
          <a:p>
            <a:r>
              <a:rPr lang="zh-CN" altLang="en-US" sz="2800" dirty="0" smtClean="0">
                <a:solidFill>
                  <a:srgbClr val="FF0000"/>
                </a:solidFill>
              </a:rPr>
              <a:t>（一）</a:t>
            </a:r>
            <a:r>
              <a:rPr lang="zh-CN" altLang="zh-CN" sz="2800" dirty="0" smtClean="0">
                <a:solidFill>
                  <a:srgbClr val="FF0000"/>
                </a:solidFill>
              </a:rPr>
              <a:t>修订</a:t>
            </a:r>
            <a:r>
              <a:rPr lang="zh-CN" altLang="zh-CN" sz="2800" dirty="0">
                <a:solidFill>
                  <a:srgbClr val="FF0000"/>
                </a:solidFill>
              </a:rPr>
              <a:t>《制度》的背景是什么？</a:t>
            </a:r>
            <a:endParaRPr lang="zh-CN" altLang="en-US" sz="2800" dirty="0">
              <a:solidFill>
                <a:srgbClr val="FF0000"/>
              </a:solidFill>
            </a:endParaRPr>
          </a:p>
        </p:txBody>
      </p:sp>
      <p:sp>
        <p:nvSpPr>
          <p:cNvPr id="3" name="内容占位符 2"/>
          <p:cNvSpPr>
            <a:spLocks noGrp="1"/>
          </p:cNvSpPr>
          <p:nvPr>
            <p:ph idx="1"/>
          </p:nvPr>
        </p:nvSpPr>
        <p:spPr>
          <a:xfrm>
            <a:off x="457200" y="1412776"/>
            <a:ext cx="8229600" cy="4911824"/>
          </a:xfrm>
        </p:spPr>
        <p:txBody>
          <a:bodyPr>
            <a:normAutofit lnSpcReduction="10000"/>
          </a:bodyPr>
          <a:lstStyle/>
          <a:p>
            <a:r>
              <a:rPr lang="zh-CN" altLang="zh-CN" sz="2400" kern="0" dirty="0">
                <a:solidFill>
                  <a:srgbClr val="FF0000"/>
                </a:solidFill>
                <a:latin typeface="+mj-ea"/>
                <a:ea typeface="+mj-ea"/>
                <a:cs typeface="宋体" panose="02010600030101010101" pitchFamily="2" charset="-122"/>
              </a:rPr>
              <a:t>农村集体经济组织</a:t>
            </a:r>
            <a:r>
              <a:rPr lang="zh-CN" altLang="zh-CN" sz="2400" kern="0" dirty="0">
                <a:solidFill>
                  <a:srgbClr val="333333"/>
                </a:solidFill>
                <a:latin typeface="+mn-ea"/>
                <a:cs typeface="宋体" panose="02010600030101010101" pitchFamily="2" charset="-122"/>
              </a:rPr>
              <a:t>是以土地集体所有为基础，依法代表成员集体行使所有权，实行家庭承包经营为基础、统分结合双层经营体制的地区性经济组织。农村集体经济组织是发展壮大农村集体经济、巩固社会主义公有制、促进共同富裕的重要主体。为规范村集体经济组织会计工作，财政部曾于</a:t>
            </a:r>
            <a:r>
              <a:rPr lang="en-US" altLang="zh-CN" sz="2400" kern="0" dirty="0">
                <a:solidFill>
                  <a:srgbClr val="333333"/>
                </a:solidFill>
                <a:latin typeface="+mn-ea"/>
                <a:cs typeface="宋体" panose="02010600030101010101" pitchFamily="2" charset="-122"/>
              </a:rPr>
              <a:t>2004</a:t>
            </a:r>
            <a:r>
              <a:rPr lang="zh-CN" altLang="zh-CN" sz="2400" kern="0" dirty="0">
                <a:solidFill>
                  <a:srgbClr val="333333"/>
                </a:solidFill>
                <a:latin typeface="+mn-ea"/>
                <a:cs typeface="宋体" panose="02010600030101010101" pitchFamily="2" charset="-122"/>
              </a:rPr>
              <a:t>年制定发布《村集体经济组织会计制度》（财会〔</a:t>
            </a:r>
            <a:r>
              <a:rPr lang="en-US" altLang="zh-CN" sz="2400" kern="0" dirty="0">
                <a:solidFill>
                  <a:srgbClr val="333333"/>
                </a:solidFill>
                <a:latin typeface="+mn-ea"/>
                <a:cs typeface="宋体" panose="02010600030101010101" pitchFamily="2" charset="-122"/>
              </a:rPr>
              <a:t>2004</a:t>
            </a:r>
            <a:r>
              <a:rPr lang="zh-CN" altLang="zh-CN" sz="2400" kern="0" dirty="0">
                <a:solidFill>
                  <a:srgbClr val="333333"/>
                </a:solidFill>
                <a:latin typeface="+mn-ea"/>
                <a:cs typeface="宋体" panose="02010600030101010101" pitchFamily="2" charset="-122"/>
              </a:rPr>
              <a:t>〕</a:t>
            </a:r>
            <a:r>
              <a:rPr lang="en-US" altLang="zh-CN" sz="2400" kern="0" dirty="0">
                <a:solidFill>
                  <a:srgbClr val="333333"/>
                </a:solidFill>
                <a:latin typeface="+mn-ea"/>
                <a:cs typeface="宋体" panose="02010600030101010101" pitchFamily="2" charset="-122"/>
              </a:rPr>
              <a:t>12</a:t>
            </a:r>
            <a:r>
              <a:rPr lang="zh-CN" altLang="zh-CN" sz="2400" kern="0" dirty="0">
                <a:solidFill>
                  <a:srgbClr val="333333"/>
                </a:solidFill>
                <a:latin typeface="+mn-ea"/>
                <a:cs typeface="宋体" panose="02010600030101010101" pitchFamily="2" charset="-122"/>
              </a:rPr>
              <a:t>号，以下简称原会计制度），并于</a:t>
            </a:r>
            <a:r>
              <a:rPr lang="en-US" altLang="zh-CN" sz="2400" kern="0" dirty="0">
                <a:solidFill>
                  <a:srgbClr val="333333"/>
                </a:solidFill>
                <a:latin typeface="+mn-ea"/>
                <a:cs typeface="宋体" panose="02010600030101010101" pitchFamily="2" charset="-122"/>
              </a:rPr>
              <a:t>2005</a:t>
            </a:r>
            <a:r>
              <a:rPr lang="zh-CN" altLang="zh-CN" sz="2400" kern="0" dirty="0">
                <a:solidFill>
                  <a:srgbClr val="333333"/>
                </a:solidFill>
                <a:latin typeface="+mn-ea"/>
                <a:cs typeface="宋体" panose="02010600030101010101" pitchFamily="2" charset="-122"/>
              </a:rPr>
              <a:t>年</a:t>
            </a:r>
            <a:r>
              <a:rPr lang="en-US" altLang="zh-CN" sz="2400" kern="0" dirty="0">
                <a:solidFill>
                  <a:srgbClr val="333333"/>
                </a:solidFill>
                <a:latin typeface="+mn-ea"/>
                <a:cs typeface="宋体" panose="02010600030101010101" pitchFamily="2" charset="-122"/>
              </a:rPr>
              <a:t>1</a:t>
            </a:r>
            <a:r>
              <a:rPr lang="zh-CN" altLang="zh-CN" sz="2400" kern="0" dirty="0">
                <a:solidFill>
                  <a:srgbClr val="333333"/>
                </a:solidFill>
                <a:latin typeface="+mn-ea"/>
                <a:cs typeface="宋体" panose="02010600030101010101" pitchFamily="2" charset="-122"/>
              </a:rPr>
              <a:t>月</a:t>
            </a:r>
            <a:r>
              <a:rPr lang="en-US" altLang="zh-CN" sz="2400" kern="0" dirty="0">
                <a:solidFill>
                  <a:srgbClr val="333333"/>
                </a:solidFill>
                <a:latin typeface="+mn-ea"/>
                <a:cs typeface="宋体" panose="02010600030101010101" pitchFamily="2" charset="-122"/>
              </a:rPr>
              <a:t>1</a:t>
            </a:r>
            <a:r>
              <a:rPr lang="zh-CN" altLang="zh-CN" sz="2400" kern="0" dirty="0">
                <a:solidFill>
                  <a:srgbClr val="333333"/>
                </a:solidFill>
                <a:latin typeface="+mn-ea"/>
                <a:cs typeface="宋体" panose="02010600030101010101" pitchFamily="2" charset="-122"/>
              </a:rPr>
              <a:t>日起施行。原会计制度适应了当时农村税费改革和推进基层民主管理等要求，对加强和规范村集体经济组织的会计工作，发挥了积极作用</a:t>
            </a:r>
            <a:r>
              <a:rPr lang="zh-CN" altLang="zh-CN" sz="2400" kern="0" dirty="0" smtClean="0">
                <a:solidFill>
                  <a:srgbClr val="333333"/>
                </a:solidFill>
                <a:latin typeface="+mn-ea"/>
                <a:cs typeface="宋体" panose="02010600030101010101" pitchFamily="2" charset="-122"/>
              </a:rPr>
              <a:t>。</a:t>
            </a:r>
            <a:endParaRPr lang="en-US" altLang="zh-CN" sz="2400" kern="0" dirty="0" smtClean="0">
              <a:solidFill>
                <a:srgbClr val="333333"/>
              </a:solidFill>
              <a:latin typeface="+mn-ea"/>
              <a:cs typeface="宋体" panose="02010600030101010101" pitchFamily="2" charset="-122"/>
            </a:endParaRPr>
          </a:p>
          <a:p>
            <a:r>
              <a:rPr lang="zh-CN" altLang="zh-CN" sz="2400" b="1" kern="0" dirty="0">
                <a:solidFill>
                  <a:srgbClr val="333333"/>
                </a:solidFill>
                <a:ea typeface="仿宋" panose="02010609060101010101" charset="-122"/>
                <a:cs typeface="宋体" panose="02010600030101010101" pitchFamily="2" charset="-122"/>
              </a:rPr>
              <a:t>近年来，随着我国“三农”工作改革与发展，农村集体经济发展面临新形势，对农村集体经济组织的会计核算提出了新要求，有必要对原会计制度进行修订。</a:t>
            </a:r>
            <a:endParaRPr lang="zh-CN" altLang="en-US" sz="2400" b="1" dirty="0">
              <a:latin typeface="+mn-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20688"/>
            <a:ext cx="8229600" cy="648072"/>
          </a:xfrm>
        </p:spPr>
        <p:txBody>
          <a:bodyPr>
            <a:normAutofit fontScale="90000"/>
          </a:bodyPr>
          <a:lstStyle/>
          <a:p>
            <a:pPr>
              <a:spcAft>
                <a:spcPts val="1125"/>
              </a:spcAft>
            </a:pPr>
            <a:r>
              <a:rPr lang="zh-CN" altLang="en-US" sz="2700" b="1" kern="0" dirty="0" smtClean="0">
                <a:solidFill>
                  <a:srgbClr val="FF0000"/>
                </a:solidFill>
                <a:ea typeface="宋体" panose="02010600030101010101" pitchFamily="2" charset="-122"/>
                <a:cs typeface="宋体" panose="02010600030101010101" pitchFamily="2" charset="-122"/>
              </a:rPr>
              <a:t>三、</a:t>
            </a:r>
            <a:r>
              <a:rPr lang="zh-CN" altLang="zh-CN" sz="2700" b="1" kern="0" dirty="0" smtClean="0">
                <a:solidFill>
                  <a:srgbClr val="FF0000"/>
                </a:solidFill>
                <a:ea typeface="宋体" panose="02010600030101010101" pitchFamily="2" charset="-122"/>
                <a:cs typeface="宋体" panose="02010600030101010101" pitchFamily="2" charset="-122"/>
              </a:rPr>
              <a:t>农村</a:t>
            </a:r>
            <a:r>
              <a:rPr lang="zh-CN" altLang="zh-CN" sz="2700" b="1" kern="0" dirty="0">
                <a:solidFill>
                  <a:srgbClr val="FF0000"/>
                </a:solidFill>
                <a:ea typeface="宋体" panose="02010600030101010101" pitchFamily="2" charset="-122"/>
                <a:cs typeface="宋体" panose="02010600030101010101" pitchFamily="2" charset="-122"/>
              </a:rPr>
              <a:t>集体经济组织新旧会计制度有关</a:t>
            </a:r>
            <a:r>
              <a:rPr lang="zh-CN" altLang="zh-CN" sz="2700" b="1" kern="0" dirty="0" smtClean="0">
                <a:solidFill>
                  <a:srgbClr val="FF0000"/>
                </a:solidFill>
                <a:ea typeface="宋体" panose="02010600030101010101" pitchFamily="2" charset="-122"/>
                <a:cs typeface="宋体" panose="02010600030101010101" pitchFamily="2" charset="-122"/>
              </a:rPr>
              <a:t>衔接</a:t>
            </a:r>
            <a:br>
              <a:rPr lang="en-US" altLang="zh-CN" sz="2700" b="1" kern="0" dirty="0" smtClean="0">
                <a:solidFill>
                  <a:srgbClr val="FF0000"/>
                </a:solidFill>
                <a:ea typeface="宋体" panose="02010600030101010101" pitchFamily="2" charset="-122"/>
                <a:cs typeface="宋体" panose="02010600030101010101" pitchFamily="2" charset="-122"/>
              </a:rPr>
            </a:br>
            <a:r>
              <a:rPr lang="en-US" altLang="zh-CN" sz="2700" kern="0" dirty="0">
                <a:solidFill>
                  <a:schemeClr val="tx1"/>
                </a:solidFill>
                <a:ea typeface="宋体" panose="02010600030101010101" pitchFamily="2" charset="-122"/>
                <a:cs typeface="宋体" panose="02010600030101010101" pitchFamily="2" charset="-122"/>
              </a:rPr>
              <a:t> </a:t>
            </a:r>
            <a:r>
              <a:rPr lang="en-US" altLang="zh-CN" sz="2700" kern="0" dirty="0" smtClean="0">
                <a:solidFill>
                  <a:schemeClr val="tx1"/>
                </a:solidFill>
                <a:ea typeface="宋体" panose="02010600030101010101" pitchFamily="2" charset="-122"/>
                <a:cs typeface="宋体" panose="02010600030101010101" pitchFamily="2" charset="-122"/>
              </a:rPr>
              <a:t>                                               ——</a:t>
            </a:r>
            <a:r>
              <a:rPr lang="zh-CN" altLang="zh-CN" sz="2700" b="1" kern="0" dirty="0" smtClean="0">
                <a:solidFill>
                  <a:schemeClr val="tx1"/>
                </a:solidFill>
                <a:latin typeface="+mj-ea"/>
                <a:cs typeface="宋体" panose="02010600030101010101" pitchFamily="2" charset="-122"/>
              </a:rPr>
              <a:t>将</a:t>
            </a:r>
            <a:r>
              <a:rPr lang="zh-CN" altLang="zh-CN" sz="2700" b="1" kern="0" dirty="0">
                <a:solidFill>
                  <a:schemeClr val="tx1"/>
                </a:solidFill>
                <a:latin typeface="+mj-ea"/>
                <a:cs typeface="宋体" panose="02010600030101010101" pitchFamily="2" charset="-122"/>
              </a:rPr>
              <a:t>原账会计科目余额转入新</a:t>
            </a:r>
            <a:r>
              <a:rPr lang="zh-CN" altLang="zh-CN" sz="2700" b="1" kern="0" dirty="0" smtClean="0">
                <a:solidFill>
                  <a:schemeClr val="tx1"/>
                </a:solidFill>
                <a:latin typeface="+mj-ea"/>
                <a:cs typeface="宋体" panose="02010600030101010101" pitchFamily="2" charset="-122"/>
              </a:rPr>
              <a:t>账</a:t>
            </a:r>
            <a:endParaRPr lang="zh-CN" altLang="en-US" sz="2700" dirty="0">
              <a:solidFill>
                <a:schemeClr val="tx1"/>
              </a:solidFill>
            </a:endParaRPr>
          </a:p>
        </p:txBody>
      </p:sp>
      <p:sp>
        <p:nvSpPr>
          <p:cNvPr id="3" name="内容占位符 2"/>
          <p:cNvSpPr>
            <a:spLocks noGrp="1"/>
          </p:cNvSpPr>
          <p:nvPr>
            <p:ph idx="1"/>
          </p:nvPr>
        </p:nvSpPr>
        <p:spPr/>
        <p:txBody>
          <a:bodyPr/>
          <a:lstStyle/>
          <a:p>
            <a:pPr>
              <a:spcAft>
                <a:spcPts val="1125"/>
              </a:spcAft>
            </a:pPr>
            <a:r>
              <a:rPr lang="en-US" altLang="zh-CN" sz="2800" b="1" kern="0" dirty="0">
                <a:latin typeface="宋体" panose="02010600030101010101" pitchFamily="2" charset="-122"/>
                <a:cs typeface="宋体" panose="02010600030101010101" pitchFamily="2" charset="-122"/>
              </a:rPr>
              <a:t>(</a:t>
            </a:r>
            <a:r>
              <a:rPr lang="zh-CN" altLang="zh-CN" sz="2800" b="1" kern="0" dirty="0">
                <a:latin typeface="Calibri" panose="020F0502020204030204"/>
                <a:cs typeface="宋体" panose="02010600030101010101" pitchFamily="2" charset="-122"/>
              </a:rPr>
              <a:t>三</a:t>
            </a:r>
            <a:r>
              <a:rPr lang="en-US" altLang="zh-CN" sz="2800" b="1" kern="0" dirty="0">
                <a:latin typeface="Calibri" panose="020F0502020204030204"/>
                <a:cs typeface="宋体" panose="02010600030101010101" pitchFamily="2" charset="-122"/>
              </a:rPr>
              <a:t>)</a:t>
            </a:r>
            <a:r>
              <a:rPr lang="zh-CN" altLang="zh-CN" sz="2800" b="1" kern="0" dirty="0">
                <a:latin typeface="Calibri" panose="020F0502020204030204"/>
                <a:cs typeface="宋体" panose="02010600030101010101" pitchFamily="2" charset="-122"/>
              </a:rPr>
              <a:t>所有者权益类和成本</a:t>
            </a:r>
            <a:r>
              <a:rPr lang="zh-CN" altLang="zh-CN" sz="2800" b="1" kern="0" dirty="0" smtClean="0">
                <a:latin typeface="Calibri" panose="020F0502020204030204"/>
                <a:cs typeface="宋体" panose="02010600030101010101" pitchFamily="2" charset="-122"/>
              </a:rPr>
              <a:t>类</a:t>
            </a:r>
            <a:endParaRPr lang="zh-CN" altLang="zh-CN" sz="2000" b="1" kern="100" dirty="0">
              <a:latin typeface="Calibri" panose="020F0502020204030204"/>
              <a:cs typeface="Times New Roman" panose="02020603050405020304"/>
            </a:endParaRPr>
          </a:p>
          <a:p>
            <a:pPr indent="-539750"/>
            <a:r>
              <a:rPr lang="zh-CN" altLang="zh-CN" sz="2800" kern="0" dirty="0">
                <a:cs typeface="宋体" panose="02010600030101010101" pitchFamily="2" charset="-122"/>
              </a:rPr>
              <a:t>　</a:t>
            </a:r>
            <a:r>
              <a:rPr lang="zh-CN" altLang="zh-CN" sz="2400" kern="0" dirty="0" smtClean="0">
                <a:cs typeface="宋体" panose="02010600030101010101" pitchFamily="2" charset="-122"/>
              </a:rPr>
              <a:t>新</a:t>
            </a:r>
            <a:r>
              <a:rPr lang="zh-CN" altLang="zh-CN" sz="2400" kern="0" dirty="0">
                <a:cs typeface="宋体" panose="02010600030101010101" pitchFamily="2" charset="-122"/>
              </a:rPr>
              <a:t>制度设置了</a:t>
            </a:r>
            <a:r>
              <a:rPr lang="en-US" altLang="zh-CN" sz="2400" kern="0" dirty="0">
                <a:solidFill>
                  <a:srgbClr val="FF0000"/>
                </a:solidFill>
                <a:latin typeface="+mj-ea"/>
                <a:ea typeface="+mj-ea"/>
                <a:cs typeface="宋体" panose="02010600030101010101" pitchFamily="2" charset="-122"/>
              </a:rPr>
              <a:t>“</a:t>
            </a:r>
            <a:r>
              <a:rPr lang="zh-CN" altLang="zh-CN" sz="2400" kern="0" dirty="0">
                <a:solidFill>
                  <a:srgbClr val="FF0000"/>
                </a:solidFill>
                <a:latin typeface="+mj-ea"/>
                <a:ea typeface="+mj-ea"/>
                <a:cs typeface="宋体" panose="02010600030101010101" pitchFamily="2" charset="-122"/>
              </a:rPr>
              <a:t>资本</a:t>
            </a:r>
            <a:r>
              <a:rPr lang="en-US" altLang="zh-CN" sz="2400" kern="0" dirty="0">
                <a:solidFill>
                  <a:srgbClr val="FF0000"/>
                </a:solidFill>
                <a:latin typeface="+mj-ea"/>
                <a:ea typeface="+mj-ea"/>
                <a:cs typeface="宋体" panose="02010600030101010101" pitchFamily="2" charset="-122"/>
              </a:rPr>
              <a:t>”</a:t>
            </a:r>
            <a:r>
              <a:rPr lang="zh-CN" altLang="zh-CN" sz="2400" kern="0" dirty="0">
                <a:solidFill>
                  <a:srgbClr val="FF0000"/>
                </a:solidFill>
                <a:latin typeface="+mj-ea"/>
                <a:ea typeface="+mj-ea"/>
                <a:cs typeface="宋体" panose="02010600030101010101" pitchFamily="2" charset="-122"/>
              </a:rPr>
              <a:t>、</a:t>
            </a:r>
            <a:r>
              <a:rPr lang="en-US" altLang="zh-CN" sz="2400" kern="0" dirty="0">
                <a:solidFill>
                  <a:srgbClr val="FF0000"/>
                </a:solidFill>
                <a:latin typeface="+mj-ea"/>
                <a:ea typeface="+mj-ea"/>
                <a:cs typeface="宋体" panose="02010600030101010101" pitchFamily="2" charset="-122"/>
              </a:rPr>
              <a:t>“</a:t>
            </a:r>
            <a:r>
              <a:rPr lang="zh-CN" altLang="zh-CN" sz="2400" kern="0" dirty="0">
                <a:solidFill>
                  <a:srgbClr val="FF0000"/>
                </a:solidFill>
                <a:latin typeface="+mj-ea"/>
                <a:ea typeface="+mj-ea"/>
                <a:cs typeface="宋体" panose="02010600030101010101" pitchFamily="2" charset="-122"/>
              </a:rPr>
              <a:t>公积公益金</a:t>
            </a:r>
            <a:r>
              <a:rPr lang="en-US" altLang="zh-CN" sz="2400" kern="0" dirty="0">
                <a:solidFill>
                  <a:srgbClr val="FF0000"/>
                </a:solidFill>
                <a:latin typeface="+mj-ea"/>
                <a:ea typeface="+mj-ea"/>
                <a:cs typeface="宋体" panose="02010600030101010101" pitchFamily="2" charset="-122"/>
              </a:rPr>
              <a:t>”</a:t>
            </a:r>
            <a:r>
              <a:rPr lang="zh-CN" altLang="zh-CN" sz="2400" kern="0" dirty="0">
                <a:solidFill>
                  <a:srgbClr val="FF0000"/>
                </a:solidFill>
                <a:latin typeface="+mj-ea"/>
                <a:ea typeface="+mj-ea"/>
                <a:cs typeface="宋体" panose="02010600030101010101" pitchFamily="2" charset="-122"/>
              </a:rPr>
              <a:t>、</a:t>
            </a:r>
            <a:r>
              <a:rPr lang="en-US" altLang="zh-CN" sz="2400" kern="0" dirty="0">
                <a:solidFill>
                  <a:srgbClr val="FF0000"/>
                </a:solidFill>
                <a:latin typeface="+mj-ea"/>
                <a:ea typeface="+mj-ea"/>
                <a:cs typeface="宋体" panose="02010600030101010101" pitchFamily="2" charset="-122"/>
              </a:rPr>
              <a:t>“</a:t>
            </a:r>
            <a:r>
              <a:rPr lang="zh-CN" altLang="zh-CN" sz="2400" kern="0" dirty="0">
                <a:solidFill>
                  <a:srgbClr val="FF0000"/>
                </a:solidFill>
                <a:latin typeface="+mj-ea"/>
                <a:ea typeface="+mj-ea"/>
                <a:cs typeface="宋体" panose="02010600030101010101" pitchFamily="2" charset="-122"/>
              </a:rPr>
              <a:t>本年收益</a:t>
            </a:r>
            <a:r>
              <a:rPr lang="en-US" altLang="zh-CN" sz="2400" kern="0" dirty="0">
                <a:solidFill>
                  <a:srgbClr val="FF0000"/>
                </a:solidFill>
                <a:latin typeface="+mj-ea"/>
                <a:ea typeface="+mj-ea"/>
                <a:cs typeface="宋体" panose="02010600030101010101" pitchFamily="2" charset="-122"/>
              </a:rPr>
              <a:t>”</a:t>
            </a:r>
            <a:r>
              <a:rPr lang="zh-CN" altLang="zh-CN" sz="2400" kern="0" dirty="0">
                <a:solidFill>
                  <a:srgbClr val="FF0000"/>
                </a:solidFill>
                <a:latin typeface="+mj-ea"/>
                <a:ea typeface="+mj-ea"/>
                <a:cs typeface="宋体" panose="02010600030101010101" pitchFamily="2" charset="-122"/>
              </a:rPr>
              <a:t>、</a:t>
            </a:r>
            <a:r>
              <a:rPr lang="en-US" altLang="zh-CN" sz="2400" kern="0" dirty="0">
                <a:solidFill>
                  <a:srgbClr val="FF0000"/>
                </a:solidFill>
                <a:latin typeface="+mj-ea"/>
                <a:ea typeface="+mj-ea"/>
                <a:cs typeface="宋体" panose="02010600030101010101" pitchFamily="2" charset="-122"/>
              </a:rPr>
              <a:t>“</a:t>
            </a:r>
            <a:r>
              <a:rPr lang="zh-CN" altLang="zh-CN" sz="2400" kern="0" dirty="0">
                <a:solidFill>
                  <a:srgbClr val="FF0000"/>
                </a:solidFill>
                <a:latin typeface="+mj-ea"/>
                <a:ea typeface="+mj-ea"/>
                <a:cs typeface="宋体" panose="02010600030101010101" pitchFamily="2" charset="-122"/>
              </a:rPr>
              <a:t>收益分配</a:t>
            </a:r>
            <a:r>
              <a:rPr lang="en-US" altLang="zh-CN" sz="2400" kern="0" dirty="0">
                <a:solidFill>
                  <a:srgbClr val="FF0000"/>
                </a:solidFill>
                <a:latin typeface="+mj-ea"/>
                <a:ea typeface="+mj-ea"/>
                <a:cs typeface="宋体" panose="02010600030101010101" pitchFamily="2" charset="-122"/>
              </a:rPr>
              <a:t>”</a:t>
            </a:r>
            <a:r>
              <a:rPr lang="zh-CN" altLang="zh-CN" sz="2400" kern="0" dirty="0">
                <a:cs typeface="宋体" panose="02010600030101010101" pitchFamily="2" charset="-122"/>
              </a:rPr>
              <a:t>等所有者权益类科目和</a:t>
            </a:r>
            <a:r>
              <a:rPr lang="en-US" altLang="zh-CN" sz="2400" kern="0" dirty="0">
                <a:cs typeface="宋体" panose="02010600030101010101" pitchFamily="2" charset="-122"/>
              </a:rPr>
              <a:t>“</a:t>
            </a:r>
            <a:r>
              <a:rPr lang="zh-CN" altLang="zh-CN" sz="2400" kern="0" dirty="0">
                <a:cs typeface="宋体" panose="02010600030101010101" pitchFamily="2" charset="-122"/>
              </a:rPr>
              <a:t>生产</a:t>
            </a:r>
            <a:r>
              <a:rPr lang="en-US" altLang="zh-CN" sz="2400" kern="0" dirty="0">
                <a:cs typeface="宋体" panose="02010600030101010101" pitchFamily="2" charset="-122"/>
              </a:rPr>
              <a:t>(</a:t>
            </a:r>
            <a:r>
              <a:rPr lang="zh-CN" altLang="zh-CN" sz="2400" kern="0" dirty="0">
                <a:cs typeface="宋体" panose="02010600030101010101" pitchFamily="2" charset="-122"/>
              </a:rPr>
              <a:t>劳务</a:t>
            </a:r>
            <a:r>
              <a:rPr lang="en-US" altLang="zh-CN" sz="2400" kern="0" dirty="0">
                <a:cs typeface="宋体" panose="02010600030101010101" pitchFamily="2" charset="-122"/>
              </a:rPr>
              <a:t>)</a:t>
            </a:r>
            <a:r>
              <a:rPr lang="zh-CN" altLang="zh-CN" sz="2400" kern="0" dirty="0">
                <a:cs typeface="宋体" panose="02010600030101010101" pitchFamily="2" charset="-122"/>
              </a:rPr>
              <a:t>成本</a:t>
            </a:r>
            <a:r>
              <a:rPr lang="en-US" altLang="zh-CN" sz="2400" kern="0" dirty="0">
                <a:cs typeface="宋体" panose="02010600030101010101" pitchFamily="2" charset="-122"/>
              </a:rPr>
              <a:t>”</a:t>
            </a:r>
            <a:r>
              <a:rPr lang="zh-CN" altLang="zh-CN" sz="2400" kern="0" dirty="0">
                <a:cs typeface="宋体" panose="02010600030101010101" pitchFamily="2" charset="-122"/>
              </a:rPr>
              <a:t>科目，其核算内容与原账的上述相应科目的核算内容基本相同。转账时，农村集体经济组织应当将原账的上述科目余额直接转入新账的相应科目。</a:t>
            </a:r>
            <a:endParaRPr lang="zh-CN" alt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20688"/>
            <a:ext cx="8229600" cy="648072"/>
          </a:xfrm>
        </p:spPr>
        <p:txBody>
          <a:bodyPr>
            <a:normAutofit fontScale="90000"/>
          </a:bodyPr>
          <a:lstStyle/>
          <a:p>
            <a:pPr>
              <a:spcAft>
                <a:spcPts val="1125"/>
              </a:spcAft>
            </a:pPr>
            <a:r>
              <a:rPr lang="zh-CN" altLang="en-US" sz="2700" b="1" kern="0" dirty="0" smtClean="0">
                <a:solidFill>
                  <a:srgbClr val="FF0000"/>
                </a:solidFill>
                <a:ea typeface="宋体" panose="02010600030101010101" pitchFamily="2" charset="-122"/>
                <a:cs typeface="宋体" panose="02010600030101010101" pitchFamily="2" charset="-122"/>
              </a:rPr>
              <a:t>三、</a:t>
            </a:r>
            <a:r>
              <a:rPr lang="zh-CN" altLang="zh-CN" sz="2700" b="1" kern="0" dirty="0" smtClean="0">
                <a:solidFill>
                  <a:srgbClr val="FF0000"/>
                </a:solidFill>
                <a:ea typeface="宋体" panose="02010600030101010101" pitchFamily="2" charset="-122"/>
                <a:cs typeface="宋体" panose="02010600030101010101" pitchFamily="2" charset="-122"/>
              </a:rPr>
              <a:t>农村</a:t>
            </a:r>
            <a:r>
              <a:rPr lang="zh-CN" altLang="zh-CN" sz="2700" b="1" kern="0" dirty="0">
                <a:solidFill>
                  <a:srgbClr val="FF0000"/>
                </a:solidFill>
                <a:ea typeface="宋体" panose="02010600030101010101" pitchFamily="2" charset="-122"/>
                <a:cs typeface="宋体" panose="02010600030101010101" pitchFamily="2" charset="-122"/>
              </a:rPr>
              <a:t>集体经济组织新旧会计制度有关</a:t>
            </a:r>
            <a:r>
              <a:rPr lang="zh-CN" altLang="zh-CN" sz="2700" b="1" kern="0" dirty="0" smtClean="0">
                <a:solidFill>
                  <a:srgbClr val="FF0000"/>
                </a:solidFill>
                <a:ea typeface="宋体" panose="02010600030101010101" pitchFamily="2" charset="-122"/>
                <a:cs typeface="宋体" panose="02010600030101010101" pitchFamily="2" charset="-122"/>
              </a:rPr>
              <a:t>衔接</a:t>
            </a:r>
            <a:br>
              <a:rPr lang="en-US" altLang="zh-CN" sz="2700" b="1" kern="0" dirty="0" smtClean="0">
                <a:solidFill>
                  <a:srgbClr val="FF0000"/>
                </a:solidFill>
                <a:ea typeface="宋体" panose="02010600030101010101" pitchFamily="2" charset="-122"/>
                <a:cs typeface="宋体" panose="02010600030101010101" pitchFamily="2" charset="-122"/>
              </a:rPr>
            </a:br>
            <a:r>
              <a:rPr lang="en-US" altLang="zh-CN" sz="2700" kern="0" dirty="0">
                <a:solidFill>
                  <a:schemeClr val="tx1"/>
                </a:solidFill>
                <a:ea typeface="宋体" panose="02010600030101010101" pitchFamily="2" charset="-122"/>
                <a:cs typeface="宋体" panose="02010600030101010101" pitchFamily="2" charset="-122"/>
              </a:rPr>
              <a:t> </a:t>
            </a:r>
            <a:r>
              <a:rPr lang="en-US" altLang="zh-CN" sz="2700" kern="0" dirty="0" smtClean="0">
                <a:solidFill>
                  <a:schemeClr val="tx1"/>
                </a:solidFill>
                <a:ea typeface="宋体" panose="02010600030101010101" pitchFamily="2" charset="-122"/>
                <a:cs typeface="宋体" panose="02010600030101010101" pitchFamily="2" charset="-122"/>
              </a:rPr>
              <a:t>                                               ——</a:t>
            </a:r>
            <a:r>
              <a:rPr lang="zh-CN" altLang="zh-CN" sz="2700" b="1" kern="0" dirty="0" smtClean="0">
                <a:solidFill>
                  <a:schemeClr val="tx1"/>
                </a:solidFill>
                <a:latin typeface="+mj-ea"/>
                <a:cs typeface="宋体" panose="02010600030101010101" pitchFamily="2" charset="-122"/>
              </a:rPr>
              <a:t>将</a:t>
            </a:r>
            <a:r>
              <a:rPr lang="zh-CN" altLang="zh-CN" sz="2700" b="1" kern="0" dirty="0">
                <a:solidFill>
                  <a:schemeClr val="tx1"/>
                </a:solidFill>
                <a:latin typeface="+mj-ea"/>
                <a:cs typeface="宋体" panose="02010600030101010101" pitchFamily="2" charset="-122"/>
              </a:rPr>
              <a:t>原账会计科目余额转入新</a:t>
            </a:r>
            <a:r>
              <a:rPr lang="zh-CN" altLang="zh-CN" sz="2700" b="1" kern="0" dirty="0" smtClean="0">
                <a:solidFill>
                  <a:schemeClr val="tx1"/>
                </a:solidFill>
                <a:latin typeface="+mj-ea"/>
                <a:cs typeface="宋体" panose="02010600030101010101" pitchFamily="2" charset="-122"/>
              </a:rPr>
              <a:t>账</a:t>
            </a:r>
            <a:endParaRPr lang="zh-CN" altLang="en-US" sz="2700" dirty="0">
              <a:solidFill>
                <a:schemeClr val="tx1"/>
              </a:solidFill>
            </a:endParaRPr>
          </a:p>
        </p:txBody>
      </p:sp>
      <p:sp>
        <p:nvSpPr>
          <p:cNvPr id="3" name="内容占位符 2"/>
          <p:cNvSpPr>
            <a:spLocks noGrp="1"/>
          </p:cNvSpPr>
          <p:nvPr>
            <p:ph idx="1"/>
          </p:nvPr>
        </p:nvSpPr>
        <p:spPr/>
        <p:txBody>
          <a:bodyPr>
            <a:normAutofit fontScale="92500" lnSpcReduction="20000"/>
          </a:bodyPr>
          <a:lstStyle/>
          <a:p>
            <a:pPr>
              <a:spcAft>
                <a:spcPts val="1125"/>
              </a:spcAft>
            </a:pPr>
            <a:r>
              <a:rPr lang="en-US" altLang="zh-CN" sz="2800" b="1" kern="0" dirty="0" smtClean="0">
                <a:latin typeface="宋体" panose="02010600030101010101" pitchFamily="2" charset="-122"/>
                <a:cs typeface="宋体" panose="02010600030101010101" pitchFamily="2" charset="-122"/>
              </a:rPr>
              <a:t>   (</a:t>
            </a:r>
            <a:r>
              <a:rPr lang="zh-CN" altLang="zh-CN" sz="2800" b="1" kern="0" dirty="0">
                <a:latin typeface="Calibri" panose="020F0502020204030204"/>
                <a:cs typeface="宋体" panose="02010600030101010101" pitchFamily="2" charset="-122"/>
              </a:rPr>
              <a:t>四</a:t>
            </a:r>
            <a:r>
              <a:rPr lang="en-US" altLang="zh-CN" sz="2800" b="1" kern="0" dirty="0">
                <a:latin typeface="Calibri" panose="020F0502020204030204"/>
                <a:cs typeface="宋体" panose="02010600030101010101" pitchFamily="2" charset="-122"/>
              </a:rPr>
              <a:t>)</a:t>
            </a:r>
            <a:r>
              <a:rPr lang="zh-CN" altLang="zh-CN" sz="2800" b="1" kern="0" dirty="0">
                <a:latin typeface="Calibri" panose="020F0502020204030204"/>
                <a:cs typeface="宋体" panose="02010600030101010101" pitchFamily="2" charset="-122"/>
              </a:rPr>
              <a:t>损益</a:t>
            </a:r>
            <a:r>
              <a:rPr lang="zh-CN" altLang="zh-CN" sz="2800" b="1" kern="0" dirty="0" smtClean="0">
                <a:latin typeface="Calibri" panose="020F0502020204030204"/>
                <a:cs typeface="宋体" panose="02010600030101010101" pitchFamily="2" charset="-122"/>
              </a:rPr>
              <a:t>类</a:t>
            </a:r>
            <a:endParaRPr lang="zh-CN" altLang="zh-CN" sz="2000" b="1" kern="100" dirty="0">
              <a:latin typeface="Calibri" panose="020F0502020204030204"/>
              <a:cs typeface="Times New Roman" panose="02020603050405020304"/>
            </a:endParaRPr>
          </a:p>
          <a:p>
            <a:pPr>
              <a:spcAft>
                <a:spcPts val="1125"/>
              </a:spcAft>
            </a:pPr>
            <a:r>
              <a:rPr lang="zh-CN" altLang="zh-CN" sz="2800" kern="0" dirty="0">
                <a:latin typeface="Calibri" panose="020F0502020204030204"/>
                <a:cs typeface="宋体" panose="02010600030101010101" pitchFamily="2" charset="-122"/>
              </a:rPr>
              <a:t>　　由于原账中损益类科目年末无余额，无需进行转账处理。自</a:t>
            </a:r>
            <a:r>
              <a:rPr lang="en-US" altLang="zh-CN" sz="2800" kern="0" dirty="0">
                <a:latin typeface="Calibri" panose="020F0502020204030204"/>
                <a:cs typeface="宋体" panose="02010600030101010101" pitchFamily="2" charset="-122"/>
              </a:rPr>
              <a:t>2024</a:t>
            </a:r>
            <a:r>
              <a:rPr lang="zh-CN" altLang="zh-CN" sz="2800" kern="0" dirty="0">
                <a:latin typeface="Calibri" panose="020F0502020204030204"/>
                <a:cs typeface="宋体" panose="02010600030101010101" pitchFamily="2" charset="-122"/>
              </a:rPr>
              <a:t>年</a:t>
            </a:r>
            <a:r>
              <a:rPr lang="en-US" altLang="zh-CN" sz="2800" kern="0" dirty="0">
                <a:latin typeface="Calibri" panose="020F0502020204030204"/>
                <a:cs typeface="宋体" panose="02010600030101010101" pitchFamily="2" charset="-122"/>
              </a:rPr>
              <a:t>1</a:t>
            </a:r>
            <a:r>
              <a:rPr lang="zh-CN" altLang="zh-CN" sz="2800" kern="0" dirty="0">
                <a:latin typeface="Calibri" panose="020F0502020204030204"/>
                <a:cs typeface="宋体" panose="02010600030101010101" pitchFamily="2" charset="-122"/>
              </a:rPr>
              <a:t>月</a:t>
            </a:r>
            <a:r>
              <a:rPr lang="en-US" altLang="zh-CN" sz="2800" kern="0" dirty="0">
                <a:latin typeface="Calibri" panose="020F0502020204030204"/>
                <a:cs typeface="宋体" panose="02010600030101010101" pitchFamily="2" charset="-122"/>
              </a:rPr>
              <a:t>1</a:t>
            </a:r>
            <a:r>
              <a:rPr lang="zh-CN" altLang="zh-CN" sz="2800" kern="0" dirty="0">
                <a:latin typeface="Calibri" panose="020F0502020204030204"/>
                <a:cs typeface="宋体" panose="02010600030101010101" pitchFamily="2" charset="-122"/>
              </a:rPr>
              <a:t>日起，应当按照新制度设置损益类科目并进行账务处理。</a:t>
            </a:r>
            <a:endParaRPr lang="zh-CN" altLang="zh-CN" sz="2000" kern="100" dirty="0">
              <a:latin typeface="Calibri" panose="020F0502020204030204"/>
              <a:cs typeface="Times New Roman" panose="02020603050405020304"/>
            </a:endParaRPr>
          </a:p>
          <a:p>
            <a:pPr>
              <a:spcAft>
                <a:spcPts val="1125"/>
              </a:spcAft>
            </a:pPr>
            <a:r>
              <a:rPr lang="zh-CN" altLang="zh-CN" sz="2800" kern="0" dirty="0">
                <a:latin typeface="Calibri" panose="020F0502020204030204"/>
                <a:cs typeface="宋体" panose="02010600030101010101" pitchFamily="2" charset="-122"/>
              </a:rPr>
              <a:t>　　</a:t>
            </a:r>
            <a:r>
              <a:rPr lang="en-US" altLang="zh-CN" sz="2800" b="1" kern="0" dirty="0">
                <a:latin typeface="Calibri" panose="020F0502020204030204"/>
                <a:cs typeface="宋体" panose="02010600030101010101" pitchFamily="2" charset="-122"/>
              </a:rPr>
              <a:t>(</a:t>
            </a:r>
            <a:r>
              <a:rPr lang="zh-CN" altLang="zh-CN" sz="2800" b="1" kern="0" dirty="0">
                <a:latin typeface="Calibri" panose="020F0502020204030204"/>
                <a:cs typeface="宋体" panose="02010600030101010101" pitchFamily="2" charset="-122"/>
              </a:rPr>
              <a:t>五</a:t>
            </a:r>
            <a:r>
              <a:rPr lang="en-US" altLang="zh-CN" sz="2800" b="1" kern="0" dirty="0">
                <a:latin typeface="Calibri" panose="020F0502020204030204"/>
                <a:cs typeface="宋体" panose="02010600030101010101" pitchFamily="2" charset="-122"/>
              </a:rPr>
              <a:t>)</a:t>
            </a:r>
            <a:r>
              <a:rPr lang="zh-CN" altLang="zh-CN" sz="2800" b="1" kern="0" dirty="0">
                <a:latin typeface="Calibri" panose="020F0502020204030204"/>
                <a:cs typeface="宋体" panose="02010600030101010101" pitchFamily="2" charset="-122"/>
              </a:rPr>
              <a:t>其他</a:t>
            </a:r>
            <a:r>
              <a:rPr lang="zh-CN" altLang="zh-CN" sz="2800" b="1" kern="0" dirty="0" smtClean="0">
                <a:latin typeface="Calibri" panose="020F0502020204030204"/>
                <a:cs typeface="宋体" panose="02010600030101010101" pitchFamily="2" charset="-122"/>
              </a:rPr>
              <a:t>要求</a:t>
            </a:r>
            <a:endParaRPr lang="zh-CN" altLang="zh-CN" sz="2000" kern="100" dirty="0">
              <a:latin typeface="Calibri" panose="020F0502020204030204"/>
              <a:cs typeface="Times New Roman" panose="02020603050405020304"/>
            </a:endParaRPr>
          </a:p>
          <a:p>
            <a:pPr>
              <a:spcAft>
                <a:spcPts val="1125"/>
              </a:spcAft>
            </a:pPr>
            <a:r>
              <a:rPr lang="zh-CN" altLang="zh-CN" sz="2800" kern="0" dirty="0">
                <a:latin typeface="Calibri" panose="020F0502020204030204"/>
                <a:cs typeface="宋体" panose="02010600030101010101" pitchFamily="2" charset="-122"/>
              </a:rPr>
              <a:t>　　农村集体经济组织存在其他本规定未列举的原账科目余额的，应当比照本规定转入新账的相应科目。</a:t>
            </a:r>
            <a:r>
              <a:rPr lang="zh-CN" altLang="zh-CN" sz="2800" kern="0" dirty="0">
                <a:solidFill>
                  <a:srgbClr val="C00000"/>
                </a:solidFill>
                <a:latin typeface="+mj-ea"/>
                <a:ea typeface="+mj-ea"/>
                <a:cs typeface="宋体" panose="02010600030101010101" pitchFamily="2" charset="-122"/>
              </a:rPr>
              <a:t>新账的科目设有明细科目的，应将原账的相应科目余额加以分析，分别转入新账中相应科目的相关明细科目。</a:t>
            </a:r>
            <a:endParaRPr lang="zh-CN" altLang="zh-CN" sz="2000" kern="100" dirty="0">
              <a:solidFill>
                <a:srgbClr val="C00000"/>
              </a:solidFill>
              <a:latin typeface="+mj-ea"/>
              <a:ea typeface="+mj-ea"/>
              <a:cs typeface="Times New Roman" panose="02020603050405020304"/>
            </a:endParaRPr>
          </a:p>
          <a:p>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20688"/>
            <a:ext cx="8229600" cy="648072"/>
          </a:xfrm>
        </p:spPr>
        <p:txBody>
          <a:bodyPr>
            <a:normAutofit fontScale="90000"/>
          </a:bodyPr>
          <a:lstStyle/>
          <a:p>
            <a:pPr>
              <a:spcAft>
                <a:spcPts val="1125"/>
              </a:spcAft>
            </a:pPr>
            <a:r>
              <a:rPr lang="zh-CN" altLang="en-US" sz="2700" b="1" kern="0" dirty="0" smtClean="0">
                <a:solidFill>
                  <a:srgbClr val="FF0000"/>
                </a:solidFill>
                <a:ea typeface="宋体" panose="02010600030101010101" pitchFamily="2" charset="-122"/>
                <a:cs typeface="宋体" panose="02010600030101010101" pitchFamily="2" charset="-122"/>
              </a:rPr>
              <a:t>三、</a:t>
            </a:r>
            <a:r>
              <a:rPr lang="zh-CN" altLang="zh-CN" sz="2700" b="1" kern="0" dirty="0" smtClean="0">
                <a:solidFill>
                  <a:srgbClr val="FF0000"/>
                </a:solidFill>
                <a:ea typeface="宋体" panose="02010600030101010101" pitchFamily="2" charset="-122"/>
                <a:cs typeface="宋体" panose="02010600030101010101" pitchFamily="2" charset="-122"/>
              </a:rPr>
              <a:t>农村</a:t>
            </a:r>
            <a:r>
              <a:rPr lang="zh-CN" altLang="zh-CN" sz="2700" b="1" kern="0" dirty="0">
                <a:solidFill>
                  <a:srgbClr val="FF0000"/>
                </a:solidFill>
                <a:ea typeface="宋体" panose="02010600030101010101" pitchFamily="2" charset="-122"/>
                <a:cs typeface="宋体" panose="02010600030101010101" pitchFamily="2" charset="-122"/>
              </a:rPr>
              <a:t>集体经济组织新旧会计制度有关</a:t>
            </a:r>
            <a:r>
              <a:rPr lang="zh-CN" altLang="zh-CN" sz="2700" b="1" kern="0" dirty="0" smtClean="0">
                <a:solidFill>
                  <a:srgbClr val="FF0000"/>
                </a:solidFill>
                <a:ea typeface="宋体" panose="02010600030101010101" pitchFamily="2" charset="-122"/>
                <a:cs typeface="宋体" panose="02010600030101010101" pitchFamily="2" charset="-122"/>
              </a:rPr>
              <a:t>衔接</a:t>
            </a:r>
            <a:br>
              <a:rPr lang="en-US" altLang="zh-CN" sz="2700" b="1" kern="0" dirty="0" smtClean="0">
                <a:solidFill>
                  <a:srgbClr val="FF0000"/>
                </a:solidFill>
                <a:ea typeface="宋体" panose="02010600030101010101" pitchFamily="2" charset="-122"/>
                <a:cs typeface="宋体" panose="02010600030101010101" pitchFamily="2" charset="-122"/>
              </a:rPr>
            </a:br>
            <a:r>
              <a:rPr lang="en-US" altLang="zh-CN" sz="2700" kern="0" dirty="0">
                <a:solidFill>
                  <a:schemeClr val="tx1"/>
                </a:solidFill>
                <a:ea typeface="宋体" panose="02010600030101010101" pitchFamily="2" charset="-122"/>
                <a:cs typeface="宋体" panose="02010600030101010101" pitchFamily="2" charset="-122"/>
              </a:rPr>
              <a:t> </a:t>
            </a:r>
            <a:r>
              <a:rPr lang="en-US" altLang="zh-CN" sz="2700" kern="0" dirty="0" smtClean="0">
                <a:solidFill>
                  <a:schemeClr val="tx1"/>
                </a:solidFill>
                <a:ea typeface="宋体" panose="02010600030101010101" pitchFamily="2" charset="-122"/>
                <a:cs typeface="宋体" panose="02010600030101010101" pitchFamily="2" charset="-122"/>
              </a:rPr>
              <a:t>                                               ——</a:t>
            </a:r>
            <a:r>
              <a:rPr lang="zh-CN" altLang="zh-CN" sz="2700" b="1" kern="0" dirty="0" smtClean="0">
                <a:solidFill>
                  <a:schemeClr val="tx1"/>
                </a:solidFill>
                <a:latin typeface="+mj-ea"/>
                <a:cs typeface="宋体" panose="02010600030101010101" pitchFamily="2" charset="-122"/>
              </a:rPr>
              <a:t>将</a:t>
            </a:r>
            <a:r>
              <a:rPr lang="zh-CN" altLang="zh-CN" sz="2700" b="1" kern="0" dirty="0">
                <a:solidFill>
                  <a:schemeClr val="tx1"/>
                </a:solidFill>
                <a:latin typeface="+mj-ea"/>
                <a:cs typeface="宋体" panose="02010600030101010101" pitchFamily="2" charset="-122"/>
              </a:rPr>
              <a:t>原账会计科目余额转入新</a:t>
            </a:r>
            <a:r>
              <a:rPr lang="zh-CN" altLang="zh-CN" sz="2700" b="1" kern="0" dirty="0" smtClean="0">
                <a:solidFill>
                  <a:schemeClr val="tx1"/>
                </a:solidFill>
                <a:latin typeface="+mj-ea"/>
                <a:cs typeface="宋体" panose="02010600030101010101" pitchFamily="2" charset="-122"/>
              </a:rPr>
              <a:t>账</a:t>
            </a:r>
            <a:endParaRPr lang="zh-CN" altLang="en-US" sz="2700" dirty="0">
              <a:solidFill>
                <a:schemeClr val="tx1"/>
              </a:solidFill>
            </a:endParaRPr>
          </a:p>
        </p:txBody>
      </p:sp>
      <p:sp>
        <p:nvSpPr>
          <p:cNvPr id="3" name="内容占位符 2"/>
          <p:cNvSpPr>
            <a:spLocks noGrp="1"/>
          </p:cNvSpPr>
          <p:nvPr>
            <p:ph idx="1"/>
          </p:nvPr>
        </p:nvSpPr>
        <p:spPr/>
        <p:txBody>
          <a:bodyPr/>
          <a:lstStyle/>
          <a:p>
            <a:r>
              <a:rPr lang="zh-CN" altLang="en-US" sz="2800" b="1" kern="0" dirty="0" smtClean="0">
                <a:solidFill>
                  <a:srgbClr val="FF0000"/>
                </a:solidFill>
                <a:cs typeface="宋体" panose="02010600030101010101" pitchFamily="2" charset="-122"/>
              </a:rPr>
              <a:t>特别提示</a:t>
            </a:r>
            <a:endParaRPr lang="en-US" altLang="zh-CN" sz="2800" b="1" kern="0" dirty="0" smtClean="0">
              <a:solidFill>
                <a:srgbClr val="FF0000"/>
              </a:solidFill>
              <a:cs typeface="宋体" panose="02010600030101010101" pitchFamily="2" charset="-122"/>
            </a:endParaRPr>
          </a:p>
          <a:p>
            <a:r>
              <a:rPr lang="zh-CN" altLang="zh-CN" sz="2800" kern="0" dirty="0" smtClean="0">
                <a:latin typeface="+mj-ea"/>
                <a:ea typeface="+mj-ea"/>
                <a:cs typeface="宋体" panose="02010600030101010101" pitchFamily="2" charset="-122"/>
              </a:rPr>
              <a:t>农村</a:t>
            </a:r>
            <a:r>
              <a:rPr lang="zh-CN" altLang="zh-CN" sz="2800" kern="0" dirty="0">
                <a:latin typeface="+mj-ea"/>
                <a:ea typeface="+mj-ea"/>
                <a:cs typeface="宋体" panose="02010600030101010101" pitchFamily="2" charset="-122"/>
              </a:rPr>
              <a:t>集体经济组织在进行新旧衔接的转账时，应当编制</a:t>
            </a:r>
            <a:r>
              <a:rPr lang="zh-CN" altLang="zh-CN" sz="2800" kern="0" dirty="0">
                <a:solidFill>
                  <a:srgbClr val="FF0000"/>
                </a:solidFill>
                <a:latin typeface="+mj-ea"/>
                <a:ea typeface="+mj-ea"/>
                <a:cs typeface="宋体" panose="02010600030101010101" pitchFamily="2" charset="-122"/>
              </a:rPr>
              <a:t>转账工作底稿</a:t>
            </a:r>
            <a:r>
              <a:rPr lang="zh-CN" altLang="zh-CN" sz="2800" kern="0" dirty="0">
                <a:latin typeface="+mj-ea"/>
                <a:ea typeface="+mj-ea"/>
                <a:cs typeface="宋体" panose="02010600030101010101" pitchFamily="2" charset="-122"/>
              </a:rPr>
              <a:t>，并将转入新账的对应原科目余额及分拆原科目余额的依据作为原始凭证</a:t>
            </a:r>
            <a:r>
              <a:rPr lang="zh-CN" altLang="zh-CN" sz="2800" kern="0" dirty="0" smtClean="0">
                <a:cs typeface="宋体" panose="02010600030101010101" pitchFamily="2" charset="-122"/>
              </a:rPr>
              <a:t>。</a:t>
            </a:r>
            <a:endParaRPr lang="en-US" altLang="zh-CN" sz="2800" kern="0" dirty="0" smtClean="0">
              <a:cs typeface="宋体" panose="02010600030101010101" pitchFamily="2" charset="-122"/>
            </a:endParaRPr>
          </a:p>
          <a:p>
            <a:endParaRPr lang="en-US" altLang="zh-CN" sz="2400" kern="0" dirty="0" smtClean="0"/>
          </a:p>
          <a:p>
            <a:r>
              <a:rPr lang="zh-CN" altLang="en-US" sz="2400" kern="0" dirty="0" smtClean="0">
                <a:solidFill>
                  <a:srgbClr val="FF0000"/>
                </a:solidFill>
              </a:rPr>
              <a:t>具体</a:t>
            </a:r>
            <a:r>
              <a:rPr lang="zh-CN" altLang="en-US" sz="2400" kern="0" dirty="0">
                <a:solidFill>
                  <a:srgbClr val="FF0000"/>
                </a:solidFill>
              </a:rPr>
              <a:t>操作</a:t>
            </a:r>
            <a:r>
              <a:rPr lang="zh-CN" altLang="en-US" sz="2400" kern="0" dirty="0" smtClean="0">
                <a:solidFill>
                  <a:srgbClr val="FF0000"/>
                </a:solidFill>
              </a:rPr>
              <a:t>建议：</a:t>
            </a:r>
            <a:r>
              <a:rPr lang="zh-CN" altLang="en-US" sz="2400" u="sng" kern="0" dirty="0" smtClean="0">
                <a:solidFill>
                  <a:srgbClr val="FF0000"/>
                </a:solidFill>
              </a:rPr>
              <a:t>编制新旧科目对照表，以此作为结束旧账登记新账的依据。</a:t>
            </a:r>
            <a:endParaRPr lang="zh-CN" altLang="en-US" sz="2400"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20688"/>
            <a:ext cx="8229600" cy="648072"/>
          </a:xfrm>
        </p:spPr>
        <p:txBody>
          <a:bodyPr>
            <a:normAutofit fontScale="90000"/>
          </a:bodyPr>
          <a:lstStyle/>
          <a:p>
            <a:pPr>
              <a:spcAft>
                <a:spcPts val="1125"/>
              </a:spcAft>
            </a:pPr>
            <a:r>
              <a:rPr lang="zh-CN" altLang="en-US" sz="2700" b="1" kern="0" dirty="0" smtClean="0">
                <a:solidFill>
                  <a:srgbClr val="FF0000"/>
                </a:solidFill>
                <a:ea typeface="宋体" panose="02010600030101010101" pitchFamily="2" charset="-122"/>
                <a:cs typeface="宋体" panose="02010600030101010101" pitchFamily="2" charset="-122"/>
              </a:rPr>
              <a:t>四、</a:t>
            </a:r>
            <a:r>
              <a:rPr lang="zh-CN" altLang="zh-CN" sz="2700" b="1" kern="0" dirty="0" smtClean="0">
                <a:solidFill>
                  <a:srgbClr val="FF0000"/>
                </a:solidFill>
                <a:ea typeface="宋体" panose="02010600030101010101" pitchFamily="2" charset="-122"/>
                <a:cs typeface="宋体" panose="02010600030101010101" pitchFamily="2" charset="-122"/>
              </a:rPr>
              <a:t>农村</a:t>
            </a:r>
            <a:r>
              <a:rPr lang="zh-CN" altLang="zh-CN" sz="2700" b="1" kern="0" dirty="0">
                <a:solidFill>
                  <a:srgbClr val="FF0000"/>
                </a:solidFill>
                <a:ea typeface="宋体" panose="02010600030101010101" pitchFamily="2" charset="-122"/>
                <a:cs typeface="宋体" panose="02010600030101010101" pitchFamily="2" charset="-122"/>
              </a:rPr>
              <a:t>集体经济组织新旧会计制度有关</a:t>
            </a:r>
            <a:r>
              <a:rPr lang="zh-CN" altLang="zh-CN" sz="2700" b="1" kern="0" dirty="0" smtClean="0">
                <a:solidFill>
                  <a:srgbClr val="FF0000"/>
                </a:solidFill>
                <a:ea typeface="宋体" panose="02010600030101010101" pitchFamily="2" charset="-122"/>
                <a:cs typeface="宋体" panose="02010600030101010101" pitchFamily="2" charset="-122"/>
              </a:rPr>
              <a:t>衔接</a:t>
            </a:r>
            <a:br>
              <a:rPr lang="en-US" altLang="zh-CN" sz="2700" b="1" kern="0" dirty="0" smtClean="0">
                <a:solidFill>
                  <a:srgbClr val="FF0000"/>
                </a:solidFill>
                <a:ea typeface="宋体" panose="02010600030101010101" pitchFamily="2" charset="-122"/>
                <a:cs typeface="宋体" panose="02010600030101010101" pitchFamily="2" charset="-122"/>
              </a:rPr>
            </a:br>
            <a:r>
              <a:rPr lang="en-US" altLang="zh-CN" sz="2700" kern="0" dirty="0">
                <a:solidFill>
                  <a:schemeClr val="tx1"/>
                </a:solidFill>
                <a:ea typeface="宋体" panose="02010600030101010101" pitchFamily="2" charset="-122"/>
                <a:cs typeface="宋体" panose="02010600030101010101" pitchFamily="2" charset="-122"/>
              </a:rPr>
              <a:t> </a:t>
            </a:r>
            <a:r>
              <a:rPr lang="en-US" altLang="zh-CN" sz="2700" kern="0" dirty="0" smtClean="0">
                <a:solidFill>
                  <a:schemeClr val="tx1"/>
                </a:solidFill>
                <a:ea typeface="宋体" panose="02010600030101010101" pitchFamily="2" charset="-122"/>
                <a:cs typeface="宋体" panose="02010600030101010101" pitchFamily="2" charset="-122"/>
              </a:rPr>
              <a:t>                                               ——</a:t>
            </a:r>
            <a:r>
              <a:rPr lang="zh-CN" altLang="zh-CN" sz="2700" b="1" kern="0" dirty="0" smtClean="0">
                <a:solidFill>
                  <a:schemeClr val="tx1"/>
                </a:solidFill>
                <a:latin typeface="+mj-ea"/>
                <a:cs typeface="宋体" panose="02010600030101010101" pitchFamily="2" charset="-122"/>
              </a:rPr>
              <a:t>将原</a:t>
            </a:r>
            <a:r>
              <a:rPr lang="zh-CN" altLang="zh-CN" sz="2700" b="1" kern="0" dirty="0">
                <a:solidFill>
                  <a:schemeClr val="tx1"/>
                </a:solidFill>
                <a:latin typeface="+mj-ea"/>
                <a:cs typeface="宋体" panose="02010600030101010101" pitchFamily="2" charset="-122"/>
              </a:rPr>
              <a:t>未入账事项登记新账</a:t>
            </a:r>
            <a:endParaRPr lang="zh-CN" altLang="zh-CN" sz="2700" b="1" kern="0" dirty="0">
              <a:solidFill>
                <a:schemeClr val="tx1"/>
              </a:solidFill>
              <a:latin typeface="+mj-ea"/>
              <a:cs typeface="宋体" panose="02010600030101010101" pitchFamily="2" charset="-122"/>
            </a:endParaRPr>
          </a:p>
        </p:txBody>
      </p:sp>
      <p:sp>
        <p:nvSpPr>
          <p:cNvPr id="3" name="内容占位符 2"/>
          <p:cNvSpPr>
            <a:spLocks noGrp="1"/>
          </p:cNvSpPr>
          <p:nvPr>
            <p:ph idx="1"/>
          </p:nvPr>
        </p:nvSpPr>
        <p:spPr/>
        <p:txBody>
          <a:bodyPr>
            <a:normAutofit fontScale="62500" lnSpcReduction="20000"/>
          </a:bodyPr>
          <a:lstStyle/>
          <a:p>
            <a:pPr>
              <a:spcAft>
                <a:spcPts val="1125"/>
              </a:spcAft>
            </a:pPr>
            <a:r>
              <a:rPr lang="zh-CN" altLang="zh-CN" sz="2800" kern="0" dirty="0">
                <a:latin typeface="+mn-ea"/>
                <a:cs typeface="宋体" panose="02010600030101010101" pitchFamily="2" charset="-122"/>
              </a:rPr>
              <a:t>　</a:t>
            </a:r>
            <a:r>
              <a:rPr lang="en-US" altLang="zh-CN" sz="2800" b="1" kern="0" dirty="0">
                <a:latin typeface="+mn-ea"/>
                <a:cs typeface="宋体" panose="02010600030101010101" pitchFamily="2" charset="-122"/>
              </a:rPr>
              <a:t>(</a:t>
            </a:r>
            <a:r>
              <a:rPr lang="zh-CN" altLang="zh-CN" sz="2800" b="1" kern="0" dirty="0">
                <a:latin typeface="+mn-ea"/>
                <a:cs typeface="宋体" panose="02010600030101010101" pitchFamily="2" charset="-122"/>
              </a:rPr>
              <a:t>一</a:t>
            </a:r>
            <a:r>
              <a:rPr lang="en-US" altLang="zh-CN" sz="2800" b="1" kern="0" dirty="0">
                <a:latin typeface="+mn-ea"/>
                <a:cs typeface="宋体" panose="02010600030101010101" pitchFamily="2" charset="-122"/>
              </a:rPr>
              <a:t>)</a:t>
            </a:r>
            <a:r>
              <a:rPr lang="zh-CN" altLang="zh-CN" sz="2800" b="1" kern="0" dirty="0">
                <a:latin typeface="+mn-ea"/>
                <a:cs typeface="宋体" panose="02010600030101010101" pitchFamily="2" charset="-122"/>
              </a:rPr>
              <a:t>资产</a:t>
            </a:r>
            <a:r>
              <a:rPr lang="zh-CN" altLang="zh-CN" sz="2800" b="1" kern="0" dirty="0" smtClean="0">
                <a:latin typeface="+mn-ea"/>
                <a:cs typeface="宋体" panose="02010600030101010101" pitchFamily="2" charset="-122"/>
              </a:rPr>
              <a:t>类</a:t>
            </a:r>
            <a:endParaRPr lang="zh-CN" altLang="zh-CN" sz="2000" b="1" kern="100" dirty="0">
              <a:latin typeface="+mn-ea"/>
              <a:cs typeface="Times New Roman" panose="02020603050405020304"/>
            </a:endParaRPr>
          </a:p>
          <a:p>
            <a:pPr>
              <a:spcAft>
                <a:spcPts val="1125"/>
              </a:spcAft>
            </a:pPr>
            <a:r>
              <a:rPr lang="zh-CN" altLang="zh-CN" sz="2800" kern="0" dirty="0">
                <a:latin typeface="+mn-ea"/>
                <a:cs typeface="宋体" panose="02010600030101010101" pitchFamily="2" charset="-122"/>
              </a:rPr>
              <a:t>　</a:t>
            </a:r>
            <a:r>
              <a:rPr lang="zh-CN" altLang="zh-CN" sz="2800" b="1" kern="0" dirty="0">
                <a:latin typeface="+mn-ea"/>
                <a:cs typeface="宋体" panose="02010600030101010101" pitchFamily="2" charset="-122"/>
              </a:rPr>
              <a:t>　</a:t>
            </a:r>
            <a:r>
              <a:rPr lang="en-US" altLang="zh-CN" sz="2800" b="1" kern="0" dirty="0">
                <a:latin typeface="+mn-ea"/>
                <a:cs typeface="宋体" panose="02010600030101010101" pitchFamily="2" charset="-122"/>
              </a:rPr>
              <a:t>1.</a:t>
            </a:r>
            <a:r>
              <a:rPr lang="zh-CN" altLang="zh-CN" sz="2800" b="1" kern="0" dirty="0">
                <a:latin typeface="+mn-ea"/>
                <a:cs typeface="宋体" panose="02010600030101010101" pitchFamily="2" charset="-122"/>
              </a:rPr>
              <a:t>无形</a:t>
            </a:r>
            <a:r>
              <a:rPr lang="zh-CN" altLang="zh-CN" sz="2800" b="1" kern="0" dirty="0" smtClean="0">
                <a:latin typeface="+mn-ea"/>
                <a:cs typeface="宋体" panose="02010600030101010101" pitchFamily="2" charset="-122"/>
              </a:rPr>
              <a:t>资产</a:t>
            </a:r>
            <a:endParaRPr lang="zh-CN" altLang="zh-CN" sz="2000" b="1" kern="100" dirty="0">
              <a:latin typeface="+mn-ea"/>
              <a:cs typeface="Times New Roman" panose="02020603050405020304"/>
            </a:endParaRPr>
          </a:p>
          <a:p>
            <a:pPr>
              <a:lnSpc>
                <a:spcPct val="170000"/>
              </a:lnSpc>
              <a:spcAft>
                <a:spcPts val="1125"/>
              </a:spcAft>
            </a:pPr>
            <a:r>
              <a:rPr lang="zh-CN" altLang="zh-CN" sz="2800" kern="0" dirty="0">
                <a:latin typeface="+mn-ea"/>
                <a:cs typeface="宋体" panose="02010600030101010101" pitchFamily="2" charset="-122"/>
              </a:rPr>
              <a:t>　　农村集体经济组织在新旧制度转换时，应当将</a:t>
            </a:r>
            <a:r>
              <a:rPr lang="en-US" altLang="zh-CN" sz="2800" kern="0" dirty="0">
                <a:latin typeface="+mn-ea"/>
                <a:cs typeface="宋体" panose="02010600030101010101" pitchFamily="2" charset="-122"/>
              </a:rPr>
              <a:t>2023</a:t>
            </a:r>
            <a:r>
              <a:rPr lang="zh-CN" altLang="zh-CN" sz="2800" kern="0" dirty="0">
                <a:latin typeface="+mn-ea"/>
                <a:cs typeface="宋体" panose="02010600030101010101" pitchFamily="2" charset="-122"/>
              </a:rPr>
              <a:t>年</a:t>
            </a:r>
            <a:r>
              <a:rPr lang="en-US" altLang="zh-CN" sz="2800" kern="0" dirty="0">
                <a:latin typeface="+mn-ea"/>
                <a:cs typeface="宋体" panose="02010600030101010101" pitchFamily="2" charset="-122"/>
              </a:rPr>
              <a:t>12</a:t>
            </a:r>
            <a:r>
              <a:rPr lang="zh-CN" altLang="zh-CN" sz="2800" kern="0" dirty="0">
                <a:latin typeface="+mn-ea"/>
                <a:cs typeface="宋体" panose="02010600030101010101" pitchFamily="2" charset="-122"/>
              </a:rPr>
              <a:t>月</a:t>
            </a:r>
            <a:r>
              <a:rPr lang="en-US" altLang="zh-CN" sz="2800" kern="0" dirty="0">
                <a:latin typeface="+mn-ea"/>
                <a:cs typeface="宋体" panose="02010600030101010101" pitchFamily="2" charset="-122"/>
              </a:rPr>
              <a:t>31</a:t>
            </a:r>
            <a:r>
              <a:rPr lang="zh-CN" altLang="zh-CN" sz="2800" kern="0" dirty="0">
                <a:latin typeface="+mn-ea"/>
                <a:cs typeface="宋体" panose="02010600030101010101" pitchFamily="2" charset="-122"/>
              </a:rPr>
              <a:t>日前未入账的无形资产按照新制度规定记入新账。登记新账时，按照确定的无形资产成本，借记</a:t>
            </a:r>
            <a:r>
              <a:rPr lang="en-US" altLang="zh-CN" sz="2800" kern="0" dirty="0">
                <a:latin typeface="+mn-ea"/>
                <a:cs typeface="宋体" panose="02010600030101010101" pitchFamily="2" charset="-122"/>
              </a:rPr>
              <a:t>“</a:t>
            </a:r>
            <a:r>
              <a:rPr lang="zh-CN" altLang="zh-CN" sz="2800" kern="0" dirty="0">
                <a:latin typeface="+mn-ea"/>
                <a:cs typeface="宋体" panose="02010600030101010101" pitchFamily="2" charset="-122"/>
              </a:rPr>
              <a:t>无形资产</a:t>
            </a:r>
            <a:r>
              <a:rPr lang="en-US" altLang="zh-CN" sz="2800" kern="0" dirty="0">
                <a:latin typeface="+mn-ea"/>
                <a:cs typeface="宋体" panose="02010600030101010101" pitchFamily="2" charset="-122"/>
              </a:rPr>
              <a:t>”</a:t>
            </a:r>
            <a:r>
              <a:rPr lang="zh-CN" altLang="zh-CN" sz="2800" kern="0" dirty="0">
                <a:latin typeface="+mn-ea"/>
                <a:cs typeface="宋体" panose="02010600030101010101" pitchFamily="2" charset="-122"/>
              </a:rPr>
              <a:t>科目，贷记</a:t>
            </a:r>
            <a:r>
              <a:rPr lang="en-US" altLang="zh-CN" sz="2800" kern="0" dirty="0">
                <a:latin typeface="+mn-ea"/>
                <a:cs typeface="宋体" panose="02010600030101010101" pitchFamily="2" charset="-122"/>
              </a:rPr>
              <a:t>“</a:t>
            </a:r>
            <a:r>
              <a:rPr lang="zh-CN" altLang="zh-CN" sz="2800" kern="0" dirty="0">
                <a:latin typeface="+mn-ea"/>
                <a:cs typeface="宋体" panose="02010600030101010101" pitchFamily="2" charset="-122"/>
              </a:rPr>
              <a:t>公积公益金</a:t>
            </a:r>
            <a:r>
              <a:rPr lang="en-US" altLang="zh-CN" sz="2800" kern="0" dirty="0">
                <a:latin typeface="+mn-ea"/>
                <a:cs typeface="宋体" panose="02010600030101010101" pitchFamily="2" charset="-122"/>
              </a:rPr>
              <a:t>”</a:t>
            </a:r>
            <a:r>
              <a:rPr lang="zh-CN" altLang="zh-CN" sz="2800" kern="0" dirty="0">
                <a:latin typeface="+mn-ea"/>
                <a:cs typeface="宋体" panose="02010600030101010101" pitchFamily="2" charset="-122"/>
              </a:rPr>
              <a:t>科目。</a:t>
            </a:r>
            <a:endParaRPr lang="zh-CN" altLang="zh-CN" sz="2000" kern="100" dirty="0">
              <a:latin typeface="+mn-ea"/>
              <a:cs typeface="Times New Roman" panose="02020603050405020304"/>
            </a:endParaRPr>
          </a:p>
          <a:p>
            <a:pPr>
              <a:lnSpc>
                <a:spcPct val="170000"/>
              </a:lnSpc>
              <a:spcAft>
                <a:spcPts val="1125"/>
              </a:spcAft>
            </a:pPr>
            <a:r>
              <a:rPr lang="zh-CN" altLang="zh-CN" sz="2800" kern="0" dirty="0">
                <a:latin typeface="+mn-ea"/>
                <a:cs typeface="宋体" panose="02010600030101010101" pitchFamily="2" charset="-122"/>
              </a:rPr>
              <a:t>　　</a:t>
            </a:r>
            <a:r>
              <a:rPr lang="en-US" altLang="zh-CN" sz="2800" b="1" kern="0" dirty="0">
                <a:latin typeface="+mn-ea"/>
                <a:cs typeface="宋体" panose="02010600030101010101" pitchFamily="2" charset="-122"/>
              </a:rPr>
              <a:t>2.</a:t>
            </a:r>
            <a:r>
              <a:rPr lang="zh-CN" altLang="zh-CN" sz="2800" b="1" kern="0" dirty="0">
                <a:latin typeface="+mn-ea"/>
                <a:cs typeface="宋体" panose="02010600030101010101" pitchFamily="2" charset="-122"/>
              </a:rPr>
              <a:t>其他</a:t>
            </a:r>
            <a:r>
              <a:rPr lang="zh-CN" altLang="zh-CN" sz="2800" b="1" kern="0" dirty="0" smtClean="0">
                <a:latin typeface="+mn-ea"/>
                <a:cs typeface="宋体" panose="02010600030101010101" pitchFamily="2" charset="-122"/>
              </a:rPr>
              <a:t>资产</a:t>
            </a:r>
            <a:endParaRPr lang="zh-CN" altLang="zh-CN" sz="2000" kern="100" dirty="0">
              <a:latin typeface="+mn-ea"/>
              <a:cs typeface="Times New Roman" panose="02020603050405020304"/>
            </a:endParaRPr>
          </a:p>
          <a:p>
            <a:pPr>
              <a:lnSpc>
                <a:spcPct val="170000"/>
              </a:lnSpc>
              <a:spcAft>
                <a:spcPts val="1125"/>
              </a:spcAft>
            </a:pPr>
            <a:r>
              <a:rPr lang="zh-CN" altLang="zh-CN" sz="2800" kern="0" dirty="0">
                <a:latin typeface="+mn-ea"/>
                <a:cs typeface="宋体" panose="02010600030101010101" pitchFamily="2" charset="-122"/>
              </a:rPr>
              <a:t>　　农村集体经济组织在新旧制度转换时，应当将</a:t>
            </a:r>
            <a:r>
              <a:rPr lang="en-US" altLang="zh-CN" sz="2800" kern="0" dirty="0">
                <a:latin typeface="+mn-ea"/>
                <a:cs typeface="宋体" panose="02010600030101010101" pitchFamily="2" charset="-122"/>
              </a:rPr>
              <a:t>2023</a:t>
            </a:r>
            <a:r>
              <a:rPr lang="zh-CN" altLang="zh-CN" sz="2800" kern="0" dirty="0">
                <a:latin typeface="+mn-ea"/>
                <a:cs typeface="宋体" panose="02010600030101010101" pitchFamily="2" charset="-122"/>
              </a:rPr>
              <a:t>年</a:t>
            </a:r>
            <a:r>
              <a:rPr lang="en-US" altLang="zh-CN" sz="2800" kern="0" dirty="0">
                <a:latin typeface="+mn-ea"/>
                <a:cs typeface="宋体" panose="02010600030101010101" pitchFamily="2" charset="-122"/>
              </a:rPr>
              <a:t>12</a:t>
            </a:r>
            <a:r>
              <a:rPr lang="zh-CN" altLang="zh-CN" sz="2800" kern="0" dirty="0">
                <a:latin typeface="+mn-ea"/>
                <a:cs typeface="宋体" panose="02010600030101010101" pitchFamily="2" charset="-122"/>
              </a:rPr>
              <a:t>月</a:t>
            </a:r>
            <a:r>
              <a:rPr lang="en-US" altLang="zh-CN" sz="2800" kern="0" dirty="0">
                <a:latin typeface="+mn-ea"/>
                <a:cs typeface="宋体" panose="02010600030101010101" pitchFamily="2" charset="-122"/>
              </a:rPr>
              <a:t>31</a:t>
            </a:r>
            <a:r>
              <a:rPr lang="zh-CN" altLang="zh-CN" sz="2800" kern="0" dirty="0">
                <a:latin typeface="+mn-ea"/>
                <a:cs typeface="宋体" panose="02010600030101010101" pitchFamily="2" charset="-122"/>
              </a:rPr>
              <a:t>日前未入账的其他资产按照新制度规定记入新账。登记新账时，按照确定的其他资产及其成本，分别借记相关资产类科目，贷记相关所有者权益类科目。</a:t>
            </a:r>
            <a:endParaRPr lang="zh-CN" altLang="zh-CN" sz="2000" kern="100" dirty="0">
              <a:latin typeface="+mn-ea"/>
              <a:cs typeface="Times New Roman" panose="02020603050405020304"/>
            </a:endParaRPr>
          </a:p>
          <a:p>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20688"/>
            <a:ext cx="8229600" cy="648072"/>
          </a:xfrm>
        </p:spPr>
        <p:txBody>
          <a:bodyPr>
            <a:normAutofit fontScale="90000"/>
          </a:bodyPr>
          <a:lstStyle/>
          <a:p>
            <a:pPr>
              <a:spcAft>
                <a:spcPts val="1125"/>
              </a:spcAft>
            </a:pPr>
            <a:r>
              <a:rPr lang="zh-CN" altLang="en-US" sz="2700" b="1" kern="0" dirty="0" smtClean="0">
                <a:solidFill>
                  <a:srgbClr val="FF0000"/>
                </a:solidFill>
                <a:ea typeface="宋体" panose="02010600030101010101" pitchFamily="2" charset="-122"/>
                <a:cs typeface="宋体" panose="02010600030101010101" pitchFamily="2" charset="-122"/>
              </a:rPr>
              <a:t>三、</a:t>
            </a:r>
            <a:r>
              <a:rPr lang="zh-CN" altLang="zh-CN" sz="2700" b="1" kern="0" dirty="0" smtClean="0">
                <a:solidFill>
                  <a:srgbClr val="FF0000"/>
                </a:solidFill>
                <a:ea typeface="宋体" panose="02010600030101010101" pitchFamily="2" charset="-122"/>
                <a:cs typeface="宋体" panose="02010600030101010101" pitchFamily="2" charset="-122"/>
              </a:rPr>
              <a:t>农村</a:t>
            </a:r>
            <a:r>
              <a:rPr lang="zh-CN" altLang="zh-CN" sz="2700" b="1" kern="0" dirty="0">
                <a:solidFill>
                  <a:srgbClr val="FF0000"/>
                </a:solidFill>
                <a:ea typeface="宋体" panose="02010600030101010101" pitchFamily="2" charset="-122"/>
                <a:cs typeface="宋体" panose="02010600030101010101" pitchFamily="2" charset="-122"/>
              </a:rPr>
              <a:t>集体经济组织新旧会计制度有关</a:t>
            </a:r>
            <a:r>
              <a:rPr lang="zh-CN" altLang="zh-CN" sz="2700" b="1" kern="0" dirty="0" smtClean="0">
                <a:solidFill>
                  <a:srgbClr val="FF0000"/>
                </a:solidFill>
                <a:ea typeface="宋体" panose="02010600030101010101" pitchFamily="2" charset="-122"/>
                <a:cs typeface="宋体" panose="02010600030101010101" pitchFamily="2" charset="-122"/>
              </a:rPr>
              <a:t>衔接</a:t>
            </a:r>
            <a:br>
              <a:rPr lang="en-US" altLang="zh-CN" sz="2700" b="1" kern="0" dirty="0" smtClean="0">
                <a:solidFill>
                  <a:srgbClr val="FF0000"/>
                </a:solidFill>
                <a:ea typeface="宋体" panose="02010600030101010101" pitchFamily="2" charset="-122"/>
                <a:cs typeface="宋体" panose="02010600030101010101" pitchFamily="2" charset="-122"/>
              </a:rPr>
            </a:br>
            <a:r>
              <a:rPr lang="en-US" altLang="zh-CN" sz="2700" kern="0" dirty="0">
                <a:solidFill>
                  <a:schemeClr val="tx1"/>
                </a:solidFill>
                <a:ea typeface="宋体" panose="02010600030101010101" pitchFamily="2" charset="-122"/>
                <a:cs typeface="宋体" panose="02010600030101010101" pitchFamily="2" charset="-122"/>
              </a:rPr>
              <a:t> </a:t>
            </a:r>
            <a:r>
              <a:rPr lang="en-US" altLang="zh-CN" sz="2700" kern="0" dirty="0" smtClean="0">
                <a:solidFill>
                  <a:schemeClr val="tx1"/>
                </a:solidFill>
                <a:ea typeface="宋体" panose="02010600030101010101" pitchFamily="2" charset="-122"/>
                <a:cs typeface="宋体" panose="02010600030101010101" pitchFamily="2" charset="-122"/>
              </a:rPr>
              <a:t>                                               ——</a:t>
            </a:r>
            <a:r>
              <a:rPr lang="zh-CN" altLang="zh-CN" sz="2700" b="1" kern="0" dirty="0">
                <a:solidFill>
                  <a:prstClr val="black"/>
                </a:solidFill>
                <a:latin typeface="隶书" panose="02010509060101010101" pitchFamily="49" charset="-122"/>
                <a:cs typeface="宋体" panose="02010600030101010101" pitchFamily="2" charset="-122"/>
              </a:rPr>
              <a:t>将原未入账事项登记新账</a:t>
            </a:r>
            <a:endParaRPr lang="zh-CN" altLang="en-US" sz="2700" dirty="0">
              <a:solidFill>
                <a:schemeClr val="tx1"/>
              </a:solidFill>
            </a:endParaRPr>
          </a:p>
        </p:txBody>
      </p:sp>
      <p:sp>
        <p:nvSpPr>
          <p:cNvPr id="3" name="内容占位符 2"/>
          <p:cNvSpPr>
            <a:spLocks noGrp="1"/>
          </p:cNvSpPr>
          <p:nvPr>
            <p:ph idx="1"/>
          </p:nvPr>
        </p:nvSpPr>
        <p:spPr/>
        <p:txBody>
          <a:bodyPr>
            <a:normAutofit fontScale="62500" lnSpcReduction="20000"/>
          </a:bodyPr>
          <a:lstStyle/>
          <a:p>
            <a:pPr>
              <a:spcAft>
                <a:spcPts val="1125"/>
              </a:spcAft>
            </a:pPr>
            <a:r>
              <a:rPr lang="zh-CN" altLang="zh-CN" sz="2800" kern="0" dirty="0">
                <a:latin typeface="Calibri" panose="020F0502020204030204"/>
                <a:cs typeface="宋体" panose="02010600030101010101" pitchFamily="2" charset="-122"/>
              </a:rPr>
              <a:t>　　</a:t>
            </a:r>
            <a:r>
              <a:rPr lang="en-US" altLang="zh-CN" sz="2800" b="1" kern="0" dirty="0">
                <a:latin typeface="+mn-ea"/>
                <a:cs typeface="宋体" panose="02010600030101010101" pitchFamily="2" charset="-122"/>
              </a:rPr>
              <a:t>(</a:t>
            </a:r>
            <a:r>
              <a:rPr lang="zh-CN" altLang="zh-CN" sz="2800" b="1" kern="0" dirty="0">
                <a:latin typeface="+mn-ea"/>
                <a:cs typeface="宋体" panose="02010600030101010101" pitchFamily="2" charset="-122"/>
              </a:rPr>
              <a:t>二</a:t>
            </a:r>
            <a:r>
              <a:rPr lang="en-US" altLang="zh-CN" sz="2800" b="1" kern="0" dirty="0">
                <a:latin typeface="+mn-ea"/>
                <a:cs typeface="宋体" panose="02010600030101010101" pitchFamily="2" charset="-122"/>
              </a:rPr>
              <a:t>)</a:t>
            </a:r>
            <a:r>
              <a:rPr lang="zh-CN" altLang="zh-CN" sz="2800" b="1" kern="0" dirty="0">
                <a:latin typeface="+mn-ea"/>
                <a:cs typeface="宋体" panose="02010600030101010101" pitchFamily="2" charset="-122"/>
              </a:rPr>
              <a:t>负债</a:t>
            </a:r>
            <a:r>
              <a:rPr lang="zh-CN" altLang="zh-CN" sz="2800" b="1" kern="0" dirty="0" smtClean="0">
                <a:latin typeface="+mn-ea"/>
                <a:cs typeface="宋体" panose="02010600030101010101" pitchFamily="2" charset="-122"/>
              </a:rPr>
              <a:t>类</a:t>
            </a:r>
            <a:endParaRPr lang="zh-CN" altLang="zh-CN" sz="2000" b="1" kern="100" dirty="0">
              <a:latin typeface="+mn-ea"/>
              <a:cs typeface="Times New Roman" panose="02020603050405020304"/>
            </a:endParaRPr>
          </a:p>
          <a:p>
            <a:pPr>
              <a:lnSpc>
                <a:spcPct val="170000"/>
              </a:lnSpc>
              <a:spcAft>
                <a:spcPts val="1125"/>
              </a:spcAft>
            </a:pPr>
            <a:r>
              <a:rPr lang="zh-CN" altLang="zh-CN" sz="2800" kern="0" dirty="0">
                <a:latin typeface="+mn-ea"/>
                <a:cs typeface="宋体" panose="02010600030101010101" pitchFamily="2" charset="-122"/>
              </a:rPr>
              <a:t>　　农村集体经济组织在新旧制度转换时，应当将</a:t>
            </a:r>
            <a:r>
              <a:rPr lang="en-US" altLang="zh-CN" sz="2800" kern="0" dirty="0">
                <a:latin typeface="+mn-ea"/>
                <a:cs typeface="宋体" panose="02010600030101010101" pitchFamily="2" charset="-122"/>
              </a:rPr>
              <a:t>2023</a:t>
            </a:r>
            <a:r>
              <a:rPr lang="zh-CN" altLang="zh-CN" sz="2800" kern="0" dirty="0">
                <a:latin typeface="+mn-ea"/>
                <a:cs typeface="宋体" panose="02010600030101010101" pitchFamily="2" charset="-122"/>
              </a:rPr>
              <a:t>年</a:t>
            </a:r>
            <a:r>
              <a:rPr lang="en-US" altLang="zh-CN" sz="2800" kern="0" dirty="0">
                <a:latin typeface="+mn-ea"/>
                <a:cs typeface="宋体" panose="02010600030101010101" pitchFamily="2" charset="-122"/>
              </a:rPr>
              <a:t>12</a:t>
            </a:r>
            <a:r>
              <a:rPr lang="zh-CN" altLang="zh-CN" sz="2800" kern="0" dirty="0">
                <a:latin typeface="+mn-ea"/>
                <a:cs typeface="宋体" panose="02010600030101010101" pitchFamily="2" charset="-122"/>
              </a:rPr>
              <a:t>月</a:t>
            </a:r>
            <a:r>
              <a:rPr lang="en-US" altLang="zh-CN" sz="2800" kern="0" dirty="0">
                <a:latin typeface="+mn-ea"/>
                <a:cs typeface="宋体" panose="02010600030101010101" pitchFamily="2" charset="-122"/>
              </a:rPr>
              <a:t>31</a:t>
            </a:r>
            <a:r>
              <a:rPr lang="zh-CN" altLang="zh-CN" sz="2800" kern="0" dirty="0">
                <a:latin typeface="+mn-ea"/>
                <a:cs typeface="宋体" panose="02010600030101010101" pitchFamily="2" charset="-122"/>
              </a:rPr>
              <a:t>日前未入账的负债按照新制度规定记入新账。登记新账时，按照确定的负债金额，借记</a:t>
            </a:r>
            <a:r>
              <a:rPr lang="en-US" altLang="zh-CN" sz="2800" kern="0" dirty="0">
                <a:latin typeface="+mn-ea"/>
                <a:cs typeface="宋体" panose="02010600030101010101" pitchFamily="2" charset="-122"/>
              </a:rPr>
              <a:t>“</a:t>
            </a:r>
            <a:r>
              <a:rPr lang="zh-CN" altLang="zh-CN" sz="2800" kern="0" dirty="0">
                <a:latin typeface="+mn-ea"/>
                <a:cs typeface="宋体" panose="02010600030101010101" pitchFamily="2" charset="-122"/>
              </a:rPr>
              <a:t>收益分配</a:t>
            </a:r>
            <a:r>
              <a:rPr lang="en-US" altLang="zh-CN" sz="2800" kern="0" dirty="0">
                <a:latin typeface="+mn-ea"/>
                <a:cs typeface="宋体" panose="02010600030101010101" pitchFamily="2" charset="-122"/>
              </a:rPr>
              <a:t>——</a:t>
            </a:r>
            <a:r>
              <a:rPr lang="zh-CN" altLang="zh-CN" sz="2800" kern="0" dirty="0">
                <a:latin typeface="+mn-ea"/>
                <a:cs typeface="宋体" panose="02010600030101010101" pitchFamily="2" charset="-122"/>
              </a:rPr>
              <a:t>未分配收益</a:t>
            </a:r>
            <a:r>
              <a:rPr lang="en-US" altLang="zh-CN" sz="2800" kern="0" dirty="0">
                <a:latin typeface="+mn-ea"/>
                <a:cs typeface="宋体" panose="02010600030101010101" pitchFamily="2" charset="-122"/>
              </a:rPr>
              <a:t>”</a:t>
            </a:r>
            <a:r>
              <a:rPr lang="zh-CN" altLang="zh-CN" sz="2800" kern="0" dirty="0">
                <a:latin typeface="+mn-ea"/>
                <a:cs typeface="宋体" panose="02010600030101010101" pitchFamily="2" charset="-122"/>
              </a:rPr>
              <a:t>科目，贷记相关负债类科目。</a:t>
            </a:r>
            <a:endParaRPr lang="zh-CN" altLang="zh-CN" sz="2000" kern="100" dirty="0">
              <a:latin typeface="+mn-ea"/>
              <a:cs typeface="Times New Roman" panose="02020603050405020304"/>
            </a:endParaRPr>
          </a:p>
          <a:p>
            <a:pPr>
              <a:lnSpc>
                <a:spcPct val="170000"/>
              </a:lnSpc>
              <a:spcAft>
                <a:spcPts val="1125"/>
              </a:spcAft>
            </a:pPr>
            <a:r>
              <a:rPr lang="zh-CN" altLang="zh-CN" sz="2800" kern="0" dirty="0">
                <a:latin typeface="+mn-ea"/>
                <a:cs typeface="宋体" panose="02010600030101010101" pitchFamily="2" charset="-122"/>
              </a:rPr>
              <a:t>　</a:t>
            </a:r>
            <a:r>
              <a:rPr lang="zh-CN" altLang="zh-CN" sz="2800" b="1" kern="0" dirty="0">
                <a:latin typeface="+mn-ea"/>
                <a:cs typeface="宋体" panose="02010600030101010101" pitchFamily="2" charset="-122"/>
              </a:rPr>
              <a:t>　</a:t>
            </a:r>
            <a:r>
              <a:rPr lang="en-US" altLang="zh-CN" sz="2800" b="1" kern="0" dirty="0">
                <a:latin typeface="+mn-ea"/>
                <a:cs typeface="宋体" panose="02010600030101010101" pitchFamily="2" charset="-122"/>
              </a:rPr>
              <a:t>(</a:t>
            </a:r>
            <a:r>
              <a:rPr lang="zh-CN" altLang="zh-CN" sz="2800" b="1" kern="0" dirty="0">
                <a:latin typeface="+mn-ea"/>
                <a:cs typeface="宋体" panose="02010600030101010101" pitchFamily="2" charset="-122"/>
              </a:rPr>
              <a:t>三</a:t>
            </a:r>
            <a:r>
              <a:rPr lang="en-US" altLang="zh-CN" sz="2800" b="1" kern="0" dirty="0">
                <a:latin typeface="+mn-ea"/>
                <a:cs typeface="宋体" panose="02010600030101010101" pitchFamily="2" charset="-122"/>
              </a:rPr>
              <a:t>)</a:t>
            </a:r>
            <a:r>
              <a:rPr lang="zh-CN" altLang="zh-CN" sz="2800" b="1" kern="0" dirty="0">
                <a:latin typeface="+mn-ea"/>
                <a:cs typeface="宋体" panose="02010600030101010101" pitchFamily="2" charset="-122"/>
              </a:rPr>
              <a:t>其他</a:t>
            </a:r>
            <a:r>
              <a:rPr lang="zh-CN" altLang="zh-CN" sz="2800" b="1" kern="0" dirty="0" smtClean="0">
                <a:latin typeface="+mn-ea"/>
                <a:cs typeface="宋体" panose="02010600030101010101" pitchFamily="2" charset="-122"/>
              </a:rPr>
              <a:t>事项</a:t>
            </a:r>
            <a:endParaRPr lang="zh-CN" altLang="zh-CN" sz="2000" kern="100" dirty="0">
              <a:latin typeface="+mn-ea"/>
              <a:cs typeface="Times New Roman" panose="02020603050405020304"/>
            </a:endParaRPr>
          </a:p>
          <a:p>
            <a:pPr>
              <a:lnSpc>
                <a:spcPct val="170000"/>
              </a:lnSpc>
              <a:spcAft>
                <a:spcPts val="1125"/>
              </a:spcAft>
            </a:pPr>
            <a:r>
              <a:rPr lang="zh-CN" altLang="zh-CN" sz="2800" kern="0" dirty="0">
                <a:latin typeface="+mn-ea"/>
                <a:cs typeface="宋体" panose="02010600030101010101" pitchFamily="2" charset="-122"/>
              </a:rPr>
              <a:t>　　农村集体经济组织存在</a:t>
            </a:r>
            <a:r>
              <a:rPr lang="en-US" altLang="zh-CN" sz="2800" kern="0" dirty="0">
                <a:latin typeface="+mn-ea"/>
                <a:cs typeface="宋体" panose="02010600030101010101" pitchFamily="2" charset="-122"/>
              </a:rPr>
              <a:t>2023</a:t>
            </a:r>
            <a:r>
              <a:rPr lang="zh-CN" altLang="zh-CN" sz="2800" kern="0" dirty="0">
                <a:latin typeface="+mn-ea"/>
                <a:cs typeface="宋体" panose="02010600030101010101" pitchFamily="2" charset="-122"/>
              </a:rPr>
              <a:t>年</a:t>
            </a:r>
            <a:r>
              <a:rPr lang="en-US" altLang="zh-CN" sz="2800" kern="0" dirty="0">
                <a:latin typeface="+mn-ea"/>
                <a:cs typeface="宋体" panose="02010600030101010101" pitchFamily="2" charset="-122"/>
              </a:rPr>
              <a:t>12</a:t>
            </a:r>
            <a:r>
              <a:rPr lang="zh-CN" altLang="zh-CN" sz="2800" kern="0" dirty="0">
                <a:latin typeface="+mn-ea"/>
                <a:cs typeface="宋体" panose="02010600030101010101" pitchFamily="2" charset="-122"/>
              </a:rPr>
              <a:t>月</a:t>
            </a:r>
            <a:r>
              <a:rPr lang="en-US" altLang="zh-CN" sz="2800" kern="0" dirty="0">
                <a:latin typeface="+mn-ea"/>
                <a:cs typeface="宋体" panose="02010600030101010101" pitchFamily="2" charset="-122"/>
              </a:rPr>
              <a:t>31</a:t>
            </a:r>
            <a:r>
              <a:rPr lang="zh-CN" altLang="zh-CN" sz="2800" kern="0" dirty="0">
                <a:latin typeface="+mn-ea"/>
                <a:cs typeface="宋体" panose="02010600030101010101" pitchFamily="2" charset="-122"/>
              </a:rPr>
              <a:t>日前未入账的其他事项的，应当比照本规定登记新账的相应科目。</a:t>
            </a:r>
            <a:endParaRPr lang="zh-CN" altLang="zh-CN" sz="2000" kern="100" dirty="0">
              <a:latin typeface="+mn-ea"/>
              <a:cs typeface="Times New Roman" panose="02020603050405020304"/>
            </a:endParaRPr>
          </a:p>
          <a:p>
            <a:pPr>
              <a:spcAft>
                <a:spcPts val="1125"/>
              </a:spcAft>
            </a:pPr>
            <a:r>
              <a:rPr lang="zh-CN" altLang="zh-CN" sz="2800" kern="0" dirty="0">
                <a:latin typeface="Calibri" panose="020F0502020204030204"/>
                <a:cs typeface="宋体" panose="02010600030101010101" pitchFamily="2" charset="-122"/>
              </a:rPr>
              <a:t>　　</a:t>
            </a:r>
            <a:r>
              <a:rPr lang="zh-CN" altLang="en-US" sz="2800" b="1" kern="0" dirty="0" smtClean="0">
                <a:solidFill>
                  <a:srgbClr val="FF0000"/>
                </a:solidFill>
                <a:latin typeface="Calibri" panose="020F0502020204030204"/>
                <a:cs typeface="宋体" panose="02010600030101010101" pitchFamily="2" charset="-122"/>
              </a:rPr>
              <a:t>注意：</a:t>
            </a:r>
            <a:r>
              <a:rPr lang="zh-CN" altLang="zh-CN" sz="2800" kern="0" dirty="0" smtClean="0">
                <a:solidFill>
                  <a:srgbClr val="FF0000"/>
                </a:solidFill>
                <a:latin typeface="+mj-ea"/>
                <a:ea typeface="+mj-ea"/>
                <a:cs typeface="宋体" panose="02010600030101010101" pitchFamily="2" charset="-122"/>
              </a:rPr>
              <a:t>农村</a:t>
            </a:r>
            <a:r>
              <a:rPr lang="zh-CN" altLang="zh-CN" sz="2800" kern="0" dirty="0">
                <a:solidFill>
                  <a:srgbClr val="FF0000"/>
                </a:solidFill>
                <a:latin typeface="+mj-ea"/>
                <a:ea typeface="+mj-ea"/>
                <a:cs typeface="宋体" panose="02010600030101010101" pitchFamily="2" charset="-122"/>
              </a:rPr>
              <a:t>集体经济组织对新账的会计科目补记未入账事项时，应当编制记账凭证，并将补充登记事项的确认依据作为原始凭证。</a:t>
            </a:r>
            <a:endParaRPr lang="zh-CN" altLang="zh-CN" sz="2000" kern="100" dirty="0">
              <a:solidFill>
                <a:srgbClr val="FF0000"/>
              </a:solidFill>
              <a:latin typeface="+mj-ea"/>
              <a:ea typeface="+mj-ea"/>
              <a:cs typeface="Times New Roman" panose="02020603050405020304"/>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20688"/>
            <a:ext cx="8229600" cy="648072"/>
          </a:xfrm>
        </p:spPr>
        <p:txBody>
          <a:bodyPr>
            <a:normAutofit fontScale="90000"/>
          </a:bodyPr>
          <a:lstStyle/>
          <a:p>
            <a:pPr>
              <a:spcAft>
                <a:spcPts val="1125"/>
              </a:spcAft>
            </a:pPr>
            <a:r>
              <a:rPr lang="zh-CN" altLang="en-US" sz="2700" b="1" kern="0" dirty="0" smtClean="0">
                <a:solidFill>
                  <a:srgbClr val="FF0000"/>
                </a:solidFill>
                <a:ea typeface="宋体" panose="02010600030101010101" pitchFamily="2" charset="-122"/>
                <a:cs typeface="宋体" panose="02010600030101010101" pitchFamily="2" charset="-122"/>
              </a:rPr>
              <a:t>三、</a:t>
            </a:r>
            <a:r>
              <a:rPr lang="zh-CN" altLang="zh-CN" sz="2700" b="1" kern="0" dirty="0" smtClean="0">
                <a:solidFill>
                  <a:srgbClr val="FF0000"/>
                </a:solidFill>
                <a:ea typeface="宋体" panose="02010600030101010101" pitchFamily="2" charset="-122"/>
                <a:cs typeface="宋体" panose="02010600030101010101" pitchFamily="2" charset="-122"/>
              </a:rPr>
              <a:t>农村</a:t>
            </a:r>
            <a:r>
              <a:rPr lang="zh-CN" altLang="zh-CN" sz="2700" b="1" kern="0" dirty="0">
                <a:solidFill>
                  <a:srgbClr val="FF0000"/>
                </a:solidFill>
                <a:ea typeface="宋体" panose="02010600030101010101" pitchFamily="2" charset="-122"/>
                <a:cs typeface="宋体" panose="02010600030101010101" pitchFamily="2" charset="-122"/>
              </a:rPr>
              <a:t>集体经济组织新旧会计制度有关</a:t>
            </a:r>
            <a:r>
              <a:rPr lang="zh-CN" altLang="zh-CN" sz="2700" b="1" kern="0" dirty="0" smtClean="0">
                <a:solidFill>
                  <a:srgbClr val="FF0000"/>
                </a:solidFill>
                <a:ea typeface="宋体" panose="02010600030101010101" pitchFamily="2" charset="-122"/>
                <a:cs typeface="宋体" panose="02010600030101010101" pitchFamily="2" charset="-122"/>
              </a:rPr>
              <a:t>衔接</a:t>
            </a:r>
            <a:br>
              <a:rPr lang="en-US" altLang="zh-CN" sz="2700" b="1" kern="0" dirty="0" smtClean="0">
                <a:solidFill>
                  <a:srgbClr val="FF0000"/>
                </a:solidFill>
                <a:ea typeface="宋体" panose="02010600030101010101" pitchFamily="2" charset="-122"/>
                <a:cs typeface="宋体" panose="02010600030101010101" pitchFamily="2" charset="-122"/>
              </a:rPr>
            </a:br>
            <a:r>
              <a:rPr lang="en-US" altLang="zh-CN" sz="2700" kern="0" dirty="0">
                <a:solidFill>
                  <a:schemeClr val="tx1"/>
                </a:solidFill>
                <a:ea typeface="宋体" panose="02010600030101010101" pitchFamily="2" charset="-122"/>
                <a:cs typeface="宋体" panose="02010600030101010101" pitchFamily="2" charset="-122"/>
              </a:rPr>
              <a:t> </a:t>
            </a:r>
            <a:r>
              <a:rPr lang="en-US" altLang="zh-CN" sz="2700" kern="0" dirty="0" smtClean="0">
                <a:solidFill>
                  <a:schemeClr val="tx1"/>
                </a:solidFill>
                <a:ea typeface="宋体" panose="02010600030101010101" pitchFamily="2" charset="-122"/>
                <a:cs typeface="宋体" panose="02010600030101010101" pitchFamily="2" charset="-122"/>
              </a:rPr>
              <a:t>                                   ——</a:t>
            </a:r>
            <a:r>
              <a:rPr lang="zh-CN" altLang="zh-CN" sz="2800" b="1" kern="0" dirty="0" smtClean="0">
                <a:solidFill>
                  <a:srgbClr val="04617B"/>
                </a:solidFill>
                <a:latin typeface="隶书" panose="02010509060101010101" pitchFamily="49" charset="-122"/>
                <a:cs typeface="宋体" panose="02010600030101010101" pitchFamily="2" charset="-122"/>
              </a:rPr>
              <a:t>对</a:t>
            </a:r>
            <a:r>
              <a:rPr lang="zh-CN" altLang="zh-CN" sz="2800" b="1" kern="0" dirty="0">
                <a:solidFill>
                  <a:srgbClr val="04617B"/>
                </a:solidFill>
                <a:latin typeface="隶书" panose="02010509060101010101" pitchFamily="49" charset="-122"/>
                <a:cs typeface="宋体" panose="02010600030101010101" pitchFamily="2" charset="-122"/>
              </a:rPr>
              <a:t>新账的相关会计科目余额进行调整</a:t>
            </a:r>
            <a:endParaRPr lang="zh-CN" altLang="en-US" sz="2700" dirty="0">
              <a:solidFill>
                <a:schemeClr val="tx1"/>
              </a:solidFill>
            </a:endParaRPr>
          </a:p>
        </p:txBody>
      </p:sp>
      <p:sp>
        <p:nvSpPr>
          <p:cNvPr id="3" name="内容占位符 2"/>
          <p:cNvSpPr>
            <a:spLocks noGrp="1"/>
          </p:cNvSpPr>
          <p:nvPr>
            <p:ph idx="1"/>
          </p:nvPr>
        </p:nvSpPr>
        <p:spPr/>
        <p:txBody>
          <a:bodyPr>
            <a:normAutofit fontScale="92500"/>
          </a:bodyPr>
          <a:lstStyle/>
          <a:p>
            <a:pPr>
              <a:spcAft>
                <a:spcPts val="1125"/>
              </a:spcAft>
            </a:pPr>
            <a:r>
              <a:rPr lang="zh-CN" altLang="zh-CN" sz="2800" kern="0" dirty="0">
                <a:latin typeface="Calibri" panose="020F0502020204030204"/>
                <a:cs typeface="宋体" panose="02010600030101010101" pitchFamily="2" charset="-122"/>
              </a:rPr>
              <a:t>　</a:t>
            </a:r>
            <a:r>
              <a:rPr lang="en-US" altLang="zh-CN" sz="2800" b="1" kern="0" dirty="0">
                <a:latin typeface="Calibri" panose="020F0502020204030204"/>
                <a:cs typeface="宋体" panose="02010600030101010101" pitchFamily="2" charset="-122"/>
              </a:rPr>
              <a:t>1.</a:t>
            </a:r>
            <a:r>
              <a:rPr lang="zh-CN" altLang="zh-CN" sz="2800" b="1" kern="0" dirty="0">
                <a:latin typeface="Calibri" panose="020F0502020204030204"/>
                <a:cs typeface="宋体" panose="02010600030101010101" pitchFamily="2" charset="-122"/>
              </a:rPr>
              <a:t>生产性生物资产</a:t>
            </a:r>
            <a:r>
              <a:rPr lang="zh-CN" altLang="zh-CN" sz="2800" b="1" kern="0" dirty="0" smtClean="0">
                <a:latin typeface="Calibri" panose="020F0502020204030204"/>
                <a:cs typeface="宋体" panose="02010600030101010101" pitchFamily="2" charset="-122"/>
              </a:rPr>
              <a:t>折旧</a:t>
            </a:r>
            <a:endParaRPr lang="zh-CN" altLang="zh-CN" sz="2000" b="1" kern="100" dirty="0">
              <a:latin typeface="Calibri" panose="020F0502020204030204"/>
              <a:cs typeface="Times New Roman" panose="02020603050405020304"/>
            </a:endParaRPr>
          </a:p>
          <a:p>
            <a:pPr>
              <a:lnSpc>
                <a:spcPct val="150000"/>
              </a:lnSpc>
              <a:spcAft>
                <a:spcPts val="1125"/>
              </a:spcAft>
            </a:pPr>
            <a:r>
              <a:rPr lang="zh-CN" altLang="zh-CN" sz="2800" kern="0" dirty="0">
                <a:latin typeface="Calibri" panose="020F0502020204030204"/>
                <a:cs typeface="宋体" panose="02010600030101010101" pitchFamily="2" charset="-122"/>
              </a:rPr>
              <a:t>　　</a:t>
            </a:r>
            <a:r>
              <a:rPr lang="zh-CN" altLang="zh-CN" kern="0" dirty="0">
                <a:latin typeface="+mn-ea"/>
                <a:cs typeface="宋体" panose="02010600030101010101" pitchFamily="2" charset="-122"/>
              </a:rPr>
              <a:t>新制度设置了</a:t>
            </a:r>
            <a:r>
              <a:rPr lang="en-US" altLang="zh-CN" kern="0" dirty="0">
                <a:solidFill>
                  <a:srgbClr val="FF0000"/>
                </a:solidFill>
                <a:latin typeface="+mj-ea"/>
                <a:ea typeface="+mj-ea"/>
                <a:cs typeface="宋体" panose="02010600030101010101" pitchFamily="2" charset="-122"/>
              </a:rPr>
              <a:t>“</a:t>
            </a:r>
            <a:r>
              <a:rPr lang="zh-CN" altLang="zh-CN" kern="0" dirty="0">
                <a:solidFill>
                  <a:srgbClr val="FF0000"/>
                </a:solidFill>
                <a:latin typeface="+mj-ea"/>
                <a:ea typeface="+mj-ea"/>
                <a:cs typeface="宋体" panose="02010600030101010101" pitchFamily="2" charset="-122"/>
              </a:rPr>
              <a:t>生产性生物资产累计折旧</a:t>
            </a:r>
            <a:r>
              <a:rPr lang="en-US" altLang="zh-CN" kern="0" dirty="0">
                <a:solidFill>
                  <a:srgbClr val="FF0000"/>
                </a:solidFill>
                <a:latin typeface="+mj-ea"/>
                <a:ea typeface="+mj-ea"/>
                <a:cs typeface="宋体" panose="02010600030101010101" pitchFamily="2" charset="-122"/>
              </a:rPr>
              <a:t>”</a:t>
            </a:r>
            <a:r>
              <a:rPr lang="zh-CN" altLang="zh-CN" kern="0" dirty="0">
                <a:latin typeface="+mn-ea"/>
                <a:cs typeface="宋体" panose="02010600030101010101" pitchFamily="2" charset="-122"/>
              </a:rPr>
              <a:t>科目，核算农村集体经济组织对生产性生物资产计提的累计折旧。农村集体经济组织对尚未核销、已经按原制度分期摊销并直接冲减账面价值的产役畜、经济林木等，应当按照截至</a:t>
            </a:r>
            <a:r>
              <a:rPr lang="en-US" altLang="zh-CN" kern="0" dirty="0">
                <a:latin typeface="+mn-ea"/>
                <a:cs typeface="宋体" panose="02010600030101010101" pitchFamily="2" charset="-122"/>
              </a:rPr>
              <a:t>2023</a:t>
            </a:r>
            <a:r>
              <a:rPr lang="zh-CN" altLang="zh-CN" kern="0" dirty="0">
                <a:latin typeface="+mn-ea"/>
                <a:cs typeface="宋体" panose="02010600030101010101" pitchFamily="2" charset="-122"/>
              </a:rPr>
              <a:t>年</a:t>
            </a:r>
            <a:r>
              <a:rPr lang="en-US" altLang="zh-CN" kern="0" dirty="0">
                <a:latin typeface="+mn-ea"/>
                <a:cs typeface="宋体" panose="02010600030101010101" pitchFamily="2" charset="-122"/>
              </a:rPr>
              <a:t>12</a:t>
            </a:r>
            <a:r>
              <a:rPr lang="zh-CN" altLang="zh-CN" kern="0" dirty="0">
                <a:latin typeface="+mn-ea"/>
                <a:cs typeface="宋体" panose="02010600030101010101" pitchFamily="2" charset="-122"/>
              </a:rPr>
              <a:t>月</a:t>
            </a:r>
            <a:r>
              <a:rPr lang="en-US" altLang="zh-CN" kern="0" dirty="0">
                <a:latin typeface="+mn-ea"/>
                <a:cs typeface="宋体" panose="02010600030101010101" pitchFamily="2" charset="-122"/>
              </a:rPr>
              <a:t>31</a:t>
            </a:r>
            <a:r>
              <a:rPr lang="zh-CN" altLang="zh-CN" kern="0" dirty="0">
                <a:latin typeface="+mn-ea"/>
                <a:cs typeface="宋体" panose="02010600030101010101" pitchFamily="2" charset="-122"/>
              </a:rPr>
              <a:t>日累计摊销的金额，借记</a:t>
            </a:r>
            <a:r>
              <a:rPr lang="en-US" altLang="zh-CN" kern="0" dirty="0">
                <a:latin typeface="+mn-ea"/>
                <a:cs typeface="宋体" panose="02010600030101010101" pitchFamily="2" charset="-122"/>
              </a:rPr>
              <a:t>“</a:t>
            </a:r>
            <a:r>
              <a:rPr lang="zh-CN" altLang="zh-CN" kern="0" dirty="0">
                <a:latin typeface="+mn-ea"/>
                <a:cs typeface="宋体" panose="02010600030101010101" pitchFamily="2" charset="-122"/>
              </a:rPr>
              <a:t>生产性生物资产</a:t>
            </a:r>
            <a:r>
              <a:rPr lang="en-US" altLang="zh-CN" kern="0" dirty="0">
                <a:latin typeface="+mn-ea"/>
                <a:cs typeface="宋体" panose="02010600030101010101" pitchFamily="2" charset="-122"/>
              </a:rPr>
              <a:t>”</a:t>
            </a:r>
            <a:r>
              <a:rPr lang="zh-CN" altLang="zh-CN" kern="0" dirty="0">
                <a:latin typeface="+mn-ea"/>
                <a:cs typeface="宋体" panose="02010600030101010101" pitchFamily="2" charset="-122"/>
              </a:rPr>
              <a:t>科目，贷记</a:t>
            </a:r>
            <a:r>
              <a:rPr lang="en-US" altLang="zh-CN" kern="0" dirty="0">
                <a:latin typeface="+mn-ea"/>
                <a:cs typeface="宋体" panose="02010600030101010101" pitchFamily="2" charset="-122"/>
              </a:rPr>
              <a:t>“</a:t>
            </a:r>
            <a:r>
              <a:rPr lang="zh-CN" altLang="zh-CN" kern="0" dirty="0">
                <a:latin typeface="+mn-ea"/>
                <a:cs typeface="宋体" panose="02010600030101010101" pitchFamily="2" charset="-122"/>
              </a:rPr>
              <a:t>生产性生物资产累计折旧</a:t>
            </a:r>
            <a:r>
              <a:rPr lang="en-US" altLang="zh-CN" kern="0" dirty="0">
                <a:latin typeface="+mn-ea"/>
                <a:cs typeface="宋体" panose="02010600030101010101" pitchFamily="2" charset="-122"/>
              </a:rPr>
              <a:t>”</a:t>
            </a:r>
            <a:r>
              <a:rPr lang="zh-CN" altLang="zh-CN" kern="0" dirty="0">
                <a:latin typeface="+mn-ea"/>
                <a:cs typeface="宋体" panose="02010600030101010101" pitchFamily="2" charset="-122"/>
              </a:rPr>
              <a:t>科目</a:t>
            </a:r>
            <a:r>
              <a:rPr lang="zh-CN" altLang="zh-CN" kern="0" dirty="0">
                <a:latin typeface="Calibri" panose="020F0502020204030204"/>
                <a:cs typeface="宋体" panose="02010600030101010101" pitchFamily="2" charset="-122"/>
              </a:rPr>
              <a:t>。</a:t>
            </a:r>
            <a:endParaRPr lang="zh-CN" altLang="zh-CN" sz="1900" kern="100" dirty="0">
              <a:latin typeface="Calibri" panose="020F0502020204030204"/>
              <a:cs typeface="Times New Roman" panose="02020603050405020304"/>
            </a:endParaRPr>
          </a:p>
          <a:p>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20688"/>
            <a:ext cx="8229600" cy="648072"/>
          </a:xfrm>
        </p:spPr>
        <p:txBody>
          <a:bodyPr>
            <a:normAutofit fontScale="90000"/>
          </a:bodyPr>
          <a:lstStyle/>
          <a:p>
            <a:pPr>
              <a:spcAft>
                <a:spcPts val="1125"/>
              </a:spcAft>
            </a:pPr>
            <a:r>
              <a:rPr lang="zh-CN" altLang="en-US" sz="2700" b="1" kern="0" dirty="0" smtClean="0">
                <a:solidFill>
                  <a:srgbClr val="FF0000"/>
                </a:solidFill>
                <a:ea typeface="宋体" panose="02010600030101010101" pitchFamily="2" charset="-122"/>
                <a:cs typeface="宋体" panose="02010600030101010101" pitchFamily="2" charset="-122"/>
              </a:rPr>
              <a:t>三、</a:t>
            </a:r>
            <a:r>
              <a:rPr lang="zh-CN" altLang="zh-CN" sz="2700" b="1" kern="0" dirty="0" smtClean="0">
                <a:solidFill>
                  <a:srgbClr val="FF0000"/>
                </a:solidFill>
                <a:ea typeface="宋体" panose="02010600030101010101" pitchFamily="2" charset="-122"/>
                <a:cs typeface="宋体" panose="02010600030101010101" pitchFamily="2" charset="-122"/>
              </a:rPr>
              <a:t>农村</a:t>
            </a:r>
            <a:r>
              <a:rPr lang="zh-CN" altLang="zh-CN" sz="2700" b="1" kern="0" dirty="0">
                <a:solidFill>
                  <a:srgbClr val="FF0000"/>
                </a:solidFill>
                <a:ea typeface="宋体" panose="02010600030101010101" pitchFamily="2" charset="-122"/>
                <a:cs typeface="宋体" panose="02010600030101010101" pitchFamily="2" charset="-122"/>
              </a:rPr>
              <a:t>集体经济组织新旧会计制度有关</a:t>
            </a:r>
            <a:r>
              <a:rPr lang="zh-CN" altLang="zh-CN" sz="2700" b="1" kern="0" dirty="0" smtClean="0">
                <a:solidFill>
                  <a:srgbClr val="FF0000"/>
                </a:solidFill>
                <a:ea typeface="宋体" panose="02010600030101010101" pitchFamily="2" charset="-122"/>
                <a:cs typeface="宋体" panose="02010600030101010101" pitchFamily="2" charset="-122"/>
              </a:rPr>
              <a:t>衔接</a:t>
            </a:r>
            <a:br>
              <a:rPr lang="en-US" altLang="zh-CN" sz="2700" b="1" kern="0" dirty="0" smtClean="0">
                <a:solidFill>
                  <a:srgbClr val="FF0000"/>
                </a:solidFill>
                <a:ea typeface="宋体" panose="02010600030101010101" pitchFamily="2" charset="-122"/>
                <a:cs typeface="宋体" panose="02010600030101010101" pitchFamily="2" charset="-122"/>
              </a:rPr>
            </a:br>
            <a:r>
              <a:rPr lang="en-US" altLang="zh-CN" sz="2700" kern="0" dirty="0">
                <a:solidFill>
                  <a:schemeClr val="tx1"/>
                </a:solidFill>
                <a:ea typeface="宋体" panose="02010600030101010101" pitchFamily="2" charset="-122"/>
                <a:cs typeface="宋体" panose="02010600030101010101" pitchFamily="2" charset="-122"/>
              </a:rPr>
              <a:t> </a:t>
            </a:r>
            <a:r>
              <a:rPr lang="en-US" altLang="zh-CN" sz="2700" kern="0" dirty="0" smtClean="0">
                <a:solidFill>
                  <a:schemeClr val="tx1"/>
                </a:solidFill>
                <a:ea typeface="宋体" panose="02010600030101010101" pitchFamily="2" charset="-122"/>
                <a:cs typeface="宋体" panose="02010600030101010101" pitchFamily="2" charset="-122"/>
              </a:rPr>
              <a:t>                                   ——</a:t>
            </a:r>
            <a:r>
              <a:rPr lang="zh-CN" altLang="zh-CN" sz="2800" b="1" kern="0" dirty="0" smtClean="0">
                <a:solidFill>
                  <a:srgbClr val="04617B"/>
                </a:solidFill>
                <a:latin typeface="隶书" panose="02010509060101010101" pitchFamily="49" charset="-122"/>
                <a:cs typeface="宋体" panose="02010600030101010101" pitchFamily="2" charset="-122"/>
              </a:rPr>
              <a:t>对</a:t>
            </a:r>
            <a:r>
              <a:rPr lang="zh-CN" altLang="zh-CN" sz="2800" b="1" kern="0" dirty="0">
                <a:solidFill>
                  <a:srgbClr val="04617B"/>
                </a:solidFill>
                <a:latin typeface="隶书" panose="02010509060101010101" pitchFamily="49" charset="-122"/>
                <a:cs typeface="宋体" panose="02010600030101010101" pitchFamily="2" charset="-122"/>
              </a:rPr>
              <a:t>新账的相关会计科目余额进行调整</a:t>
            </a:r>
            <a:endParaRPr lang="zh-CN" altLang="en-US" sz="2700" dirty="0">
              <a:solidFill>
                <a:schemeClr val="tx1"/>
              </a:solidFill>
            </a:endParaRPr>
          </a:p>
        </p:txBody>
      </p:sp>
      <p:sp>
        <p:nvSpPr>
          <p:cNvPr id="3" name="内容占位符 2"/>
          <p:cNvSpPr>
            <a:spLocks noGrp="1"/>
          </p:cNvSpPr>
          <p:nvPr>
            <p:ph idx="1"/>
          </p:nvPr>
        </p:nvSpPr>
        <p:spPr>
          <a:xfrm>
            <a:off x="457200" y="1628800"/>
            <a:ext cx="8229600" cy="4695800"/>
          </a:xfrm>
        </p:spPr>
        <p:txBody>
          <a:bodyPr>
            <a:normAutofit fontScale="40000" lnSpcReduction="20000"/>
          </a:bodyPr>
          <a:lstStyle/>
          <a:p>
            <a:pPr>
              <a:spcAft>
                <a:spcPts val="1125"/>
              </a:spcAft>
            </a:pPr>
            <a:r>
              <a:rPr lang="zh-CN" altLang="zh-CN" sz="4300" kern="100" dirty="0">
                <a:solidFill>
                  <a:prstClr val="black"/>
                </a:solidFill>
                <a:latin typeface="Calibri" panose="020F0502020204030204"/>
                <a:cs typeface="Times New Roman" panose="02020603050405020304"/>
              </a:rPr>
              <a:t>　</a:t>
            </a:r>
            <a:r>
              <a:rPr lang="en-US" altLang="zh-CN" sz="4300" kern="100" dirty="0">
                <a:solidFill>
                  <a:prstClr val="black"/>
                </a:solidFill>
                <a:latin typeface="Calibri" panose="020F0502020204030204"/>
                <a:cs typeface="Times New Roman" panose="02020603050405020304"/>
              </a:rPr>
              <a:t>1.</a:t>
            </a:r>
            <a:r>
              <a:rPr lang="zh-CN" altLang="zh-CN" sz="4300" kern="100" dirty="0">
                <a:solidFill>
                  <a:prstClr val="black"/>
                </a:solidFill>
                <a:latin typeface="Calibri" panose="020F0502020204030204"/>
                <a:cs typeface="Times New Roman" panose="02020603050405020304"/>
              </a:rPr>
              <a:t>生产性生物</a:t>
            </a:r>
            <a:r>
              <a:rPr lang="zh-CN" altLang="zh-CN" sz="4300" kern="100" dirty="0">
                <a:solidFill>
                  <a:prstClr val="black"/>
                </a:solidFill>
                <a:latin typeface="Calibri" panose="020F0502020204030204"/>
                <a:cs typeface="Times New Roman" panose="02020603050405020304"/>
              </a:rPr>
              <a:t>资产</a:t>
            </a:r>
            <a:r>
              <a:rPr lang="zh-CN" altLang="en-US" sz="4300" kern="100" dirty="0">
                <a:solidFill>
                  <a:prstClr val="black"/>
                </a:solidFill>
                <a:latin typeface="Calibri" panose="020F0502020204030204"/>
                <a:cs typeface="Times New Roman" panose="02020603050405020304"/>
              </a:rPr>
              <a:t>（原制度）</a:t>
            </a:r>
            <a:endParaRPr lang="en-US" altLang="zh-CN" sz="4300" kern="100" dirty="0">
              <a:solidFill>
                <a:prstClr val="black"/>
              </a:solidFill>
              <a:latin typeface="Calibri" panose="020F0502020204030204"/>
              <a:cs typeface="Times New Roman" panose="02020603050405020304"/>
            </a:endParaRPr>
          </a:p>
          <a:p>
            <a:pPr>
              <a:spcAft>
                <a:spcPts val="1125"/>
              </a:spcAft>
            </a:pPr>
            <a:r>
              <a:rPr lang="zh-CN" altLang="en-US" sz="4500" dirty="0" smtClean="0">
                <a:highlight>
                  <a:srgbClr val="FFFF00"/>
                </a:highlight>
                <a:latin typeface="Times New Roman" panose="02020603050405020304"/>
                <a:ea typeface="仿宋_GB2312"/>
              </a:rPr>
              <a:t>（</a:t>
            </a:r>
            <a:r>
              <a:rPr lang="en-US" altLang="zh-CN" sz="4500" dirty="0" smtClean="0">
                <a:highlight>
                  <a:srgbClr val="FFFF00"/>
                </a:highlight>
                <a:latin typeface="Times New Roman" panose="02020603050405020304"/>
                <a:ea typeface="仿宋_GB2312"/>
              </a:rPr>
              <a:t>1</a:t>
            </a:r>
            <a:r>
              <a:rPr lang="zh-CN" altLang="en-US" sz="4500" dirty="0" smtClean="0">
                <a:highlight>
                  <a:srgbClr val="FFFF00"/>
                </a:highlight>
                <a:latin typeface="Times New Roman" panose="02020603050405020304"/>
                <a:ea typeface="仿宋_GB2312"/>
              </a:rPr>
              <a:t>）</a:t>
            </a:r>
            <a:r>
              <a:rPr lang="zh-CN" altLang="zh-CN" sz="4500" dirty="0" smtClean="0">
                <a:highlight>
                  <a:srgbClr val="FFFF00"/>
                </a:highlight>
                <a:latin typeface="Times New Roman" panose="02020603050405020304"/>
                <a:ea typeface="仿宋_GB2312"/>
              </a:rPr>
              <a:t>产</a:t>
            </a:r>
            <a:r>
              <a:rPr lang="zh-CN" altLang="zh-CN" sz="4500" dirty="0">
                <a:highlight>
                  <a:srgbClr val="FFFF00"/>
                </a:highlight>
                <a:latin typeface="Times New Roman" panose="02020603050405020304"/>
                <a:ea typeface="仿宋_GB2312"/>
              </a:rPr>
              <a:t>役畜的成本扣除预计残值后的部分应在其正常生产周期内，按照直线法分期摊销，借记“经营支出”科目，贷记本科目（产役畜）</a:t>
            </a:r>
            <a:r>
              <a:rPr lang="zh-CN" altLang="zh-CN" sz="4500" dirty="0" smtClean="0">
                <a:highlight>
                  <a:srgbClr val="FFFF00"/>
                </a:highlight>
                <a:latin typeface="Times New Roman" panose="02020603050405020304"/>
                <a:ea typeface="仿宋_GB2312"/>
              </a:rPr>
              <a:t>。</a:t>
            </a:r>
            <a:endParaRPr lang="en-US" altLang="zh-CN" sz="4500" dirty="0" smtClean="0">
              <a:highlight>
                <a:srgbClr val="FFFF00"/>
              </a:highlight>
              <a:latin typeface="Times New Roman" panose="02020603050405020304"/>
              <a:ea typeface="仿宋_GB2312"/>
            </a:endParaRPr>
          </a:p>
          <a:p>
            <a:pPr>
              <a:spcAft>
                <a:spcPts val="1125"/>
              </a:spcAft>
            </a:pPr>
            <a:r>
              <a:rPr lang="zh-CN" altLang="en-US" sz="4500" kern="100" dirty="0" smtClean="0">
                <a:latin typeface="Calibri" panose="020F0502020204030204"/>
                <a:cs typeface="Times New Roman" panose="02020603050405020304"/>
              </a:rPr>
              <a:t>例如：某村集体经济组织一头母牛达到生产标准，成本</a:t>
            </a:r>
            <a:r>
              <a:rPr lang="en-US" altLang="zh-CN" sz="4500" kern="100" dirty="0" smtClean="0">
                <a:latin typeface="Calibri" panose="020F0502020204030204"/>
                <a:cs typeface="Times New Roman" panose="02020603050405020304"/>
              </a:rPr>
              <a:t>13000</a:t>
            </a:r>
            <a:r>
              <a:rPr lang="zh-CN" altLang="en-US" sz="4500" kern="100" dirty="0" smtClean="0">
                <a:latin typeface="Calibri" panose="020F0502020204030204"/>
                <a:cs typeface="Times New Roman" panose="02020603050405020304"/>
              </a:rPr>
              <a:t>元，预计残值</a:t>
            </a:r>
            <a:r>
              <a:rPr lang="en-US" altLang="zh-CN" sz="4500" kern="100" dirty="0" smtClean="0">
                <a:latin typeface="Calibri" panose="020F0502020204030204"/>
                <a:cs typeface="Times New Roman" panose="02020603050405020304"/>
              </a:rPr>
              <a:t>1000</a:t>
            </a:r>
            <a:r>
              <a:rPr lang="zh-CN" altLang="en-US" sz="4500" kern="100" dirty="0" smtClean="0">
                <a:latin typeface="Calibri" panose="020F0502020204030204"/>
                <a:cs typeface="Times New Roman" panose="02020603050405020304"/>
              </a:rPr>
              <a:t>元，生产期</a:t>
            </a:r>
            <a:r>
              <a:rPr lang="en-US" altLang="zh-CN" sz="4500" kern="100" dirty="0" smtClean="0">
                <a:latin typeface="Calibri" panose="020F0502020204030204"/>
                <a:cs typeface="Times New Roman" panose="02020603050405020304"/>
              </a:rPr>
              <a:t>5</a:t>
            </a:r>
            <a:r>
              <a:rPr lang="zh-CN" altLang="en-US" sz="4500" kern="100" dirty="0" smtClean="0">
                <a:latin typeface="Calibri" panose="020F0502020204030204"/>
                <a:cs typeface="Times New Roman" panose="02020603050405020304"/>
              </a:rPr>
              <a:t>年。</a:t>
            </a:r>
            <a:endParaRPr lang="en-US" altLang="zh-CN" sz="4500" kern="100" dirty="0" smtClean="0">
              <a:latin typeface="Calibri" panose="020F0502020204030204"/>
              <a:cs typeface="Times New Roman" panose="02020603050405020304"/>
            </a:endParaRPr>
          </a:p>
          <a:p>
            <a:pPr>
              <a:spcAft>
                <a:spcPts val="1125"/>
              </a:spcAft>
            </a:pPr>
            <a:r>
              <a:rPr lang="zh-CN" altLang="en-US" sz="4500" kern="100" dirty="0" smtClean="0">
                <a:latin typeface="Calibri" panose="020F0502020204030204"/>
                <a:cs typeface="Times New Roman" panose="02020603050405020304"/>
              </a:rPr>
              <a:t>借：经营支出</a:t>
            </a:r>
            <a:r>
              <a:rPr lang="en-US" altLang="zh-CN" sz="4500" kern="100" dirty="0" smtClean="0">
                <a:latin typeface="Calibri" panose="020F0502020204030204"/>
                <a:cs typeface="Times New Roman" panose="02020603050405020304"/>
              </a:rPr>
              <a:t>—</a:t>
            </a:r>
            <a:r>
              <a:rPr lang="zh-CN" altLang="en-US" sz="4500" kern="100" dirty="0" smtClean="0">
                <a:latin typeface="Calibri" panose="020F0502020204030204"/>
                <a:cs typeface="Times New Roman" panose="02020603050405020304"/>
              </a:rPr>
              <a:t>产役畜摊销</a:t>
            </a:r>
            <a:r>
              <a:rPr lang="en-US" altLang="zh-CN" sz="4500" kern="100" dirty="0" smtClean="0">
                <a:latin typeface="Calibri" panose="020F0502020204030204"/>
                <a:cs typeface="Times New Roman" panose="02020603050405020304"/>
              </a:rPr>
              <a:t>2400</a:t>
            </a:r>
            <a:endParaRPr lang="en-US" altLang="zh-CN" sz="4500" kern="100" dirty="0" smtClean="0">
              <a:latin typeface="Calibri" panose="020F0502020204030204"/>
              <a:cs typeface="Times New Roman" panose="02020603050405020304"/>
            </a:endParaRPr>
          </a:p>
          <a:p>
            <a:pPr>
              <a:spcAft>
                <a:spcPts val="1125"/>
              </a:spcAft>
            </a:pPr>
            <a:r>
              <a:rPr lang="en-US" altLang="zh-CN" sz="4500" kern="100" dirty="0">
                <a:latin typeface="Calibri" panose="020F0502020204030204"/>
                <a:cs typeface="Times New Roman" panose="02020603050405020304"/>
              </a:rPr>
              <a:t> </a:t>
            </a:r>
            <a:r>
              <a:rPr lang="en-US" altLang="zh-CN" sz="4500" kern="100" dirty="0" smtClean="0">
                <a:latin typeface="Calibri" panose="020F0502020204030204"/>
                <a:cs typeface="Times New Roman" panose="02020603050405020304"/>
              </a:rPr>
              <a:t>       </a:t>
            </a:r>
            <a:r>
              <a:rPr lang="zh-CN" altLang="en-US" sz="4500" kern="100" dirty="0" smtClean="0">
                <a:latin typeface="Calibri" panose="020F0502020204030204"/>
                <a:cs typeface="Times New Roman" panose="02020603050405020304"/>
              </a:rPr>
              <a:t>贷：牲畜（禽）资产</a:t>
            </a:r>
            <a:r>
              <a:rPr lang="en-US" altLang="zh-CN" sz="4500" kern="100" dirty="0" smtClean="0">
                <a:latin typeface="Calibri" panose="020F0502020204030204"/>
                <a:cs typeface="Times New Roman" panose="02020603050405020304"/>
              </a:rPr>
              <a:t>—</a:t>
            </a:r>
            <a:r>
              <a:rPr lang="zh-CN" altLang="en-US" sz="4500" kern="100" dirty="0" smtClean="0">
                <a:latin typeface="Calibri" panose="020F0502020204030204"/>
                <a:cs typeface="Times New Roman" panose="02020603050405020304"/>
              </a:rPr>
              <a:t>产役畜</a:t>
            </a:r>
            <a:r>
              <a:rPr lang="en-US" altLang="zh-CN" sz="4500" kern="100" dirty="0" smtClean="0">
                <a:latin typeface="Calibri" panose="020F0502020204030204"/>
                <a:cs typeface="Times New Roman" panose="02020603050405020304"/>
              </a:rPr>
              <a:t>2400</a:t>
            </a:r>
            <a:endParaRPr lang="en-US" altLang="zh-CN" sz="4500" kern="100" dirty="0">
              <a:latin typeface="Calibri" panose="020F0502020204030204"/>
              <a:cs typeface="Times New Roman" panose="02020603050405020304"/>
            </a:endParaRPr>
          </a:p>
          <a:p>
            <a:pPr>
              <a:spcAft>
                <a:spcPts val="1125"/>
              </a:spcAft>
            </a:pPr>
            <a:r>
              <a:rPr lang="zh-CN" altLang="en-US" sz="4300" dirty="0" smtClean="0">
                <a:highlight>
                  <a:srgbClr val="FFFF00"/>
                </a:highlight>
                <a:latin typeface="Times New Roman" panose="02020603050405020304"/>
                <a:ea typeface="仿宋_GB2312"/>
              </a:rPr>
              <a:t>（</a:t>
            </a:r>
            <a:r>
              <a:rPr lang="en-US" altLang="zh-CN" sz="4300" dirty="0" smtClean="0">
                <a:highlight>
                  <a:srgbClr val="FFFF00"/>
                </a:highlight>
                <a:latin typeface="Times New Roman" panose="02020603050405020304"/>
                <a:ea typeface="仿宋_GB2312"/>
              </a:rPr>
              <a:t>2</a:t>
            </a:r>
            <a:r>
              <a:rPr lang="zh-CN" altLang="en-US" sz="4300" dirty="0" smtClean="0">
                <a:highlight>
                  <a:srgbClr val="FFFF00"/>
                </a:highlight>
                <a:latin typeface="Times New Roman" panose="02020603050405020304"/>
                <a:ea typeface="仿宋_GB2312"/>
              </a:rPr>
              <a:t>）</a:t>
            </a:r>
            <a:r>
              <a:rPr lang="zh-CN" altLang="zh-CN" sz="4300" dirty="0" smtClean="0">
                <a:highlight>
                  <a:srgbClr val="FFFF00"/>
                </a:highlight>
                <a:latin typeface="Times New Roman" panose="02020603050405020304"/>
                <a:ea typeface="仿宋_GB2312"/>
              </a:rPr>
              <a:t>经济</a:t>
            </a:r>
            <a:r>
              <a:rPr lang="zh-CN" altLang="zh-CN" sz="4300" dirty="0">
                <a:highlight>
                  <a:srgbClr val="FFFF00"/>
                </a:highlight>
                <a:latin typeface="Times New Roman" panose="02020603050405020304"/>
                <a:ea typeface="仿宋_GB2312"/>
              </a:rPr>
              <a:t>林木投产后，其成本扣除预计残值后的部分应在其正常生产周期内，按照直线法摊销，借记“经营支出”科目，贷记本科目（经济林木）</a:t>
            </a:r>
            <a:r>
              <a:rPr lang="zh-CN" altLang="zh-CN" sz="4300" dirty="0" smtClean="0">
                <a:highlight>
                  <a:srgbClr val="FFFF00"/>
                </a:highlight>
                <a:latin typeface="Times New Roman" panose="02020603050405020304"/>
                <a:ea typeface="仿宋_GB2312"/>
              </a:rPr>
              <a:t>。</a:t>
            </a:r>
            <a:endParaRPr lang="en-US" altLang="zh-CN" sz="4300" dirty="0" smtClean="0">
              <a:highlight>
                <a:srgbClr val="FFFF00"/>
              </a:highlight>
              <a:latin typeface="Times New Roman" panose="02020603050405020304"/>
              <a:ea typeface="仿宋_GB2312"/>
            </a:endParaRPr>
          </a:p>
          <a:p>
            <a:pPr lvl="0">
              <a:spcAft>
                <a:spcPts val="1125"/>
              </a:spcAft>
              <a:buClr>
                <a:srgbClr val="0BD0D9"/>
              </a:buClr>
            </a:pPr>
            <a:r>
              <a:rPr lang="zh-CN" altLang="en-US" sz="4300" kern="100" dirty="0">
                <a:solidFill>
                  <a:prstClr val="black"/>
                </a:solidFill>
                <a:latin typeface="Calibri" panose="020F0502020204030204"/>
                <a:cs typeface="Times New Roman" panose="02020603050405020304"/>
              </a:rPr>
              <a:t>例如：某村集体经济</a:t>
            </a:r>
            <a:r>
              <a:rPr lang="zh-CN" altLang="en-US" sz="4300" kern="100" dirty="0" smtClean="0">
                <a:solidFill>
                  <a:prstClr val="black"/>
                </a:solidFill>
                <a:latin typeface="Calibri" panose="020F0502020204030204"/>
                <a:cs typeface="Times New Roman" panose="02020603050405020304"/>
              </a:rPr>
              <a:t>组织</a:t>
            </a:r>
            <a:r>
              <a:rPr lang="en-US" altLang="zh-CN" sz="4300" kern="100" dirty="0" smtClean="0">
                <a:solidFill>
                  <a:prstClr val="black"/>
                </a:solidFill>
                <a:latin typeface="Calibri" panose="020F0502020204030204"/>
                <a:cs typeface="Times New Roman" panose="02020603050405020304"/>
              </a:rPr>
              <a:t>100</a:t>
            </a:r>
            <a:r>
              <a:rPr lang="zh-CN" altLang="en-US" sz="4300" kern="100" dirty="0" smtClean="0">
                <a:solidFill>
                  <a:prstClr val="black"/>
                </a:solidFill>
                <a:latin typeface="Calibri" panose="020F0502020204030204"/>
                <a:cs typeface="Times New Roman" panose="02020603050405020304"/>
              </a:rPr>
              <a:t>亩塞外红苹果林进入了生产期，成本</a:t>
            </a:r>
            <a:r>
              <a:rPr lang="en-US" altLang="zh-CN" sz="4300" kern="100" dirty="0" smtClean="0">
                <a:solidFill>
                  <a:prstClr val="black"/>
                </a:solidFill>
                <a:latin typeface="Calibri" panose="020F0502020204030204"/>
                <a:cs typeface="Times New Roman" panose="02020603050405020304"/>
              </a:rPr>
              <a:t>215000</a:t>
            </a:r>
            <a:r>
              <a:rPr lang="zh-CN" altLang="en-US" sz="4300" kern="100" dirty="0">
                <a:solidFill>
                  <a:prstClr val="black"/>
                </a:solidFill>
                <a:latin typeface="Calibri" panose="020F0502020204030204"/>
                <a:cs typeface="Times New Roman" panose="02020603050405020304"/>
              </a:rPr>
              <a:t>元，预计残值</a:t>
            </a:r>
            <a:r>
              <a:rPr lang="en-US" altLang="zh-CN" sz="4300" kern="100" dirty="0" smtClean="0">
                <a:solidFill>
                  <a:prstClr val="black"/>
                </a:solidFill>
                <a:latin typeface="Calibri" panose="020F0502020204030204"/>
                <a:cs typeface="Times New Roman" panose="02020603050405020304"/>
              </a:rPr>
              <a:t>15000</a:t>
            </a:r>
            <a:r>
              <a:rPr lang="zh-CN" altLang="en-US" sz="4300" kern="100" dirty="0">
                <a:solidFill>
                  <a:prstClr val="black"/>
                </a:solidFill>
                <a:latin typeface="Calibri" panose="020F0502020204030204"/>
                <a:cs typeface="Times New Roman" panose="02020603050405020304"/>
              </a:rPr>
              <a:t>元，生</a:t>
            </a:r>
            <a:r>
              <a:rPr lang="zh-CN" altLang="en-US" sz="4300" kern="100" dirty="0" smtClean="0">
                <a:solidFill>
                  <a:prstClr val="black"/>
                </a:solidFill>
                <a:latin typeface="Calibri" panose="020F0502020204030204"/>
                <a:cs typeface="Times New Roman" panose="02020603050405020304"/>
              </a:rPr>
              <a:t>产期</a:t>
            </a:r>
            <a:r>
              <a:rPr lang="en-US" altLang="zh-CN" sz="4300" kern="100" dirty="0" smtClean="0">
                <a:solidFill>
                  <a:prstClr val="black"/>
                </a:solidFill>
                <a:latin typeface="Calibri" panose="020F0502020204030204"/>
                <a:cs typeface="Times New Roman" panose="02020603050405020304"/>
              </a:rPr>
              <a:t>10</a:t>
            </a:r>
            <a:r>
              <a:rPr lang="zh-CN" altLang="en-US" sz="4300" kern="100" dirty="0" smtClean="0">
                <a:solidFill>
                  <a:prstClr val="black"/>
                </a:solidFill>
                <a:latin typeface="Calibri" panose="020F0502020204030204"/>
                <a:cs typeface="Times New Roman" panose="02020603050405020304"/>
              </a:rPr>
              <a:t>年</a:t>
            </a:r>
            <a:r>
              <a:rPr lang="zh-CN" altLang="en-US" sz="4300" kern="100" dirty="0">
                <a:solidFill>
                  <a:prstClr val="black"/>
                </a:solidFill>
                <a:latin typeface="Calibri" panose="020F0502020204030204"/>
                <a:cs typeface="Times New Roman" panose="02020603050405020304"/>
              </a:rPr>
              <a:t>。</a:t>
            </a:r>
            <a:endParaRPr lang="en-US" altLang="zh-CN" sz="4300" kern="100" dirty="0">
              <a:solidFill>
                <a:prstClr val="black"/>
              </a:solidFill>
              <a:latin typeface="Calibri" panose="020F0502020204030204"/>
              <a:cs typeface="Times New Roman" panose="02020603050405020304"/>
            </a:endParaRPr>
          </a:p>
          <a:p>
            <a:pPr lvl="0">
              <a:spcAft>
                <a:spcPts val="1125"/>
              </a:spcAft>
              <a:buClr>
                <a:srgbClr val="0BD0D9"/>
              </a:buClr>
            </a:pPr>
            <a:r>
              <a:rPr lang="zh-CN" altLang="en-US" sz="4300" kern="100" dirty="0">
                <a:solidFill>
                  <a:prstClr val="black"/>
                </a:solidFill>
                <a:latin typeface="Calibri" panose="020F0502020204030204"/>
                <a:cs typeface="Times New Roman" panose="02020603050405020304"/>
              </a:rPr>
              <a:t>借：经营支出</a:t>
            </a:r>
            <a:r>
              <a:rPr lang="en-US" altLang="zh-CN" sz="4300" kern="100" dirty="0" smtClean="0">
                <a:solidFill>
                  <a:prstClr val="black"/>
                </a:solidFill>
                <a:latin typeface="Calibri" panose="020F0502020204030204"/>
                <a:cs typeface="Times New Roman" panose="02020603050405020304"/>
              </a:rPr>
              <a:t>—</a:t>
            </a:r>
            <a:r>
              <a:rPr lang="zh-CN" altLang="en-US" sz="4300" kern="100" dirty="0">
                <a:solidFill>
                  <a:prstClr val="black"/>
                </a:solidFill>
                <a:latin typeface="Calibri" panose="020F0502020204030204"/>
                <a:cs typeface="Times New Roman" panose="02020603050405020304"/>
              </a:rPr>
              <a:t>林木资产</a:t>
            </a:r>
            <a:r>
              <a:rPr lang="zh-CN" altLang="en-US" sz="4300" kern="100" dirty="0" smtClean="0">
                <a:solidFill>
                  <a:prstClr val="black"/>
                </a:solidFill>
                <a:latin typeface="Calibri" panose="020F0502020204030204"/>
                <a:cs typeface="Times New Roman" panose="02020603050405020304"/>
              </a:rPr>
              <a:t>畜</a:t>
            </a:r>
            <a:r>
              <a:rPr lang="zh-CN" altLang="en-US" sz="4300" kern="100" dirty="0">
                <a:solidFill>
                  <a:prstClr val="black"/>
                </a:solidFill>
                <a:latin typeface="Calibri" panose="020F0502020204030204"/>
                <a:cs typeface="Times New Roman" panose="02020603050405020304"/>
              </a:rPr>
              <a:t>摊销</a:t>
            </a:r>
            <a:r>
              <a:rPr lang="en-US" altLang="zh-CN" sz="4300" kern="100" dirty="0" smtClean="0">
                <a:solidFill>
                  <a:prstClr val="black"/>
                </a:solidFill>
                <a:latin typeface="Calibri" panose="020F0502020204030204"/>
                <a:cs typeface="Times New Roman" panose="02020603050405020304"/>
              </a:rPr>
              <a:t>20000</a:t>
            </a:r>
            <a:endParaRPr lang="en-US" altLang="zh-CN" sz="4300" kern="100" dirty="0">
              <a:solidFill>
                <a:prstClr val="black"/>
              </a:solidFill>
              <a:latin typeface="Calibri" panose="020F0502020204030204"/>
              <a:cs typeface="Times New Roman" panose="02020603050405020304"/>
            </a:endParaRPr>
          </a:p>
          <a:p>
            <a:pPr lvl="0">
              <a:spcAft>
                <a:spcPts val="1125"/>
              </a:spcAft>
              <a:buClr>
                <a:srgbClr val="0BD0D9"/>
              </a:buClr>
            </a:pPr>
            <a:r>
              <a:rPr lang="en-US" altLang="zh-CN" sz="4300" kern="100" dirty="0">
                <a:solidFill>
                  <a:prstClr val="black"/>
                </a:solidFill>
                <a:latin typeface="Calibri" panose="020F0502020204030204"/>
                <a:cs typeface="Times New Roman" panose="02020603050405020304"/>
              </a:rPr>
              <a:t>        </a:t>
            </a:r>
            <a:r>
              <a:rPr lang="zh-CN" altLang="en-US" sz="4300" kern="100" dirty="0">
                <a:solidFill>
                  <a:prstClr val="black"/>
                </a:solidFill>
                <a:latin typeface="Calibri" panose="020F0502020204030204"/>
                <a:cs typeface="Times New Roman" panose="02020603050405020304"/>
              </a:rPr>
              <a:t>贷</a:t>
            </a:r>
            <a:r>
              <a:rPr lang="zh-CN" altLang="en-US" sz="4300" kern="100" dirty="0" smtClean="0">
                <a:solidFill>
                  <a:prstClr val="black"/>
                </a:solidFill>
                <a:latin typeface="Calibri" panose="020F0502020204030204"/>
                <a:cs typeface="Times New Roman" panose="02020603050405020304"/>
              </a:rPr>
              <a:t>：</a:t>
            </a:r>
            <a:r>
              <a:rPr lang="zh-CN" altLang="en-US" sz="4300" kern="100" dirty="0">
                <a:solidFill>
                  <a:prstClr val="black"/>
                </a:solidFill>
                <a:latin typeface="Calibri" panose="020F0502020204030204"/>
                <a:cs typeface="Times New Roman" panose="02020603050405020304"/>
              </a:rPr>
              <a:t>林木</a:t>
            </a:r>
            <a:r>
              <a:rPr lang="zh-CN" altLang="en-US" sz="4300" kern="100" dirty="0" smtClean="0">
                <a:solidFill>
                  <a:prstClr val="black"/>
                </a:solidFill>
                <a:latin typeface="Calibri" panose="020F0502020204030204"/>
                <a:cs typeface="Times New Roman" panose="02020603050405020304"/>
              </a:rPr>
              <a:t>资产</a:t>
            </a:r>
            <a:r>
              <a:rPr lang="en-US" altLang="zh-CN" sz="4300" kern="100" dirty="0" smtClean="0">
                <a:solidFill>
                  <a:prstClr val="black"/>
                </a:solidFill>
                <a:latin typeface="Calibri" panose="020F0502020204030204"/>
                <a:cs typeface="Times New Roman" panose="02020603050405020304"/>
              </a:rPr>
              <a:t>—</a:t>
            </a:r>
            <a:r>
              <a:rPr lang="zh-CN" altLang="en-US" sz="4300" kern="100" dirty="0">
                <a:solidFill>
                  <a:prstClr val="black"/>
                </a:solidFill>
                <a:latin typeface="Calibri" panose="020F0502020204030204"/>
                <a:cs typeface="Times New Roman" panose="02020603050405020304"/>
              </a:rPr>
              <a:t>经济林木</a:t>
            </a:r>
            <a:r>
              <a:rPr lang="en-US" altLang="zh-CN" sz="4300" kern="100" dirty="0" smtClean="0">
                <a:solidFill>
                  <a:prstClr val="black"/>
                </a:solidFill>
                <a:latin typeface="Calibri" panose="020F0502020204030204"/>
                <a:cs typeface="Times New Roman" panose="02020603050405020304"/>
              </a:rPr>
              <a:t>20000</a:t>
            </a:r>
            <a:r>
              <a:rPr lang="zh-CN" altLang="zh-CN" sz="2800" kern="0" dirty="0">
                <a:latin typeface="Calibri" panose="020F0502020204030204"/>
                <a:cs typeface="宋体" panose="02010600030101010101" pitchFamily="2" charset="-122"/>
              </a:rPr>
              <a:t>　</a:t>
            </a:r>
            <a:endParaRPr lang="zh-CN" altLang="en-US" dirty="0"/>
          </a:p>
        </p:txBody>
      </p:sp>
      <p:sp>
        <p:nvSpPr>
          <p:cNvPr id="6" name="椭圆形标注 5"/>
          <p:cNvSpPr/>
          <p:nvPr/>
        </p:nvSpPr>
        <p:spPr>
          <a:xfrm>
            <a:off x="6444208" y="3140968"/>
            <a:ext cx="1584176" cy="720080"/>
          </a:xfrm>
          <a:prstGeom prst="wedgeEllipseCallout">
            <a:avLst>
              <a:gd name="adj1" fmla="val -61719"/>
              <a:gd name="adj2" fmla="val 228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FFFF00"/>
                </a:solidFill>
              </a:rPr>
              <a:t>也可以按月摊销</a:t>
            </a:r>
            <a:endParaRPr lang="zh-CN" altLang="en-US" b="1" dirty="0">
              <a:solidFill>
                <a:srgbClr val="FFFF00"/>
              </a:solidFill>
            </a:endParaRPr>
          </a:p>
        </p:txBody>
      </p:sp>
      <p:sp>
        <p:nvSpPr>
          <p:cNvPr id="7" name="矩形标注 6"/>
          <p:cNvSpPr/>
          <p:nvPr/>
        </p:nvSpPr>
        <p:spPr>
          <a:xfrm>
            <a:off x="6804248" y="5085184"/>
            <a:ext cx="1368152" cy="936104"/>
          </a:xfrm>
          <a:prstGeom prst="wedge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C00000"/>
                </a:solidFill>
                <a:latin typeface="+mj-ea"/>
                <a:ea typeface="+mj-ea"/>
              </a:rPr>
              <a:t>会计政策变更采用未来适用法</a:t>
            </a:r>
            <a:r>
              <a:rPr lang="zh-CN" altLang="en-US" sz="1200" dirty="0" smtClean="0">
                <a:solidFill>
                  <a:srgbClr val="C00000"/>
                </a:solidFill>
                <a:latin typeface="+mj-ea"/>
                <a:ea typeface="+mj-ea"/>
              </a:rPr>
              <a:t>（见教材</a:t>
            </a:r>
            <a:r>
              <a:rPr lang="en-US" altLang="zh-CN" sz="1200" dirty="0" smtClean="0">
                <a:solidFill>
                  <a:srgbClr val="C00000"/>
                </a:solidFill>
                <a:latin typeface="+mj-ea"/>
                <a:ea typeface="+mj-ea"/>
              </a:rPr>
              <a:t>142</a:t>
            </a:r>
            <a:r>
              <a:rPr lang="zh-CN" altLang="en-US" sz="1200" dirty="0" smtClean="0">
                <a:solidFill>
                  <a:srgbClr val="C00000"/>
                </a:solidFill>
                <a:latin typeface="+mj-ea"/>
                <a:ea typeface="+mj-ea"/>
              </a:rPr>
              <a:t>）</a:t>
            </a:r>
            <a:endParaRPr lang="zh-CN" altLang="en-US" sz="1200" dirty="0">
              <a:solidFill>
                <a:srgbClr val="C00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circle(in)">
                                      <p:cBhvr>
                                        <p:cTn id="54" dur="2000"/>
                                        <p:tgtEl>
                                          <p:spTgt spid="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 calcmode="lin" valueType="num">
                                      <p:cBhvr additive="base">
                                        <p:cTn id="6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heel(1)">
                                      <p:cBhvr>
                                        <p:cTn id="7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20688"/>
            <a:ext cx="8229600" cy="648072"/>
          </a:xfrm>
        </p:spPr>
        <p:txBody>
          <a:bodyPr>
            <a:normAutofit fontScale="90000"/>
          </a:bodyPr>
          <a:lstStyle/>
          <a:p>
            <a:pPr>
              <a:spcAft>
                <a:spcPts val="1125"/>
              </a:spcAft>
            </a:pPr>
            <a:r>
              <a:rPr lang="zh-CN" altLang="en-US" sz="2700" b="1" kern="0" dirty="0">
                <a:solidFill>
                  <a:srgbClr val="FF0000"/>
                </a:solidFill>
                <a:ea typeface="宋体" panose="02010600030101010101" pitchFamily="2" charset="-122"/>
                <a:cs typeface="宋体" panose="02010600030101010101" pitchFamily="2" charset="-122"/>
              </a:rPr>
              <a:t>三、</a:t>
            </a:r>
            <a:r>
              <a:rPr lang="zh-CN" altLang="zh-CN" sz="2700" b="1" kern="0" dirty="0">
                <a:solidFill>
                  <a:srgbClr val="FF0000"/>
                </a:solidFill>
                <a:ea typeface="宋体" panose="02010600030101010101" pitchFamily="2" charset="-122"/>
                <a:cs typeface="宋体" panose="02010600030101010101" pitchFamily="2" charset="-122"/>
              </a:rPr>
              <a:t>农村集体经济组织新旧会计制度有关衔接</a:t>
            </a:r>
            <a:br>
              <a:rPr lang="en-US" altLang="zh-CN" sz="2700" b="1" kern="0" dirty="0">
                <a:solidFill>
                  <a:srgbClr val="FF0000"/>
                </a:solidFill>
                <a:ea typeface="宋体" panose="02010600030101010101" pitchFamily="2" charset="-122"/>
                <a:cs typeface="宋体" panose="02010600030101010101" pitchFamily="2" charset="-122"/>
              </a:rPr>
            </a:br>
            <a:r>
              <a:rPr lang="en-US" altLang="zh-CN" sz="2700" kern="0" dirty="0">
                <a:solidFill>
                  <a:prstClr val="black"/>
                </a:solidFill>
                <a:latin typeface="隶书" panose="02010509060101010101" pitchFamily="49" charset="-122"/>
                <a:cs typeface="宋体" panose="02010600030101010101" pitchFamily="2" charset="-122"/>
              </a:rPr>
              <a:t>                 --</a:t>
            </a:r>
            <a:r>
              <a:rPr lang="zh-CN" altLang="zh-CN" sz="2800" b="1" kern="0" dirty="0">
                <a:solidFill>
                  <a:schemeClr val="tx1"/>
                </a:solidFill>
                <a:latin typeface="隶书" panose="02010509060101010101" pitchFamily="49" charset="-122"/>
                <a:cs typeface="宋体" panose="02010600030101010101" pitchFamily="2" charset="-122"/>
              </a:rPr>
              <a:t>对新账的相关会计科目余额进行调整</a:t>
            </a:r>
            <a:endParaRPr lang="zh-CN" altLang="en-US" sz="2700" dirty="0">
              <a:solidFill>
                <a:schemeClr val="tx1"/>
              </a:solidFill>
            </a:endParaRPr>
          </a:p>
        </p:txBody>
      </p:sp>
      <p:sp>
        <p:nvSpPr>
          <p:cNvPr id="3" name="内容占位符 2"/>
          <p:cNvSpPr>
            <a:spLocks noGrp="1"/>
          </p:cNvSpPr>
          <p:nvPr>
            <p:ph idx="1"/>
          </p:nvPr>
        </p:nvSpPr>
        <p:spPr/>
        <p:txBody>
          <a:bodyPr>
            <a:normAutofit fontScale="77500" lnSpcReduction="20000"/>
          </a:bodyPr>
          <a:lstStyle/>
          <a:p>
            <a:pPr>
              <a:spcAft>
                <a:spcPts val="1125"/>
              </a:spcAft>
            </a:pPr>
            <a:r>
              <a:rPr lang="zh-CN" altLang="zh-CN" sz="2800" kern="0" dirty="0">
                <a:latin typeface="Calibri" panose="020F0502020204030204"/>
                <a:cs typeface="宋体" panose="02010600030101010101" pitchFamily="2" charset="-122"/>
              </a:rPr>
              <a:t>　</a:t>
            </a:r>
            <a:r>
              <a:rPr lang="en-US" altLang="zh-CN" sz="2800" kern="0" dirty="0">
                <a:latin typeface="+mn-ea"/>
                <a:cs typeface="宋体" panose="02010600030101010101" pitchFamily="2" charset="-122"/>
              </a:rPr>
              <a:t>2.</a:t>
            </a:r>
            <a:r>
              <a:rPr lang="zh-CN" altLang="zh-CN" sz="2800" kern="0" dirty="0">
                <a:latin typeface="+mn-ea"/>
                <a:cs typeface="宋体" panose="02010600030101010101" pitchFamily="2" charset="-122"/>
              </a:rPr>
              <a:t>无形资产摊销。</a:t>
            </a:r>
            <a:endParaRPr lang="zh-CN" altLang="zh-CN" sz="2000" kern="100" dirty="0">
              <a:latin typeface="+mn-ea"/>
              <a:cs typeface="Times New Roman" panose="02020603050405020304"/>
            </a:endParaRPr>
          </a:p>
          <a:p>
            <a:pPr>
              <a:lnSpc>
                <a:spcPct val="160000"/>
              </a:lnSpc>
              <a:spcAft>
                <a:spcPts val="1125"/>
              </a:spcAft>
            </a:pPr>
            <a:r>
              <a:rPr lang="zh-CN" altLang="zh-CN" sz="2800" kern="0" dirty="0">
                <a:latin typeface="+mn-ea"/>
                <a:cs typeface="宋体" panose="02010600030101010101" pitchFamily="2" charset="-122"/>
              </a:rPr>
              <a:t>　　</a:t>
            </a:r>
            <a:r>
              <a:rPr lang="zh-CN" altLang="zh-CN" kern="0" dirty="0">
                <a:latin typeface="+mn-ea"/>
                <a:cs typeface="宋体" panose="02010600030101010101" pitchFamily="2" charset="-122"/>
              </a:rPr>
              <a:t>新制度设置了</a:t>
            </a:r>
            <a:r>
              <a:rPr lang="en-US" altLang="zh-CN" kern="0" dirty="0">
                <a:solidFill>
                  <a:srgbClr val="FF0000"/>
                </a:solidFill>
                <a:latin typeface="+mj-ea"/>
                <a:ea typeface="+mj-ea"/>
                <a:cs typeface="宋体" panose="02010600030101010101" pitchFamily="2" charset="-122"/>
              </a:rPr>
              <a:t>“</a:t>
            </a:r>
            <a:r>
              <a:rPr lang="zh-CN" altLang="zh-CN" kern="0" dirty="0">
                <a:solidFill>
                  <a:srgbClr val="FF0000"/>
                </a:solidFill>
                <a:latin typeface="+mj-ea"/>
                <a:ea typeface="+mj-ea"/>
                <a:cs typeface="宋体" panose="02010600030101010101" pitchFamily="2" charset="-122"/>
              </a:rPr>
              <a:t>累计摊销</a:t>
            </a:r>
            <a:r>
              <a:rPr lang="en-US" altLang="zh-CN" kern="0" dirty="0">
                <a:solidFill>
                  <a:srgbClr val="FF0000"/>
                </a:solidFill>
                <a:latin typeface="+mj-ea"/>
                <a:ea typeface="+mj-ea"/>
                <a:cs typeface="宋体" panose="02010600030101010101" pitchFamily="2" charset="-122"/>
              </a:rPr>
              <a:t>”</a:t>
            </a:r>
            <a:r>
              <a:rPr lang="zh-CN" altLang="zh-CN" kern="0" dirty="0">
                <a:latin typeface="+mn-ea"/>
                <a:cs typeface="宋体" panose="02010600030101010101" pitchFamily="2" charset="-122"/>
              </a:rPr>
              <a:t>科目，核算农村集体经济组织对无形资产计提的累计摊销。农村集体经济组织应当全面核查截至</a:t>
            </a:r>
            <a:r>
              <a:rPr lang="en-US" altLang="zh-CN" kern="0" dirty="0">
                <a:latin typeface="+mn-ea"/>
                <a:cs typeface="宋体" panose="02010600030101010101" pitchFamily="2" charset="-122"/>
              </a:rPr>
              <a:t>2023</a:t>
            </a:r>
            <a:r>
              <a:rPr lang="zh-CN" altLang="zh-CN" kern="0" dirty="0">
                <a:latin typeface="+mn-ea"/>
                <a:cs typeface="宋体" panose="02010600030101010101" pitchFamily="2" charset="-122"/>
              </a:rPr>
              <a:t>年</a:t>
            </a:r>
            <a:r>
              <a:rPr lang="en-US" altLang="zh-CN" kern="0" dirty="0">
                <a:latin typeface="+mn-ea"/>
                <a:cs typeface="宋体" panose="02010600030101010101" pitchFamily="2" charset="-122"/>
              </a:rPr>
              <a:t>12</a:t>
            </a:r>
            <a:r>
              <a:rPr lang="zh-CN" altLang="zh-CN" kern="0" dirty="0">
                <a:latin typeface="+mn-ea"/>
                <a:cs typeface="宋体" panose="02010600030101010101" pitchFamily="2" charset="-122"/>
              </a:rPr>
              <a:t>月</a:t>
            </a:r>
            <a:r>
              <a:rPr lang="en-US" altLang="zh-CN" kern="0" dirty="0">
                <a:latin typeface="+mn-ea"/>
                <a:cs typeface="宋体" panose="02010600030101010101" pitchFamily="2" charset="-122"/>
              </a:rPr>
              <a:t>31</a:t>
            </a:r>
            <a:r>
              <a:rPr lang="zh-CN" altLang="zh-CN" kern="0" dirty="0">
                <a:latin typeface="+mn-ea"/>
                <a:cs typeface="宋体" panose="02010600030101010101" pitchFamily="2" charset="-122"/>
              </a:rPr>
              <a:t>日无形资产的预计使用年限、已使用年限、尚可使用年限等，并于</a:t>
            </a:r>
            <a:r>
              <a:rPr lang="en-US" altLang="zh-CN" kern="0" dirty="0">
                <a:latin typeface="+mn-ea"/>
                <a:cs typeface="宋体" panose="02010600030101010101" pitchFamily="2" charset="-122"/>
              </a:rPr>
              <a:t>2024</a:t>
            </a:r>
            <a:r>
              <a:rPr lang="zh-CN" altLang="zh-CN" kern="0" dirty="0">
                <a:latin typeface="+mn-ea"/>
                <a:cs typeface="宋体" panose="02010600030101010101" pitchFamily="2" charset="-122"/>
              </a:rPr>
              <a:t>年</a:t>
            </a:r>
            <a:r>
              <a:rPr lang="en-US" altLang="zh-CN" kern="0" dirty="0">
                <a:latin typeface="+mn-ea"/>
                <a:cs typeface="宋体" panose="02010600030101010101" pitchFamily="2" charset="-122"/>
              </a:rPr>
              <a:t>1</a:t>
            </a:r>
            <a:r>
              <a:rPr lang="zh-CN" altLang="zh-CN" kern="0" dirty="0">
                <a:latin typeface="+mn-ea"/>
                <a:cs typeface="宋体" panose="02010600030101010101" pitchFamily="2" charset="-122"/>
              </a:rPr>
              <a:t>月</a:t>
            </a:r>
            <a:r>
              <a:rPr lang="en-US" altLang="zh-CN" kern="0" dirty="0">
                <a:latin typeface="+mn-ea"/>
                <a:cs typeface="宋体" panose="02010600030101010101" pitchFamily="2" charset="-122"/>
              </a:rPr>
              <a:t>1</a:t>
            </a:r>
            <a:r>
              <a:rPr lang="zh-CN" altLang="zh-CN" kern="0" dirty="0">
                <a:latin typeface="+mn-ea"/>
                <a:cs typeface="宋体" panose="02010600030101010101" pitchFamily="2" charset="-122"/>
              </a:rPr>
              <a:t>日对前期未确认、现已确认的无形资产补提摊销，按照应计提的摊销金额，借记</a:t>
            </a:r>
            <a:r>
              <a:rPr lang="en-US" altLang="zh-CN" kern="0" dirty="0">
                <a:latin typeface="+mn-ea"/>
                <a:cs typeface="宋体" panose="02010600030101010101" pitchFamily="2" charset="-122"/>
              </a:rPr>
              <a:t>“</a:t>
            </a:r>
            <a:r>
              <a:rPr lang="zh-CN" altLang="zh-CN" kern="0" dirty="0">
                <a:latin typeface="+mn-ea"/>
                <a:cs typeface="宋体" panose="02010600030101010101" pitchFamily="2" charset="-122"/>
              </a:rPr>
              <a:t>公积公益金</a:t>
            </a:r>
            <a:r>
              <a:rPr lang="en-US" altLang="zh-CN" kern="0" dirty="0">
                <a:latin typeface="+mn-ea"/>
                <a:cs typeface="宋体" panose="02010600030101010101" pitchFamily="2" charset="-122"/>
              </a:rPr>
              <a:t>”</a:t>
            </a:r>
            <a:r>
              <a:rPr lang="zh-CN" altLang="zh-CN" kern="0" dirty="0">
                <a:latin typeface="+mn-ea"/>
                <a:cs typeface="宋体" panose="02010600030101010101" pitchFamily="2" charset="-122"/>
              </a:rPr>
              <a:t>科目，贷记</a:t>
            </a:r>
            <a:r>
              <a:rPr lang="en-US" altLang="zh-CN" kern="0" dirty="0">
                <a:latin typeface="+mn-ea"/>
                <a:cs typeface="宋体" panose="02010600030101010101" pitchFamily="2" charset="-122"/>
              </a:rPr>
              <a:t>“</a:t>
            </a:r>
            <a:r>
              <a:rPr lang="zh-CN" altLang="zh-CN" kern="0" dirty="0">
                <a:latin typeface="+mn-ea"/>
                <a:cs typeface="宋体" panose="02010600030101010101" pitchFamily="2" charset="-122"/>
              </a:rPr>
              <a:t>累计摊销</a:t>
            </a:r>
            <a:r>
              <a:rPr lang="en-US" altLang="zh-CN" kern="0" dirty="0">
                <a:latin typeface="+mn-ea"/>
                <a:cs typeface="宋体" panose="02010600030101010101" pitchFamily="2" charset="-122"/>
              </a:rPr>
              <a:t>”</a:t>
            </a:r>
            <a:r>
              <a:rPr lang="zh-CN" altLang="zh-CN" kern="0" dirty="0">
                <a:latin typeface="+mn-ea"/>
                <a:cs typeface="宋体" panose="02010600030101010101" pitchFamily="2" charset="-122"/>
              </a:rPr>
              <a:t>科目。</a:t>
            </a:r>
            <a:endParaRPr lang="zh-CN" altLang="zh-CN" sz="1900" kern="100" dirty="0">
              <a:latin typeface="+mn-ea"/>
              <a:cs typeface="Times New Roman" panose="02020603050405020304"/>
            </a:endParaRPr>
          </a:p>
          <a:p>
            <a:pPr>
              <a:lnSpc>
                <a:spcPct val="160000"/>
              </a:lnSpc>
              <a:spcAft>
                <a:spcPts val="1125"/>
              </a:spcAft>
            </a:pPr>
            <a:r>
              <a:rPr lang="zh-CN" altLang="zh-CN" kern="0" dirty="0">
                <a:latin typeface="+mn-ea"/>
                <a:cs typeface="宋体" panose="02010600030101010101" pitchFamily="2" charset="-122"/>
              </a:rPr>
              <a:t>　</a:t>
            </a:r>
            <a:r>
              <a:rPr lang="zh-CN" altLang="zh-CN" kern="0" dirty="0">
                <a:solidFill>
                  <a:srgbClr val="FF0000"/>
                </a:solidFill>
                <a:latin typeface="+mj-ea"/>
                <a:ea typeface="+mj-ea"/>
                <a:cs typeface="宋体" panose="02010600030101010101" pitchFamily="2" charset="-122"/>
              </a:rPr>
              <a:t>　</a:t>
            </a:r>
            <a:r>
              <a:rPr lang="zh-CN" altLang="en-US" kern="0" dirty="0" smtClean="0">
                <a:solidFill>
                  <a:srgbClr val="FF0000"/>
                </a:solidFill>
                <a:latin typeface="+mj-ea"/>
                <a:ea typeface="+mj-ea"/>
                <a:cs typeface="宋体" panose="02010600030101010101" pitchFamily="2" charset="-122"/>
              </a:rPr>
              <a:t>注意：</a:t>
            </a:r>
            <a:r>
              <a:rPr lang="zh-CN" altLang="zh-CN" kern="0" dirty="0" smtClean="0">
                <a:solidFill>
                  <a:srgbClr val="FF0000"/>
                </a:solidFill>
                <a:latin typeface="+mj-ea"/>
                <a:ea typeface="+mj-ea"/>
                <a:cs typeface="宋体" panose="02010600030101010101" pitchFamily="2" charset="-122"/>
              </a:rPr>
              <a:t>农村</a:t>
            </a:r>
            <a:r>
              <a:rPr lang="zh-CN" altLang="zh-CN" kern="0" dirty="0">
                <a:solidFill>
                  <a:srgbClr val="FF0000"/>
                </a:solidFill>
                <a:latin typeface="+mj-ea"/>
                <a:ea typeface="+mj-ea"/>
                <a:cs typeface="宋体" panose="02010600030101010101" pitchFamily="2" charset="-122"/>
              </a:rPr>
              <a:t>集体经济组织对新账的相关会计科目期初余额进行调整时，应当编制记账凭证，并将调整事项的确认依据作为原始凭证。</a:t>
            </a:r>
            <a:endParaRPr lang="zh-CN" altLang="zh-CN" sz="1900" kern="100" dirty="0">
              <a:solidFill>
                <a:srgbClr val="FF0000"/>
              </a:solidFill>
              <a:latin typeface="+mj-ea"/>
              <a:ea typeface="+mj-ea"/>
              <a:cs typeface="Times New Roman" panose="02020603050405020304"/>
            </a:endParaRPr>
          </a:p>
          <a:p>
            <a:endParaRPr lang="zh-CN"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20688"/>
            <a:ext cx="8229600" cy="648072"/>
          </a:xfrm>
        </p:spPr>
        <p:txBody>
          <a:bodyPr>
            <a:normAutofit fontScale="90000"/>
          </a:bodyPr>
          <a:lstStyle/>
          <a:p>
            <a:pPr>
              <a:spcAft>
                <a:spcPts val="1125"/>
              </a:spcAft>
            </a:pPr>
            <a:r>
              <a:rPr lang="zh-CN" altLang="en-US" sz="2700" b="1" kern="0" dirty="0" smtClean="0">
                <a:solidFill>
                  <a:srgbClr val="FF0000"/>
                </a:solidFill>
                <a:ea typeface="宋体" panose="02010600030101010101" pitchFamily="2" charset="-122"/>
                <a:cs typeface="宋体" panose="02010600030101010101" pitchFamily="2" charset="-122"/>
              </a:rPr>
              <a:t>三、</a:t>
            </a:r>
            <a:r>
              <a:rPr lang="zh-CN" altLang="zh-CN" sz="2700" b="1" kern="0" dirty="0" smtClean="0">
                <a:solidFill>
                  <a:srgbClr val="FF0000"/>
                </a:solidFill>
                <a:ea typeface="宋体" panose="02010600030101010101" pitchFamily="2" charset="-122"/>
                <a:cs typeface="宋体" panose="02010600030101010101" pitchFamily="2" charset="-122"/>
              </a:rPr>
              <a:t>农村</a:t>
            </a:r>
            <a:r>
              <a:rPr lang="zh-CN" altLang="zh-CN" sz="2700" b="1" kern="0" dirty="0">
                <a:solidFill>
                  <a:srgbClr val="FF0000"/>
                </a:solidFill>
                <a:ea typeface="宋体" panose="02010600030101010101" pitchFamily="2" charset="-122"/>
                <a:cs typeface="宋体" panose="02010600030101010101" pitchFamily="2" charset="-122"/>
              </a:rPr>
              <a:t>集体经济组织新旧会计制度有关</a:t>
            </a:r>
            <a:r>
              <a:rPr lang="zh-CN" altLang="zh-CN" sz="2700" b="1" kern="0" dirty="0" smtClean="0">
                <a:solidFill>
                  <a:srgbClr val="FF0000"/>
                </a:solidFill>
                <a:ea typeface="宋体" panose="02010600030101010101" pitchFamily="2" charset="-122"/>
                <a:cs typeface="宋体" panose="02010600030101010101" pitchFamily="2" charset="-122"/>
              </a:rPr>
              <a:t>衔接</a:t>
            </a:r>
            <a:br>
              <a:rPr lang="en-US" altLang="zh-CN" sz="2700" b="1" kern="0" dirty="0" smtClean="0">
                <a:solidFill>
                  <a:srgbClr val="FF0000"/>
                </a:solidFill>
                <a:ea typeface="宋体" panose="02010600030101010101" pitchFamily="2" charset="-122"/>
                <a:cs typeface="宋体" panose="02010600030101010101" pitchFamily="2" charset="-122"/>
              </a:rPr>
            </a:br>
            <a:r>
              <a:rPr lang="en-US" altLang="zh-CN" sz="2700" kern="0" dirty="0">
                <a:solidFill>
                  <a:schemeClr val="tx1"/>
                </a:solidFill>
                <a:ea typeface="宋体" panose="02010600030101010101" pitchFamily="2" charset="-122"/>
                <a:cs typeface="宋体" panose="02010600030101010101" pitchFamily="2" charset="-122"/>
              </a:rPr>
              <a:t> </a:t>
            </a:r>
            <a:r>
              <a:rPr lang="en-US" altLang="zh-CN" sz="2700" kern="0" dirty="0" smtClean="0">
                <a:solidFill>
                  <a:schemeClr val="tx1"/>
                </a:solidFill>
                <a:ea typeface="宋体" panose="02010600030101010101" pitchFamily="2" charset="-122"/>
                <a:cs typeface="宋体" panose="02010600030101010101" pitchFamily="2" charset="-122"/>
              </a:rPr>
              <a:t>                                               ——</a:t>
            </a:r>
            <a:r>
              <a:rPr lang="zh-CN" altLang="zh-CN" sz="2800" b="1" kern="0" dirty="0">
                <a:solidFill>
                  <a:schemeClr val="tx1"/>
                </a:solidFill>
                <a:latin typeface="隶书" panose="02010509060101010101" pitchFamily="49" charset="-122"/>
                <a:cs typeface="宋体" panose="02010600030101010101" pitchFamily="2" charset="-122"/>
              </a:rPr>
              <a:t>财务会计报告新旧衔接</a:t>
            </a:r>
            <a:endParaRPr lang="zh-CN" altLang="zh-CN" sz="2800" b="1" kern="0" dirty="0">
              <a:solidFill>
                <a:schemeClr val="tx1"/>
              </a:solidFill>
              <a:latin typeface="隶书" panose="02010509060101010101" pitchFamily="49" charset="-122"/>
              <a:cs typeface="宋体" panose="02010600030101010101" pitchFamily="2" charset="-122"/>
            </a:endParaRPr>
          </a:p>
        </p:txBody>
      </p:sp>
      <p:sp>
        <p:nvSpPr>
          <p:cNvPr id="3" name="内容占位符 2"/>
          <p:cNvSpPr>
            <a:spLocks noGrp="1"/>
          </p:cNvSpPr>
          <p:nvPr>
            <p:ph idx="1"/>
          </p:nvPr>
        </p:nvSpPr>
        <p:spPr/>
        <p:txBody>
          <a:bodyPr/>
          <a:lstStyle/>
          <a:p>
            <a:pPr>
              <a:spcAft>
                <a:spcPts val="1125"/>
              </a:spcAft>
            </a:pPr>
            <a:r>
              <a:rPr lang="en-US" altLang="zh-CN" sz="2800" b="1" kern="0" dirty="0" smtClean="0">
                <a:latin typeface="宋体" panose="02010600030101010101" pitchFamily="2" charset="-122"/>
                <a:cs typeface="宋体" panose="02010600030101010101" pitchFamily="2" charset="-122"/>
              </a:rPr>
              <a:t>    </a:t>
            </a:r>
            <a:r>
              <a:rPr lang="en-US" altLang="zh-CN" sz="2800" b="1" kern="0" dirty="0" smtClean="0">
                <a:latin typeface="+mn-ea"/>
                <a:cs typeface="宋体" panose="02010600030101010101" pitchFamily="2" charset="-122"/>
              </a:rPr>
              <a:t>(</a:t>
            </a:r>
            <a:r>
              <a:rPr lang="zh-CN" altLang="zh-CN" sz="2800" b="1" kern="0" dirty="0">
                <a:latin typeface="+mn-ea"/>
                <a:cs typeface="宋体" panose="02010600030101010101" pitchFamily="2" charset="-122"/>
              </a:rPr>
              <a:t>一</a:t>
            </a:r>
            <a:r>
              <a:rPr lang="en-US" altLang="zh-CN" sz="2800" b="1" kern="0" dirty="0">
                <a:latin typeface="+mn-ea"/>
                <a:cs typeface="宋体" panose="02010600030101010101" pitchFamily="2" charset="-122"/>
              </a:rPr>
              <a:t>)</a:t>
            </a:r>
            <a:r>
              <a:rPr lang="zh-CN" altLang="zh-CN" sz="2800" b="1" kern="0" dirty="0">
                <a:latin typeface="+mn-ea"/>
                <a:cs typeface="宋体" panose="02010600030101010101" pitchFamily="2" charset="-122"/>
              </a:rPr>
              <a:t>编制</a:t>
            </a:r>
            <a:r>
              <a:rPr lang="en-US" altLang="zh-CN" sz="2800" b="1" kern="0" dirty="0">
                <a:latin typeface="+mn-ea"/>
                <a:cs typeface="宋体" panose="02010600030101010101" pitchFamily="2" charset="-122"/>
              </a:rPr>
              <a:t>2024</a:t>
            </a:r>
            <a:r>
              <a:rPr lang="zh-CN" altLang="zh-CN" sz="2800" b="1" kern="0" dirty="0">
                <a:latin typeface="+mn-ea"/>
                <a:cs typeface="宋体" panose="02010600030101010101" pitchFamily="2" charset="-122"/>
              </a:rPr>
              <a:t>年</a:t>
            </a:r>
            <a:r>
              <a:rPr lang="en-US" altLang="zh-CN" sz="2800" b="1" kern="0" dirty="0">
                <a:latin typeface="+mn-ea"/>
                <a:cs typeface="宋体" panose="02010600030101010101" pitchFamily="2" charset="-122"/>
              </a:rPr>
              <a:t>1</a:t>
            </a:r>
            <a:r>
              <a:rPr lang="zh-CN" altLang="zh-CN" sz="2800" b="1" kern="0" dirty="0">
                <a:latin typeface="+mn-ea"/>
                <a:cs typeface="宋体" panose="02010600030101010101" pitchFamily="2" charset="-122"/>
              </a:rPr>
              <a:t>月</a:t>
            </a:r>
            <a:r>
              <a:rPr lang="en-US" altLang="zh-CN" sz="2800" b="1" kern="0" dirty="0">
                <a:latin typeface="+mn-ea"/>
                <a:cs typeface="宋体" panose="02010600030101010101" pitchFamily="2" charset="-122"/>
              </a:rPr>
              <a:t>1</a:t>
            </a:r>
            <a:r>
              <a:rPr lang="zh-CN" altLang="zh-CN" sz="2800" b="1" kern="0" dirty="0">
                <a:latin typeface="+mn-ea"/>
                <a:cs typeface="宋体" panose="02010600030101010101" pitchFamily="2" charset="-122"/>
              </a:rPr>
              <a:t>日</a:t>
            </a:r>
            <a:r>
              <a:rPr lang="zh-CN" altLang="zh-CN" sz="2800" b="1" kern="0" dirty="0" smtClean="0">
                <a:latin typeface="+mn-ea"/>
                <a:cs typeface="宋体" panose="02010600030101010101" pitchFamily="2" charset="-122"/>
              </a:rPr>
              <a:t>资产负债表</a:t>
            </a:r>
            <a:endParaRPr lang="zh-CN" altLang="zh-CN" sz="2000" b="1" kern="100" dirty="0">
              <a:latin typeface="+mn-ea"/>
              <a:cs typeface="Times New Roman" panose="02020603050405020304"/>
            </a:endParaRPr>
          </a:p>
          <a:p>
            <a:pPr>
              <a:spcAft>
                <a:spcPts val="1125"/>
              </a:spcAft>
            </a:pPr>
            <a:r>
              <a:rPr lang="zh-CN" altLang="zh-CN" sz="2800" kern="0" dirty="0">
                <a:latin typeface="+mn-ea"/>
                <a:cs typeface="宋体" panose="02010600030101010101" pitchFamily="2" charset="-122"/>
              </a:rPr>
              <a:t>　　农村集体经济组织应当根据</a:t>
            </a:r>
            <a:r>
              <a:rPr lang="en-US" altLang="zh-CN" sz="2800" kern="0" dirty="0">
                <a:latin typeface="+mn-ea"/>
                <a:cs typeface="宋体" panose="02010600030101010101" pitchFamily="2" charset="-122"/>
              </a:rPr>
              <a:t>2024</a:t>
            </a:r>
            <a:r>
              <a:rPr lang="zh-CN" altLang="zh-CN" sz="2800" kern="0" dirty="0">
                <a:latin typeface="+mn-ea"/>
                <a:cs typeface="宋体" panose="02010600030101010101" pitchFamily="2" charset="-122"/>
              </a:rPr>
              <a:t>年</a:t>
            </a:r>
            <a:r>
              <a:rPr lang="en-US" altLang="zh-CN" sz="2800" kern="0" dirty="0">
                <a:latin typeface="+mn-ea"/>
                <a:cs typeface="宋体" panose="02010600030101010101" pitchFamily="2" charset="-122"/>
              </a:rPr>
              <a:t>1</a:t>
            </a:r>
            <a:r>
              <a:rPr lang="zh-CN" altLang="zh-CN" sz="2800" kern="0" dirty="0">
                <a:latin typeface="+mn-ea"/>
                <a:cs typeface="宋体" panose="02010600030101010101" pitchFamily="2" charset="-122"/>
              </a:rPr>
              <a:t>月</a:t>
            </a:r>
            <a:r>
              <a:rPr lang="en-US" altLang="zh-CN" sz="2800" kern="0" dirty="0">
                <a:latin typeface="+mn-ea"/>
                <a:cs typeface="宋体" panose="02010600030101010101" pitchFamily="2" charset="-122"/>
              </a:rPr>
              <a:t>1</a:t>
            </a:r>
            <a:r>
              <a:rPr lang="zh-CN" altLang="zh-CN" sz="2800" kern="0" dirty="0">
                <a:latin typeface="+mn-ea"/>
                <a:cs typeface="宋体" panose="02010600030101010101" pitchFamily="2" charset="-122"/>
              </a:rPr>
              <a:t>日新账的会计科目余额，按照新制度编制</a:t>
            </a:r>
            <a:r>
              <a:rPr lang="en-US" altLang="zh-CN" sz="2800" kern="0" dirty="0">
                <a:latin typeface="+mn-ea"/>
                <a:cs typeface="宋体" panose="02010600030101010101" pitchFamily="2" charset="-122"/>
              </a:rPr>
              <a:t>2024</a:t>
            </a:r>
            <a:r>
              <a:rPr lang="zh-CN" altLang="zh-CN" sz="2800" kern="0" dirty="0">
                <a:latin typeface="+mn-ea"/>
                <a:cs typeface="宋体" panose="02010600030101010101" pitchFamily="2" charset="-122"/>
              </a:rPr>
              <a:t>年</a:t>
            </a:r>
            <a:r>
              <a:rPr lang="en-US" altLang="zh-CN" sz="2800" kern="0" dirty="0">
                <a:latin typeface="+mn-ea"/>
                <a:cs typeface="宋体" panose="02010600030101010101" pitchFamily="2" charset="-122"/>
              </a:rPr>
              <a:t>1</a:t>
            </a:r>
            <a:r>
              <a:rPr lang="zh-CN" altLang="zh-CN" sz="2800" kern="0" dirty="0">
                <a:latin typeface="+mn-ea"/>
                <a:cs typeface="宋体" panose="02010600030101010101" pitchFamily="2" charset="-122"/>
              </a:rPr>
              <a:t>月</a:t>
            </a:r>
            <a:r>
              <a:rPr lang="en-US" altLang="zh-CN" sz="2800" kern="0" dirty="0">
                <a:latin typeface="+mn-ea"/>
                <a:cs typeface="宋体" panose="02010600030101010101" pitchFamily="2" charset="-122"/>
              </a:rPr>
              <a:t>1</a:t>
            </a:r>
            <a:r>
              <a:rPr lang="zh-CN" altLang="zh-CN" sz="2800" kern="0" dirty="0">
                <a:latin typeface="+mn-ea"/>
                <a:cs typeface="宋体" panose="02010600030101010101" pitchFamily="2" charset="-122"/>
              </a:rPr>
              <a:t>日资产负债表</a:t>
            </a:r>
            <a:r>
              <a:rPr lang="en-US" altLang="zh-CN" sz="2800" kern="0" dirty="0">
                <a:latin typeface="+mn-ea"/>
                <a:cs typeface="宋体" panose="02010600030101010101" pitchFamily="2" charset="-122"/>
              </a:rPr>
              <a:t>(</a:t>
            </a:r>
            <a:r>
              <a:rPr lang="zh-CN" altLang="zh-CN" sz="2800" kern="0" dirty="0">
                <a:latin typeface="+mn-ea"/>
                <a:cs typeface="宋体" panose="02010600030101010101" pitchFamily="2" charset="-122"/>
              </a:rPr>
              <a:t>仅要求填列各项目</a:t>
            </a:r>
            <a:r>
              <a:rPr lang="en-US" altLang="zh-CN" sz="2800" kern="0" dirty="0">
                <a:latin typeface="+mn-ea"/>
                <a:cs typeface="宋体" panose="02010600030101010101" pitchFamily="2" charset="-122"/>
              </a:rPr>
              <a:t>“</a:t>
            </a:r>
            <a:r>
              <a:rPr lang="zh-CN" altLang="zh-CN" sz="2800" kern="0" dirty="0">
                <a:latin typeface="+mn-ea"/>
                <a:cs typeface="宋体" panose="02010600030101010101" pitchFamily="2" charset="-122"/>
              </a:rPr>
              <a:t>年初余额</a:t>
            </a:r>
            <a:r>
              <a:rPr lang="en-US" altLang="zh-CN" sz="2800" kern="0" dirty="0">
                <a:latin typeface="+mn-ea"/>
                <a:cs typeface="宋体" panose="02010600030101010101" pitchFamily="2" charset="-122"/>
              </a:rPr>
              <a:t>”)</a:t>
            </a:r>
            <a:r>
              <a:rPr lang="zh-CN" altLang="zh-CN" sz="2800" kern="0" dirty="0">
                <a:latin typeface="+mn-ea"/>
                <a:cs typeface="宋体" panose="02010600030101010101" pitchFamily="2" charset="-122"/>
              </a:rPr>
              <a:t>。</a:t>
            </a:r>
            <a:endParaRPr lang="zh-CN" altLang="zh-CN" sz="2000" kern="100" dirty="0">
              <a:latin typeface="+mn-ea"/>
              <a:cs typeface="Times New Roman" panose="02020603050405020304"/>
            </a:endParaRPr>
          </a:p>
          <a:p>
            <a:pPr>
              <a:spcAft>
                <a:spcPts val="1125"/>
              </a:spcAft>
            </a:pPr>
            <a:r>
              <a:rPr lang="zh-CN" altLang="zh-CN" sz="2800" kern="0" dirty="0">
                <a:latin typeface="+mn-ea"/>
                <a:cs typeface="宋体" panose="02010600030101010101" pitchFamily="2" charset="-122"/>
              </a:rPr>
              <a:t>　</a:t>
            </a:r>
            <a:r>
              <a:rPr lang="en-US" altLang="zh-CN" sz="2800" kern="0" dirty="0" smtClean="0">
                <a:latin typeface="+mn-ea"/>
                <a:cs typeface="宋体" panose="02010600030101010101" pitchFamily="2" charset="-122"/>
              </a:rPr>
              <a:t>  </a:t>
            </a:r>
            <a:r>
              <a:rPr lang="en-US" altLang="zh-CN" sz="2800" b="1" kern="0" dirty="0" smtClean="0">
                <a:latin typeface="+mn-ea"/>
                <a:cs typeface="宋体" panose="02010600030101010101" pitchFamily="2" charset="-122"/>
              </a:rPr>
              <a:t>(</a:t>
            </a:r>
            <a:r>
              <a:rPr lang="zh-CN" altLang="zh-CN" sz="2800" b="1" kern="0" dirty="0">
                <a:latin typeface="+mn-ea"/>
                <a:cs typeface="宋体" panose="02010600030101010101" pitchFamily="2" charset="-122"/>
              </a:rPr>
              <a:t>二</a:t>
            </a:r>
            <a:r>
              <a:rPr lang="en-US" altLang="zh-CN" sz="2800" b="1" kern="0" dirty="0">
                <a:latin typeface="+mn-ea"/>
                <a:cs typeface="宋体" panose="02010600030101010101" pitchFamily="2" charset="-122"/>
              </a:rPr>
              <a:t>)2024</a:t>
            </a:r>
            <a:r>
              <a:rPr lang="zh-CN" altLang="zh-CN" sz="2800" b="1" kern="0" dirty="0">
                <a:latin typeface="+mn-ea"/>
                <a:cs typeface="宋体" panose="02010600030101010101" pitchFamily="2" charset="-122"/>
              </a:rPr>
              <a:t>年度财务会计报告的</a:t>
            </a:r>
            <a:r>
              <a:rPr lang="zh-CN" altLang="zh-CN" sz="2800" b="1" kern="0" dirty="0" smtClean="0">
                <a:latin typeface="+mn-ea"/>
                <a:cs typeface="宋体" panose="02010600030101010101" pitchFamily="2" charset="-122"/>
              </a:rPr>
              <a:t>编制</a:t>
            </a:r>
            <a:endParaRPr lang="zh-CN" altLang="zh-CN" sz="2000" b="1" kern="100" dirty="0">
              <a:latin typeface="+mn-ea"/>
              <a:cs typeface="Times New Roman" panose="02020603050405020304"/>
            </a:endParaRPr>
          </a:p>
          <a:p>
            <a:pPr>
              <a:spcAft>
                <a:spcPts val="1125"/>
              </a:spcAft>
            </a:pPr>
            <a:r>
              <a:rPr lang="zh-CN" altLang="zh-CN" sz="2800" kern="0" dirty="0">
                <a:latin typeface="+mn-ea"/>
                <a:cs typeface="宋体" panose="02010600030101010101" pitchFamily="2" charset="-122"/>
              </a:rPr>
              <a:t>　　农村集体经济组织应当按照新制度编制</a:t>
            </a:r>
            <a:r>
              <a:rPr lang="en-US" altLang="zh-CN" sz="2800" kern="0" dirty="0">
                <a:latin typeface="+mn-ea"/>
                <a:cs typeface="宋体" panose="02010600030101010101" pitchFamily="2" charset="-122"/>
              </a:rPr>
              <a:t>2024</a:t>
            </a:r>
            <a:r>
              <a:rPr lang="zh-CN" altLang="zh-CN" sz="2800" kern="0" dirty="0">
                <a:latin typeface="+mn-ea"/>
                <a:cs typeface="宋体" panose="02010600030101010101" pitchFamily="2" charset="-122"/>
              </a:rPr>
              <a:t>年度财务会计报告。</a:t>
            </a:r>
            <a:r>
              <a:rPr lang="zh-CN" altLang="zh-CN" sz="2800" kern="0" dirty="0">
                <a:solidFill>
                  <a:srgbClr val="FF0000"/>
                </a:solidFill>
                <a:latin typeface="+mj-ea"/>
                <a:ea typeface="+mj-ea"/>
                <a:cs typeface="宋体" panose="02010600030101010101" pitchFamily="2" charset="-122"/>
              </a:rPr>
              <a:t>在编制</a:t>
            </a:r>
            <a:r>
              <a:rPr lang="en-US" altLang="zh-CN" sz="2800" kern="0" dirty="0">
                <a:solidFill>
                  <a:srgbClr val="FF0000"/>
                </a:solidFill>
                <a:latin typeface="+mj-ea"/>
                <a:ea typeface="+mj-ea"/>
                <a:cs typeface="宋体" panose="02010600030101010101" pitchFamily="2" charset="-122"/>
              </a:rPr>
              <a:t>2024</a:t>
            </a:r>
            <a:r>
              <a:rPr lang="zh-CN" altLang="zh-CN" sz="2800" kern="0" dirty="0">
                <a:solidFill>
                  <a:srgbClr val="FF0000"/>
                </a:solidFill>
                <a:latin typeface="+mj-ea"/>
                <a:ea typeface="+mj-ea"/>
                <a:cs typeface="宋体" panose="02010600030101010101" pitchFamily="2" charset="-122"/>
              </a:rPr>
              <a:t>年度收益及收益分配表时，不要求填列上年比较数</a:t>
            </a:r>
            <a:r>
              <a:rPr lang="zh-CN" altLang="zh-CN" sz="2800" kern="0" dirty="0">
                <a:latin typeface="+mn-ea"/>
                <a:cs typeface="宋体" panose="02010600030101010101" pitchFamily="2" charset="-122"/>
              </a:rPr>
              <a:t>。</a:t>
            </a:r>
            <a:endParaRPr lang="zh-CN" altLang="zh-CN" sz="2000" kern="100" dirty="0">
              <a:latin typeface="+mn-ea"/>
              <a:cs typeface="Times New Roman" panose="02020603050405020304"/>
            </a:endParaRPr>
          </a:p>
          <a:p>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smtClean="0">
                <a:solidFill>
                  <a:srgbClr val="FF0000"/>
                </a:solidFill>
                <a:ea typeface="宋体" panose="02010600030101010101" pitchFamily="2" charset="-122"/>
                <a:cs typeface="宋体" panose="02010600030101010101" pitchFamily="2" charset="-122"/>
              </a:rPr>
              <a:t>四、</a:t>
            </a:r>
            <a:r>
              <a:rPr lang="zh-CN" altLang="zh-CN" sz="2800" kern="1800" dirty="0">
                <a:solidFill>
                  <a:srgbClr val="FF0000"/>
                </a:solidFill>
                <a:ea typeface="微软雅黑" panose="020B0503020204020204" pitchFamily="34" charset="-122"/>
                <a:cs typeface="宋体" panose="02010600030101010101" pitchFamily="2" charset="-122"/>
              </a:rPr>
              <a:t>农村集体经济组织财务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zh-CN" altLang="en-US" sz="2800" kern="1800" dirty="0" smtClean="0">
                <a:solidFill>
                  <a:srgbClr val="FF0000"/>
                </a:solidFill>
                <a:ea typeface="微软雅黑" panose="020B0503020204020204" pitchFamily="34" charset="-122"/>
                <a:cs typeface="宋体" panose="02010600030101010101" pitchFamily="2" charset="-122"/>
              </a:rPr>
              <a:t>介绍</a:t>
            </a:r>
            <a:endParaRPr lang="zh-CN" altLang="en-US" sz="3600" dirty="0">
              <a:solidFill>
                <a:srgbClr val="FF0000"/>
              </a:solidFill>
            </a:endParaRPr>
          </a:p>
        </p:txBody>
      </p:sp>
      <p:sp>
        <p:nvSpPr>
          <p:cNvPr id="9" name="内容占位符 8"/>
          <p:cNvSpPr>
            <a:spLocks noGrp="1"/>
          </p:cNvSpPr>
          <p:nvPr>
            <p:ph idx="1"/>
          </p:nvPr>
        </p:nvSpPr>
        <p:spPr>
          <a:xfrm>
            <a:off x="457200" y="1484784"/>
            <a:ext cx="8229600" cy="4839816"/>
          </a:xfrm>
        </p:spPr>
        <p:txBody>
          <a:bodyPr/>
          <a:lstStyle/>
          <a:p>
            <a:endParaRPr lang="en-US" altLang="zh-CN" sz="1800" b="1" dirty="0" smtClean="0">
              <a:latin typeface="+mj-ea"/>
              <a:ea typeface="+mj-ea"/>
            </a:endParaRPr>
          </a:p>
          <a:p>
            <a:pPr>
              <a:lnSpc>
                <a:spcPct val="150000"/>
              </a:lnSpc>
            </a:pPr>
            <a:r>
              <a:rPr lang="en-US" altLang="zh-CN" sz="2800" kern="0" dirty="0" smtClean="0">
                <a:solidFill>
                  <a:srgbClr val="000000"/>
                </a:solidFill>
                <a:ea typeface="微软雅黑" panose="020B0503020204020204" pitchFamily="34" charset="-122"/>
                <a:cs typeface="宋体" panose="02010600030101010101" pitchFamily="2" charset="-122"/>
              </a:rPr>
              <a:t>       </a:t>
            </a:r>
            <a:r>
              <a:rPr lang="zh-CN" altLang="zh-CN" sz="2400" kern="0" dirty="0" smtClean="0">
                <a:solidFill>
                  <a:srgbClr val="000000"/>
                </a:solidFill>
                <a:latin typeface="+mn-ea"/>
                <a:cs typeface="宋体" panose="02010600030101010101" pitchFamily="2" charset="-122"/>
              </a:rPr>
              <a:t>为</a:t>
            </a:r>
            <a:r>
              <a:rPr lang="zh-CN" altLang="zh-CN" sz="2400" kern="0" dirty="0">
                <a:solidFill>
                  <a:srgbClr val="000000"/>
                </a:solidFill>
                <a:latin typeface="+mn-ea"/>
                <a:cs typeface="宋体" panose="02010600030101010101" pitchFamily="2" charset="-122"/>
              </a:rPr>
              <a:t>加强农村集体经济组织财务管理，规范农村集体经济组织财务行为，巩固农村集体产权制度改革成果，保障农村集体经济组织及其成员的合法权益，促进农村集体经济发展，根据有关法律、行政法规，结合农村集体经济组织实际情况</a:t>
            </a:r>
            <a:r>
              <a:rPr lang="zh-CN" altLang="zh-CN" sz="2400" kern="0" dirty="0" smtClean="0">
                <a:solidFill>
                  <a:srgbClr val="000000"/>
                </a:solidFill>
                <a:latin typeface="+mn-ea"/>
                <a:cs typeface="宋体" panose="02010600030101010101" pitchFamily="2" charset="-122"/>
              </a:rPr>
              <a:t>，制定</a:t>
            </a:r>
            <a:r>
              <a:rPr lang="zh-CN" altLang="zh-CN" sz="2400" kern="0" dirty="0">
                <a:solidFill>
                  <a:srgbClr val="000000"/>
                </a:solidFill>
                <a:latin typeface="+mn-ea"/>
                <a:cs typeface="宋体" panose="02010600030101010101" pitchFamily="2" charset="-122"/>
              </a:rPr>
              <a:t>了《农村集体经济组织财务制度》。</a:t>
            </a:r>
            <a:endParaRPr lang="zh-CN" altLang="en-US" sz="2400" dirty="0">
              <a:latin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564672"/>
          </a:xfrm>
        </p:spPr>
        <p:txBody>
          <a:bodyPr>
            <a:normAutofit/>
          </a:bodyPr>
          <a:lstStyle/>
          <a:p>
            <a:r>
              <a:rPr lang="zh-CN" altLang="en-US" sz="2800" dirty="0" smtClean="0">
                <a:solidFill>
                  <a:srgbClr val="FF0000"/>
                </a:solidFill>
              </a:rPr>
              <a:t>（一）</a:t>
            </a:r>
            <a:r>
              <a:rPr lang="zh-CN" altLang="zh-CN" sz="2800" dirty="0" smtClean="0">
                <a:solidFill>
                  <a:srgbClr val="FF0000"/>
                </a:solidFill>
              </a:rPr>
              <a:t>修订</a:t>
            </a:r>
            <a:r>
              <a:rPr lang="zh-CN" altLang="zh-CN" sz="2800" dirty="0">
                <a:solidFill>
                  <a:srgbClr val="FF0000"/>
                </a:solidFill>
              </a:rPr>
              <a:t>《制度》的背景是什么？</a:t>
            </a:r>
            <a:endParaRPr lang="zh-CN" altLang="en-US" sz="2800" dirty="0">
              <a:solidFill>
                <a:srgbClr val="FF0000"/>
              </a:solidFill>
            </a:endParaRPr>
          </a:p>
        </p:txBody>
      </p:sp>
      <p:sp>
        <p:nvSpPr>
          <p:cNvPr id="3" name="内容占位符 2"/>
          <p:cNvSpPr>
            <a:spLocks noGrp="1"/>
          </p:cNvSpPr>
          <p:nvPr>
            <p:ph idx="1"/>
          </p:nvPr>
        </p:nvSpPr>
        <p:spPr>
          <a:xfrm>
            <a:off x="457201" y="1412776"/>
            <a:ext cx="8291264" cy="4911824"/>
          </a:xfrm>
        </p:spPr>
        <p:txBody>
          <a:bodyPr>
            <a:normAutofit fontScale="77500" lnSpcReduction="20000"/>
          </a:bodyPr>
          <a:lstStyle/>
          <a:p>
            <a:r>
              <a:rPr lang="zh-CN" altLang="zh-CN" sz="3600" b="1" kern="0" dirty="0" smtClean="0">
                <a:solidFill>
                  <a:srgbClr val="FF0000"/>
                </a:solidFill>
                <a:latin typeface="+mn-ea"/>
                <a:cs typeface="宋体" panose="02010600030101010101" pitchFamily="2" charset="-122"/>
              </a:rPr>
              <a:t>一</a:t>
            </a:r>
            <a:r>
              <a:rPr lang="zh-CN" altLang="zh-CN" sz="3600" b="1" kern="0" dirty="0">
                <a:solidFill>
                  <a:srgbClr val="FF0000"/>
                </a:solidFill>
                <a:latin typeface="+mn-ea"/>
                <a:cs typeface="宋体" panose="02010600030101010101" pitchFamily="2" charset="-122"/>
              </a:rPr>
              <a:t>是贯彻落实党中央、国务院决策部署，服务乡村振兴战略</a:t>
            </a:r>
            <a:r>
              <a:rPr lang="zh-CN" altLang="zh-CN" sz="3600" b="1" kern="0" dirty="0" smtClean="0">
                <a:solidFill>
                  <a:srgbClr val="FF0000"/>
                </a:solidFill>
                <a:latin typeface="+mn-ea"/>
                <a:cs typeface="宋体" panose="02010600030101010101" pitchFamily="2" charset="-122"/>
              </a:rPr>
              <a:t>。</a:t>
            </a:r>
            <a:endParaRPr lang="en-US" altLang="zh-CN" sz="3600" b="1" kern="0" dirty="0" smtClean="0">
              <a:solidFill>
                <a:srgbClr val="FF0000"/>
              </a:solidFill>
              <a:latin typeface="+mn-ea"/>
              <a:cs typeface="宋体" panose="02010600030101010101" pitchFamily="2" charset="-122"/>
            </a:endParaRPr>
          </a:p>
          <a:p>
            <a:r>
              <a:rPr lang="zh-CN" altLang="zh-CN" sz="2800" kern="0" dirty="0" smtClean="0">
                <a:solidFill>
                  <a:srgbClr val="333333"/>
                </a:solidFill>
                <a:latin typeface="+mn-ea"/>
                <a:cs typeface="宋体" panose="02010600030101010101" pitchFamily="2" charset="-122"/>
              </a:rPr>
              <a:t>党中央</a:t>
            </a:r>
            <a:r>
              <a:rPr lang="zh-CN" altLang="zh-CN" sz="2800" kern="0" dirty="0">
                <a:solidFill>
                  <a:srgbClr val="333333"/>
                </a:solidFill>
                <a:latin typeface="+mn-ea"/>
                <a:cs typeface="宋体" panose="02010600030101010101" pitchFamily="2" charset="-122"/>
              </a:rPr>
              <a:t>、国务院高度重视“三农”工作，多次对“三农”工作作出重要指示批示。农村集体经济组织作为我国农村集体经济的重要载体，其规范健康发展对于“三农”工作具有重要意义</a:t>
            </a:r>
            <a:r>
              <a:rPr lang="zh-CN" altLang="zh-CN" sz="2800" kern="0" dirty="0" smtClean="0">
                <a:solidFill>
                  <a:srgbClr val="333333"/>
                </a:solidFill>
                <a:latin typeface="+mn-ea"/>
                <a:cs typeface="宋体" panose="02010600030101010101" pitchFamily="2" charset="-122"/>
              </a:rPr>
              <a:t>。</a:t>
            </a:r>
            <a:endParaRPr lang="en-US" altLang="zh-CN" sz="2800" kern="0" dirty="0" smtClean="0">
              <a:solidFill>
                <a:srgbClr val="333333"/>
              </a:solidFill>
              <a:latin typeface="+mn-ea"/>
              <a:cs typeface="宋体" panose="02010600030101010101" pitchFamily="2" charset="-122"/>
            </a:endParaRPr>
          </a:p>
          <a:p>
            <a:r>
              <a:rPr lang="en-US" altLang="zh-CN" sz="2800" kern="0" dirty="0" smtClean="0">
                <a:solidFill>
                  <a:srgbClr val="333333"/>
                </a:solidFill>
                <a:latin typeface="+mn-ea"/>
                <a:cs typeface="宋体" panose="02010600030101010101" pitchFamily="2" charset="-122"/>
              </a:rPr>
              <a:t>2016</a:t>
            </a:r>
            <a:r>
              <a:rPr lang="zh-CN" altLang="zh-CN" sz="2800" kern="0" dirty="0">
                <a:solidFill>
                  <a:srgbClr val="333333"/>
                </a:solidFill>
                <a:latin typeface="+mn-ea"/>
                <a:cs typeface="宋体" panose="02010600030101010101" pitchFamily="2" charset="-122"/>
              </a:rPr>
              <a:t>年</a:t>
            </a:r>
            <a:r>
              <a:rPr lang="en-US" altLang="zh-CN" sz="2800" kern="0" dirty="0">
                <a:solidFill>
                  <a:srgbClr val="333333"/>
                </a:solidFill>
                <a:latin typeface="+mn-ea"/>
                <a:cs typeface="宋体" panose="02010600030101010101" pitchFamily="2" charset="-122"/>
              </a:rPr>
              <a:t>12</a:t>
            </a:r>
            <a:r>
              <a:rPr lang="zh-CN" altLang="zh-CN" sz="2800" kern="0" dirty="0">
                <a:solidFill>
                  <a:srgbClr val="333333"/>
                </a:solidFill>
                <a:latin typeface="+mn-ea"/>
                <a:cs typeface="宋体" panose="02010600030101010101" pitchFamily="2" charset="-122"/>
              </a:rPr>
              <a:t>月，中共中央、国务院印发《关于稳步推进农村集体产权制度改革的意见》（中发〔</a:t>
            </a:r>
            <a:r>
              <a:rPr lang="en-US" altLang="zh-CN" sz="2800" kern="0" dirty="0">
                <a:solidFill>
                  <a:srgbClr val="333333"/>
                </a:solidFill>
                <a:latin typeface="+mn-ea"/>
                <a:cs typeface="宋体" panose="02010600030101010101" pitchFamily="2" charset="-122"/>
              </a:rPr>
              <a:t>2016</a:t>
            </a:r>
            <a:r>
              <a:rPr lang="zh-CN" altLang="zh-CN" sz="2800" kern="0" dirty="0">
                <a:solidFill>
                  <a:srgbClr val="333333"/>
                </a:solidFill>
                <a:latin typeface="+mn-ea"/>
                <a:cs typeface="宋体" panose="02010600030101010101" pitchFamily="2" charset="-122"/>
              </a:rPr>
              <a:t>〕</a:t>
            </a:r>
            <a:r>
              <a:rPr lang="en-US" altLang="zh-CN" sz="2800" kern="0" dirty="0">
                <a:solidFill>
                  <a:srgbClr val="333333"/>
                </a:solidFill>
                <a:latin typeface="+mn-ea"/>
                <a:cs typeface="宋体" panose="02010600030101010101" pitchFamily="2" charset="-122"/>
              </a:rPr>
              <a:t>37</a:t>
            </a:r>
            <a:r>
              <a:rPr lang="zh-CN" altLang="zh-CN" sz="2800" kern="0" dirty="0">
                <a:solidFill>
                  <a:srgbClr val="333333"/>
                </a:solidFill>
                <a:latin typeface="+mn-ea"/>
                <a:cs typeface="宋体" panose="02010600030101010101" pitchFamily="2" charset="-122"/>
              </a:rPr>
              <a:t>号），提出</a:t>
            </a:r>
            <a:r>
              <a:rPr lang="zh-CN" altLang="zh-CN" sz="2800" kern="0" dirty="0">
                <a:solidFill>
                  <a:srgbClr val="FF0000"/>
                </a:solidFill>
                <a:latin typeface="+mj-ea"/>
                <a:ea typeface="+mj-ea"/>
                <a:cs typeface="宋体" panose="02010600030101010101" pitchFamily="2" charset="-122"/>
              </a:rPr>
              <a:t>“修订完善农村集体经济组织财务会计制度”</a:t>
            </a:r>
            <a:r>
              <a:rPr lang="zh-CN" altLang="zh-CN" sz="2800" kern="0" dirty="0" smtClean="0">
                <a:solidFill>
                  <a:srgbClr val="333333"/>
                </a:solidFill>
                <a:latin typeface="+mn-ea"/>
                <a:cs typeface="宋体" panose="02010600030101010101" pitchFamily="2" charset="-122"/>
              </a:rPr>
              <a:t>。</a:t>
            </a:r>
            <a:endParaRPr lang="en-US" altLang="zh-CN" sz="2800" kern="0" dirty="0" smtClean="0">
              <a:solidFill>
                <a:srgbClr val="333333"/>
              </a:solidFill>
              <a:latin typeface="+mn-ea"/>
              <a:cs typeface="宋体" panose="02010600030101010101" pitchFamily="2" charset="-122"/>
            </a:endParaRPr>
          </a:p>
          <a:p>
            <a:r>
              <a:rPr lang="en-US" altLang="zh-CN" sz="2800" kern="0" dirty="0" smtClean="0">
                <a:solidFill>
                  <a:srgbClr val="333333"/>
                </a:solidFill>
                <a:latin typeface="+mn-ea"/>
                <a:cs typeface="宋体" panose="02010600030101010101" pitchFamily="2" charset="-122"/>
              </a:rPr>
              <a:t>2018</a:t>
            </a:r>
            <a:r>
              <a:rPr lang="zh-CN" altLang="zh-CN" sz="2800" kern="0" dirty="0">
                <a:solidFill>
                  <a:srgbClr val="333333"/>
                </a:solidFill>
                <a:latin typeface="+mn-ea"/>
                <a:cs typeface="宋体" panose="02010600030101010101" pitchFamily="2" charset="-122"/>
              </a:rPr>
              <a:t>年</a:t>
            </a:r>
            <a:r>
              <a:rPr lang="en-US" altLang="zh-CN" sz="2800" kern="0" dirty="0">
                <a:solidFill>
                  <a:srgbClr val="333333"/>
                </a:solidFill>
                <a:latin typeface="+mn-ea"/>
                <a:cs typeface="宋体" panose="02010600030101010101" pitchFamily="2" charset="-122"/>
              </a:rPr>
              <a:t>9</a:t>
            </a:r>
            <a:r>
              <a:rPr lang="zh-CN" altLang="zh-CN" sz="2800" kern="0" dirty="0">
                <a:solidFill>
                  <a:srgbClr val="333333"/>
                </a:solidFill>
                <a:latin typeface="+mn-ea"/>
                <a:cs typeface="宋体" panose="02010600030101010101" pitchFamily="2" charset="-122"/>
              </a:rPr>
              <a:t>月，中共中央、国务院印发《乡村振兴</a:t>
            </a:r>
            <a:r>
              <a:rPr lang="zh-CN" altLang="zh-CN" sz="2800" kern="0" dirty="0" smtClean="0">
                <a:solidFill>
                  <a:srgbClr val="333333"/>
                </a:solidFill>
                <a:latin typeface="+mn-ea"/>
                <a:cs typeface="宋体" panose="02010600030101010101" pitchFamily="2" charset="-122"/>
              </a:rPr>
              <a:t>战略规划（</a:t>
            </a:r>
            <a:r>
              <a:rPr lang="en-US" altLang="zh-CN" sz="2800" kern="0" dirty="0">
                <a:solidFill>
                  <a:srgbClr val="333333"/>
                </a:solidFill>
                <a:latin typeface="+mn-ea"/>
                <a:cs typeface="宋体" panose="02010600030101010101" pitchFamily="2" charset="-122"/>
              </a:rPr>
              <a:t>2018-2022</a:t>
            </a:r>
            <a:r>
              <a:rPr lang="zh-CN" altLang="zh-CN" sz="2800" kern="0" dirty="0">
                <a:solidFill>
                  <a:srgbClr val="333333"/>
                </a:solidFill>
                <a:latin typeface="+mn-ea"/>
                <a:cs typeface="宋体" panose="02010600030101010101" pitchFamily="2" charset="-122"/>
              </a:rPr>
              <a:t>年）》，要求以</a:t>
            </a:r>
            <a:r>
              <a:rPr lang="zh-CN" altLang="zh-CN" sz="2800" kern="0" dirty="0">
                <a:solidFill>
                  <a:srgbClr val="FF0000"/>
                </a:solidFill>
                <a:latin typeface="+mj-ea"/>
                <a:ea typeface="+mj-ea"/>
                <a:cs typeface="宋体" panose="02010600030101010101" pitchFamily="2" charset="-122"/>
              </a:rPr>
              <a:t>乡村基础财务会计制度建设、基本财会人员选配和专业技术培训为</a:t>
            </a:r>
            <a:r>
              <a:rPr lang="zh-CN" altLang="zh-CN" sz="2800" u="sng" kern="0" dirty="0">
                <a:solidFill>
                  <a:srgbClr val="FF0000"/>
                </a:solidFill>
                <a:latin typeface="+mj-ea"/>
                <a:ea typeface="+mj-ea"/>
                <a:cs typeface="宋体" panose="02010600030101010101" pitchFamily="2" charset="-122"/>
              </a:rPr>
              <a:t>重点</a:t>
            </a:r>
            <a:r>
              <a:rPr lang="zh-CN" altLang="zh-CN" sz="2800" kern="0" dirty="0">
                <a:solidFill>
                  <a:srgbClr val="333333"/>
                </a:solidFill>
                <a:latin typeface="+mn-ea"/>
                <a:cs typeface="宋体" panose="02010600030101010101" pitchFamily="2" charset="-122"/>
              </a:rPr>
              <a:t>，提升农村集体经济组织等的财务会计管理水平和开展各类基本经济活动的规范管理能力</a:t>
            </a:r>
            <a:r>
              <a:rPr lang="zh-CN" altLang="zh-CN" sz="2800" kern="0" dirty="0" smtClean="0">
                <a:solidFill>
                  <a:srgbClr val="333333"/>
                </a:solidFill>
                <a:latin typeface="+mn-ea"/>
                <a:cs typeface="宋体" panose="02010600030101010101" pitchFamily="2" charset="-122"/>
              </a:rPr>
              <a:t>。</a:t>
            </a:r>
            <a:endParaRPr lang="en-US" altLang="zh-CN" sz="2800" kern="0" dirty="0" smtClean="0">
              <a:solidFill>
                <a:srgbClr val="333333"/>
              </a:solidFill>
              <a:latin typeface="+mn-ea"/>
              <a:cs typeface="宋体" panose="02010600030101010101" pitchFamily="2" charset="-122"/>
            </a:endParaRPr>
          </a:p>
          <a:p>
            <a:r>
              <a:rPr lang="zh-CN" altLang="zh-CN" sz="2800" kern="0" dirty="0" smtClean="0">
                <a:solidFill>
                  <a:srgbClr val="333333"/>
                </a:solidFill>
                <a:latin typeface="+mn-ea"/>
                <a:cs typeface="宋体" panose="02010600030101010101" pitchFamily="2" charset="-122"/>
              </a:rPr>
              <a:t>党</a:t>
            </a:r>
            <a:r>
              <a:rPr lang="zh-CN" altLang="zh-CN" sz="2800" kern="0" dirty="0">
                <a:solidFill>
                  <a:srgbClr val="333333"/>
                </a:solidFill>
                <a:latin typeface="+mn-ea"/>
                <a:cs typeface="宋体" panose="02010600030101010101" pitchFamily="2" charset="-122"/>
              </a:rPr>
              <a:t>的二十大报告强调坚持农业农村优先发展，对全面推进乡村振兴作出重要部署，提出巩固和完善农村基本经营制度，发展新型农村集体经济。为贯彻落实党中央、国务院决策部署，更好服务乡村振兴战略，需要对原会计制度进行修订。</a:t>
            </a:r>
            <a:endParaRPr lang="zh-CN" altLang="en-US"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smtClean="0">
                <a:solidFill>
                  <a:srgbClr val="FF0000"/>
                </a:solidFill>
                <a:ea typeface="宋体" panose="02010600030101010101" pitchFamily="2" charset="-122"/>
                <a:cs typeface="宋体" panose="02010600030101010101" pitchFamily="2" charset="-122"/>
              </a:rPr>
              <a:t>四、</a:t>
            </a:r>
            <a:r>
              <a:rPr lang="zh-CN" altLang="zh-CN" sz="2800" kern="1800" dirty="0">
                <a:solidFill>
                  <a:srgbClr val="FF0000"/>
                </a:solidFill>
                <a:ea typeface="微软雅黑" panose="020B0503020204020204" pitchFamily="34" charset="-122"/>
                <a:cs typeface="宋体" panose="02010600030101010101" pitchFamily="2" charset="-122"/>
              </a:rPr>
              <a:t>农村集体经济组织财务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zh-CN" altLang="en-US" sz="2800" kern="1800" dirty="0" smtClean="0">
                <a:solidFill>
                  <a:srgbClr val="FF0000"/>
                </a:solidFill>
                <a:ea typeface="微软雅黑" panose="020B0503020204020204" pitchFamily="34" charset="-122"/>
                <a:cs typeface="宋体" panose="02010600030101010101" pitchFamily="2" charset="-122"/>
              </a:rPr>
              <a:t>介绍</a:t>
            </a:r>
            <a:endParaRPr lang="zh-CN" altLang="en-US" sz="3600" dirty="0">
              <a:solidFill>
                <a:srgbClr val="FF0000"/>
              </a:solidFill>
            </a:endParaRPr>
          </a:p>
        </p:txBody>
      </p:sp>
      <p:sp>
        <p:nvSpPr>
          <p:cNvPr id="9" name="内容占位符 8"/>
          <p:cNvSpPr>
            <a:spLocks noGrp="1"/>
          </p:cNvSpPr>
          <p:nvPr>
            <p:ph idx="1"/>
          </p:nvPr>
        </p:nvSpPr>
        <p:spPr>
          <a:xfrm>
            <a:off x="457200" y="1484784"/>
            <a:ext cx="8229600" cy="4839816"/>
          </a:xfrm>
        </p:spPr>
        <p:txBody>
          <a:bodyPr>
            <a:normAutofit fontScale="92500" lnSpcReduction="20000"/>
          </a:bodyPr>
          <a:lstStyle/>
          <a:p>
            <a:endParaRPr lang="en-US" altLang="zh-CN" sz="1800" b="1" dirty="0" smtClean="0">
              <a:latin typeface="+mj-ea"/>
              <a:ea typeface="+mj-ea"/>
            </a:endParaRPr>
          </a:p>
          <a:p>
            <a:r>
              <a:rPr lang="zh-CN" altLang="en-US" sz="2100" dirty="0">
                <a:latin typeface="+mn-ea"/>
              </a:rPr>
              <a:t>日前，财政部、农业农村部制定印发</a:t>
            </a:r>
            <a:r>
              <a:rPr lang="en-US" altLang="zh-CN" sz="2100" dirty="0">
                <a:solidFill>
                  <a:srgbClr val="C00000"/>
                </a:solidFill>
                <a:latin typeface="+mj-ea"/>
                <a:ea typeface="+mj-ea"/>
              </a:rPr>
              <a:t>《</a:t>
            </a:r>
            <a:r>
              <a:rPr lang="zh-CN" altLang="en-US" sz="2100" dirty="0">
                <a:solidFill>
                  <a:srgbClr val="C00000"/>
                </a:solidFill>
                <a:latin typeface="+mj-ea"/>
                <a:ea typeface="+mj-ea"/>
              </a:rPr>
              <a:t>农村集体经济组织财务制度</a:t>
            </a:r>
            <a:r>
              <a:rPr lang="en-US" altLang="zh-CN" sz="2100" dirty="0">
                <a:solidFill>
                  <a:srgbClr val="C00000"/>
                </a:solidFill>
                <a:latin typeface="+mj-ea"/>
                <a:ea typeface="+mj-ea"/>
              </a:rPr>
              <a:t>》(</a:t>
            </a:r>
            <a:r>
              <a:rPr lang="zh-CN" altLang="en-US" sz="2100" dirty="0">
                <a:solidFill>
                  <a:srgbClr val="C00000"/>
                </a:solidFill>
                <a:latin typeface="+mj-ea"/>
                <a:ea typeface="+mj-ea"/>
              </a:rPr>
              <a:t>以下简称</a:t>
            </a:r>
            <a:r>
              <a:rPr lang="en-US" altLang="zh-CN" sz="2100" dirty="0">
                <a:solidFill>
                  <a:srgbClr val="C00000"/>
                </a:solidFill>
                <a:latin typeface="+mj-ea"/>
                <a:ea typeface="+mj-ea"/>
              </a:rPr>
              <a:t>《</a:t>
            </a:r>
            <a:r>
              <a:rPr lang="zh-CN" altLang="en-US" sz="2100" dirty="0">
                <a:solidFill>
                  <a:srgbClr val="C00000"/>
                </a:solidFill>
                <a:latin typeface="+mj-ea"/>
                <a:ea typeface="+mj-ea"/>
              </a:rPr>
              <a:t>制度</a:t>
            </a:r>
            <a:r>
              <a:rPr lang="en-US" altLang="zh-CN" sz="2100" dirty="0" smtClean="0">
                <a:solidFill>
                  <a:srgbClr val="C00000"/>
                </a:solidFill>
                <a:latin typeface="+mj-ea"/>
                <a:ea typeface="+mj-ea"/>
              </a:rPr>
              <a:t>》)</a:t>
            </a:r>
            <a:r>
              <a:rPr lang="zh-CN" altLang="zh-CN" sz="2400" kern="1800" dirty="0">
                <a:solidFill>
                  <a:srgbClr val="C00000"/>
                </a:solidFill>
                <a:latin typeface="+mj-ea"/>
                <a:ea typeface="+mj-ea"/>
                <a:cs typeface="宋体" panose="02010600030101010101" pitchFamily="2" charset="-122"/>
              </a:rPr>
              <a:t>财农</a:t>
            </a:r>
            <a:r>
              <a:rPr lang="en-US" altLang="zh-CN" sz="2400" kern="1800" dirty="0">
                <a:solidFill>
                  <a:srgbClr val="C00000"/>
                </a:solidFill>
                <a:latin typeface="+mj-ea"/>
                <a:ea typeface="+mj-ea"/>
                <a:cs typeface="宋体" panose="02010600030101010101" pitchFamily="2" charset="-122"/>
              </a:rPr>
              <a:t>[2021]121</a:t>
            </a:r>
            <a:r>
              <a:rPr lang="zh-CN" altLang="zh-CN" sz="2400" kern="1800" dirty="0">
                <a:solidFill>
                  <a:srgbClr val="C00000"/>
                </a:solidFill>
                <a:latin typeface="+mj-ea"/>
                <a:ea typeface="+mj-ea"/>
                <a:cs typeface="宋体" panose="02010600030101010101" pitchFamily="2" charset="-122"/>
              </a:rPr>
              <a:t>号</a:t>
            </a:r>
            <a:r>
              <a:rPr lang="zh-CN" altLang="en-US" sz="2100" dirty="0" smtClean="0">
                <a:latin typeface="+mn-ea"/>
              </a:rPr>
              <a:t>，</a:t>
            </a:r>
            <a:r>
              <a:rPr lang="zh-CN" altLang="en-US" sz="2100" dirty="0">
                <a:latin typeface="+mn-ea"/>
              </a:rPr>
              <a:t>自</a:t>
            </a:r>
            <a:r>
              <a:rPr lang="en-US" altLang="zh-CN" sz="2100" dirty="0">
                <a:latin typeface="+mn-ea"/>
              </a:rPr>
              <a:t>2022</a:t>
            </a:r>
            <a:r>
              <a:rPr lang="zh-CN" altLang="en-US" sz="2100" dirty="0">
                <a:latin typeface="+mn-ea"/>
              </a:rPr>
              <a:t>年</a:t>
            </a:r>
            <a:r>
              <a:rPr lang="en-US" altLang="zh-CN" sz="2100" dirty="0">
                <a:latin typeface="+mn-ea"/>
              </a:rPr>
              <a:t>1</a:t>
            </a:r>
            <a:r>
              <a:rPr lang="zh-CN" altLang="en-US" sz="2100" dirty="0">
                <a:latin typeface="+mn-ea"/>
              </a:rPr>
              <a:t>月</a:t>
            </a:r>
            <a:r>
              <a:rPr lang="en-US" altLang="zh-CN" sz="2100" dirty="0">
                <a:latin typeface="+mn-ea"/>
              </a:rPr>
              <a:t>1</a:t>
            </a:r>
            <a:r>
              <a:rPr lang="zh-CN" altLang="en-US" sz="2100" dirty="0">
                <a:latin typeface="+mn-ea"/>
              </a:rPr>
              <a:t>日起施行。农村财务管理是农村经济社会事务管理的基础，管好农村集体资产财务对于推进乡村振兴、实现共同富裕具有特别的重要意义</a:t>
            </a:r>
            <a:r>
              <a:rPr lang="zh-CN" altLang="en-US" sz="2100" dirty="0" smtClean="0">
                <a:latin typeface="+mn-ea"/>
              </a:rPr>
              <a:t>。</a:t>
            </a:r>
            <a:endParaRPr lang="en-US" altLang="zh-CN" sz="2100" dirty="0" smtClean="0">
              <a:latin typeface="+mn-ea"/>
            </a:endParaRPr>
          </a:p>
          <a:p>
            <a:pPr lvl="0">
              <a:buClr>
                <a:srgbClr val="0BD0D9"/>
              </a:buClr>
            </a:pPr>
            <a:endParaRPr lang="en-US" altLang="zh-CN" sz="2200" dirty="0" smtClean="0">
              <a:solidFill>
                <a:prstClr val="black"/>
              </a:solidFill>
              <a:latin typeface="宋体" panose="02010600030101010101" pitchFamily="2" charset="-122"/>
            </a:endParaRPr>
          </a:p>
          <a:p>
            <a:pPr lvl="0">
              <a:buClr>
                <a:srgbClr val="0BD0D9"/>
              </a:buClr>
            </a:pPr>
            <a:r>
              <a:rPr lang="zh-CN" altLang="en-US" sz="2200" b="1" dirty="0" smtClean="0">
                <a:solidFill>
                  <a:prstClr val="black"/>
                </a:solidFill>
                <a:latin typeface="宋体" panose="02010600030101010101" pitchFamily="2" charset="-122"/>
              </a:rPr>
              <a:t>一</a:t>
            </a:r>
            <a:r>
              <a:rPr lang="zh-CN" altLang="en-US" sz="2200" b="1" dirty="0">
                <a:solidFill>
                  <a:prstClr val="black"/>
                </a:solidFill>
                <a:latin typeface="宋体" panose="02010600030101010101" pitchFamily="2" charset="-122"/>
              </a:rPr>
              <a:t>、制定</a:t>
            </a:r>
            <a:r>
              <a:rPr lang="zh-CN" altLang="en-US" sz="2200" b="1" dirty="0" smtClean="0">
                <a:solidFill>
                  <a:prstClr val="black"/>
                </a:solidFill>
                <a:latin typeface="宋体" panose="02010600030101010101" pitchFamily="2" charset="-122"/>
              </a:rPr>
              <a:t>背景</a:t>
            </a:r>
            <a:endParaRPr lang="zh-CN" altLang="en-US" sz="2200" b="1" dirty="0">
              <a:solidFill>
                <a:prstClr val="black"/>
              </a:solidFill>
              <a:latin typeface="宋体" panose="02010600030101010101" pitchFamily="2" charset="-122"/>
            </a:endParaRPr>
          </a:p>
          <a:p>
            <a:pPr lvl="0">
              <a:buClr>
                <a:srgbClr val="0BD0D9"/>
              </a:buClr>
            </a:pPr>
            <a:r>
              <a:rPr lang="zh-CN" altLang="en-US" sz="2200" dirty="0">
                <a:solidFill>
                  <a:prstClr val="black"/>
                </a:solidFill>
                <a:latin typeface="宋体" panose="02010600030101010101" pitchFamily="2" charset="-122"/>
              </a:rPr>
              <a:t>此前，农村财务管理的主要依据是</a:t>
            </a:r>
            <a:r>
              <a:rPr lang="en-US" altLang="zh-CN" sz="2200" dirty="0">
                <a:solidFill>
                  <a:prstClr val="black"/>
                </a:solidFill>
                <a:latin typeface="宋体" panose="02010600030101010101" pitchFamily="2" charset="-122"/>
              </a:rPr>
              <a:t>1996</a:t>
            </a:r>
            <a:r>
              <a:rPr lang="zh-CN" altLang="en-US" sz="2200" dirty="0">
                <a:solidFill>
                  <a:prstClr val="black"/>
                </a:solidFill>
                <a:latin typeface="宋体" panose="02010600030101010101" pitchFamily="2" charset="-122"/>
              </a:rPr>
              <a:t>年财政部颁布的</a:t>
            </a:r>
            <a:r>
              <a:rPr lang="en-US" altLang="zh-CN" sz="2200" dirty="0">
                <a:solidFill>
                  <a:prstClr val="black"/>
                </a:solidFill>
                <a:latin typeface="宋体" panose="02010600030101010101" pitchFamily="2" charset="-122"/>
              </a:rPr>
              <a:t>《</a:t>
            </a:r>
            <a:r>
              <a:rPr lang="zh-CN" altLang="en-US" sz="2200" dirty="0">
                <a:solidFill>
                  <a:prstClr val="black"/>
                </a:solidFill>
                <a:latin typeface="宋体" panose="02010600030101010101" pitchFamily="2" charset="-122"/>
              </a:rPr>
              <a:t>村合作经济组织财务制度（试行）</a:t>
            </a:r>
            <a:r>
              <a:rPr lang="en-US" altLang="zh-CN" sz="2200" dirty="0">
                <a:solidFill>
                  <a:prstClr val="black"/>
                </a:solidFill>
                <a:latin typeface="宋体" panose="02010600030101010101" pitchFamily="2" charset="-122"/>
              </a:rPr>
              <a:t>》</a:t>
            </a:r>
            <a:r>
              <a:rPr lang="zh-CN" altLang="en-US" sz="2200" dirty="0">
                <a:solidFill>
                  <a:prstClr val="black"/>
                </a:solidFill>
                <a:latin typeface="宋体" panose="02010600030101010101" pitchFamily="2" charset="-122"/>
              </a:rPr>
              <a:t>。随着农村集体产权制度改革全面推进，集体资产日益增加，经营方式更加多元，内部治理结构更加完善，与其他经济主体联系更加紧密，集体资产财务管理目标、手段、方式都发生了很大变化，对农村集体资产财务管理工作提出了新的要求，迫切需要明确的制度层面的指导</a:t>
            </a:r>
            <a:r>
              <a:rPr lang="zh-CN" altLang="en-US" sz="2200" dirty="0" smtClean="0">
                <a:solidFill>
                  <a:prstClr val="black"/>
                </a:solidFill>
                <a:latin typeface="宋体" panose="02010600030101010101" pitchFamily="2" charset="-122"/>
              </a:rPr>
              <a:t>。</a:t>
            </a:r>
            <a:endParaRPr lang="zh-CN" altLang="en-US" sz="2200" dirty="0">
              <a:solidFill>
                <a:prstClr val="black"/>
              </a:solidFill>
              <a:latin typeface="宋体" panose="02010600030101010101" pitchFamily="2" charset="-122"/>
            </a:endParaRPr>
          </a:p>
          <a:p>
            <a:pPr lvl="0">
              <a:buClr>
                <a:srgbClr val="0BD0D9"/>
              </a:buClr>
            </a:pPr>
            <a:r>
              <a:rPr lang="zh-CN" altLang="en-US" sz="2200" dirty="0">
                <a:solidFill>
                  <a:prstClr val="black"/>
                </a:solidFill>
                <a:latin typeface="宋体" panose="02010600030101010101" pitchFamily="2" charset="-122"/>
              </a:rPr>
              <a:t>在此背景下，财政部、农业农村部综合了</a:t>
            </a:r>
            <a:r>
              <a:rPr lang="en-US" altLang="zh-CN" sz="2200" dirty="0">
                <a:solidFill>
                  <a:prstClr val="black"/>
                </a:solidFill>
                <a:latin typeface="宋体" panose="02010600030101010101" pitchFamily="2" charset="-122"/>
              </a:rPr>
              <a:t>《</a:t>
            </a:r>
            <a:r>
              <a:rPr lang="zh-CN" altLang="en-US" sz="2200" dirty="0">
                <a:solidFill>
                  <a:prstClr val="black"/>
                </a:solidFill>
                <a:latin typeface="宋体" panose="02010600030101010101" pitchFamily="2" charset="-122"/>
              </a:rPr>
              <a:t>村合作经济组织财务制度（试行）</a:t>
            </a:r>
            <a:r>
              <a:rPr lang="en-US" altLang="zh-CN" sz="2200" dirty="0">
                <a:solidFill>
                  <a:prstClr val="black"/>
                </a:solidFill>
                <a:latin typeface="宋体" panose="02010600030101010101" pitchFamily="2" charset="-122"/>
              </a:rPr>
              <a:t>》</a:t>
            </a:r>
            <a:r>
              <a:rPr lang="zh-CN" altLang="en-US" sz="2200" dirty="0">
                <a:solidFill>
                  <a:prstClr val="black"/>
                </a:solidFill>
                <a:latin typeface="宋体" panose="02010600030101010101" pitchFamily="2" charset="-122"/>
              </a:rPr>
              <a:t>和</a:t>
            </a:r>
            <a:r>
              <a:rPr lang="en-US" altLang="zh-CN" sz="2200" dirty="0">
                <a:solidFill>
                  <a:prstClr val="black"/>
                </a:solidFill>
                <a:latin typeface="宋体" panose="02010600030101010101" pitchFamily="2" charset="-122"/>
              </a:rPr>
              <a:t>《</a:t>
            </a:r>
            <a:r>
              <a:rPr lang="zh-CN" altLang="en-US" sz="2200" dirty="0">
                <a:solidFill>
                  <a:prstClr val="black"/>
                </a:solidFill>
                <a:latin typeface="宋体" panose="02010600030101010101" pitchFamily="2" charset="-122"/>
              </a:rPr>
              <a:t>企业财务通则</a:t>
            </a:r>
            <a:r>
              <a:rPr lang="en-US" altLang="zh-CN" sz="2200" dirty="0">
                <a:solidFill>
                  <a:prstClr val="black"/>
                </a:solidFill>
                <a:latin typeface="宋体" panose="02010600030101010101" pitchFamily="2" charset="-122"/>
              </a:rPr>
              <a:t>》</a:t>
            </a:r>
            <a:r>
              <a:rPr lang="zh-CN" altLang="en-US" sz="2200" dirty="0">
                <a:solidFill>
                  <a:prstClr val="black"/>
                </a:solidFill>
                <a:latin typeface="宋体" panose="02010600030101010101" pitchFamily="2" charset="-122"/>
              </a:rPr>
              <a:t>的框架结构，围绕</a:t>
            </a:r>
            <a:r>
              <a:rPr lang="en-US" altLang="zh-CN" sz="2200" dirty="0">
                <a:solidFill>
                  <a:prstClr val="black"/>
                </a:solidFill>
                <a:latin typeface="宋体" panose="02010600030101010101" pitchFamily="2" charset="-122"/>
              </a:rPr>
              <a:t>2016</a:t>
            </a:r>
            <a:r>
              <a:rPr lang="zh-CN" altLang="en-US" sz="2200" dirty="0">
                <a:solidFill>
                  <a:prstClr val="black"/>
                </a:solidFill>
                <a:latin typeface="宋体" panose="02010600030101010101" pitchFamily="2" charset="-122"/>
              </a:rPr>
              <a:t>年中共中央、国务院出台的</a:t>
            </a:r>
            <a:r>
              <a:rPr lang="en-US" altLang="zh-CN" sz="2200" dirty="0">
                <a:solidFill>
                  <a:prstClr val="black"/>
                </a:solidFill>
                <a:latin typeface="宋体" panose="02010600030101010101" pitchFamily="2" charset="-122"/>
              </a:rPr>
              <a:t>《</a:t>
            </a:r>
            <a:r>
              <a:rPr lang="zh-CN" altLang="en-US" sz="2200" dirty="0">
                <a:solidFill>
                  <a:prstClr val="black"/>
                </a:solidFill>
                <a:latin typeface="宋体" panose="02010600030101010101" pitchFamily="2" charset="-122"/>
              </a:rPr>
              <a:t>关于稳步推进农村集体产权制度改革的意见</a:t>
            </a:r>
            <a:r>
              <a:rPr lang="en-US" altLang="zh-CN" sz="2200" dirty="0">
                <a:solidFill>
                  <a:prstClr val="black"/>
                </a:solidFill>
                <a:latin typeface="宋体" panose="02010600030101010101" pitchFamily="2" charset="-122"/>
              </a:rPr>
              <a:t>》</a:t>
            </a:r>
            <a:r>
              <a:rPr lang="zh-CN" altLang="en-US" sz="2200" dirty="0">
                <a:solidFill>
                  <a:prstClr val="black"/>
                </a:solidFill>
                <a:latin typeface="宋体" panose="02010600030101010101" pitchFamily="2" charset="-122"/>
              </a:rPr>
              <a:t>，起草完成了</a:t>
            </a:r>
            <a:r>
              <a:rPr lang="en-US" altLang="zh-CN" sz="2200" dirty="0">
                <a:solidFill>
                  <a:prstClr val="black"/>
                </a:solidFill>
                <a:latin typeface="宋体" panose="02010600030101010101" pitchFamily="2" charset="-122"/>
              </a:rPr>
              <a:t>《</a:t>
            </a:r>
            <a:r>
              <a:rPr lang="zh-CN" altLang="en-US" sz="2200" dirty="0">
                <a:solidFill>
                  <a:prstClr val="black"/>
                </a:solidFill>
                <a:latin typeface="宋体" panose="02010600030101010101" pitchFamily="2" charset="-122"/>
              </a:rPr>
              <a:t>制度</a:t>
            </a:r>
            <a:r>
              <a:rPr lang="en-US" altLang="zh-CN" sz="2200" dirty="0">
                <a:solidFill>
                  <a:prstClr val="black"/>
                </a:solidFill>
                <a:latin typeface="宋体" panose="02010600030101010101" pitchFamily="2" charset="-122"/>
              </a:rPr>
              <a:t>》</a:t>
            </a:r>
            <a:r>
              <a:rPr lang="zh-CN" altLang="en-US" sz="2200" dirty="0">
                <a:solidFill>
                  <a:prstClr val="black"/>
                </a:solidFill>
                <a:latin typeface="宋体" panose="02010600030101010101" pitchFamily="2" charset="-122"/>
              </a:rPr>
              <a:t>，对于巩固农村集体产权制度改革成果，保障集体经济组织及其成员的合法权益，促进农村集体经济发展具有重要意义。</a:t>
            </a:r>
            <a:endParaRPr lang="zh-CN" altLang="en-US" sz="1800" dirty="0">
              <a:latin typeface="+mn-ea"/>
            </a:endParaRPr>
          </a:p>
        </p:txBody>
      </p:sp>
      <p:sp>
        <p:nvSpPr>
          <p:cNvPr id="4" name="椭圆形标注 3">
            <a:hlinkClick r:id="rId1" action="ppaction://hlinkfile"/>
          </p:cNvPr>
          <p:cNvSpPr/>
          <p:nvPr/>
        </p:nvSpPr>
        <p:spPr>
          <a:xfrm>
            <a:off x="6732240" y="1124744"/>
            <a:ext cx="1152128" cy="432048"/>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FF0000"/>
                </a:solidFill>
                <a:latin typeface="+mj-ea"/>
                <a:ea typeface="+mj-ea"/>
                <a:hlinkClick r:id="rId1" action="ppaction://hlinkfile"/>
              </a:rPr>
              <a:t>制度链接</a:t>
            </a:r>
            <a:endParaRPr lang="zh-CN" altLang="en-US" sz="1200" b="1" dirty="0">
              <a:solidFill>
                <a:srgbClr val="FF0000"/>
              </a:solidFill>
              <a:latin typeface="+mj-ea"/>
              <a:ea typeface="+mj-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smtClean="0">
                <a:solidFill>
                  <a:srgbClr val="FF0000"/>
                </a:solidFill>
                <a:ea typeface="宋体" panose="02010600030101010101" pitchFamily="2" charset="-122"/>
                <a:cs typeface="宋体" panose="02010600030101010101" pitchFamily="2" charset="-122"/>
              </a:rPr>
              <a:t>四、</a:t>
            </a:r>
            <a:r>
              <a:rPr lang="zh-CN" altLang="zh-CN" sz="2800" kern="1800" dirty="0">
                <a:solidFill>
                  <a:srgbClr val="FF0000"/>
                </a:solidFill>
                <a:ea typeface="微软雅黑" panose="020B0503020204020204" pitchFamily="34" charset="-122"/>
                <a:cs typeface="宋体" panose="02010600030101010101" pitchFamily="2" charset="-122"/>
              </a:rPr>
              <a:t>农村集体经济组织财务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zh-CN" altLang="en-US" sz="2800" kern="1800" dirty="0" smtClean="0">
                <a:solidFill>
                  <a:srgbClr val="FF0000"/>
                </a:solidFill>
                <a:ea typeface="微软雅黑" panose="020B0503020204020204" pitchFamily="34" charset="-122"/>
                <a:cs typeface="宋体" panose="02010600030101010101" pitchFamily="2" charset="-122"/>
              </a:rPr>
              <a:t>介绍</a:t>
            </a:r>
            <a:endParaRPr lang="zh-CN" altLang="en-US" sz="3600" dirty="0">
              <a:solidFill>
                <a:srgbClr val="FF0000"/>
              </a:solidFill>
            </a:endParaRPr>
          </a:p>
        </p:txBody>
      </p:sp>
      <p:sp>
        <p:nvSpPr>
          <p:cNvPr id="9" name="内容占位符 8"/>
          <p:cNvSpPr>
            <a:spLocks noGrp="1"/>
          </p:cNvSpPr>
          <p:nvPr>
            <p:ph idx="1"/>
          </p:nvPr>
        </p:nvSpPr>
        <p:spPr>
          <a:xfrm>
            <a:off x="457200" y="1484784"/>
            <a:ext cx="8229600" cy="4839816"/>
          </a:xfrm>
        </p:spPr>
        <p:txBody>
          <a:bodyPr>
            <a:normAutofit fontScale="77500" lnSpcReduction="20000"/>
          </a:bodyPr>
          <a:lstStyle/>
          <a:p>
            <a:endParaRPr lang="en-US" altLang="zh-CN" sz="1800" b="1" dirty="0" smtClean="0">
              <a:latin typeface="+mj-ea"/>
              <a:ea typeface="+mj-ea"/>
            </a:endParaRPr>
          </a:p>
          <a:p>
            <a:r>
              <a:rPr lang="zh-CN" altLang="en-US" b="1" dirty="0">
                <a:solidFill>
                  <a:srgbClr val="333333"/>
                </a:solidFill>
                <a:latin typeface="宋体" panose="02010600030101010101" pitchFamily="2" charset="-122"/>
              </a:rPr>
              <a:t>二、主要内容</a:t>
            </a:r>
            <a:endParaRPr lang="zh-CN" altLang="en-US" b="1" dirty="0">
              <a:solidFill>
                <a:srgbClr val="333333"/>
              </a:solidFill>
              <a:latin typeface="宋体" panose="02010600030101010101" pitchFamily="2" charset="-122"/>
            </a:endParaRPr>
          </a:p>
          <a:p>
            <a:r>
              <a:rPr lang="en-US" altLang="zh-CN" dirty="0">
                <a:solidFill>
                  <a:srgbClr val="333333"/>
                </a:solidFill>
                <a:latin typeface="宋体" panose="02010600030101010101" pitchFamily="2" charset="-122"/>
              </a:rPr>
              <a:t>《</a:t>
            </a:r>
            <a:r>
              <a:rPr lang="zh-CN" altLang="en-US" dirty="0">
                <a:solidFill>
                  <a:srgbClr val="333333"/>
                </a:solidFill>
                <a:latin typeface="宋体" panose="02010600030101010101" pitchFamily="2" charset="-122"/>
              </a:rPr>
              <a:t>制度</a:t>
            </a:r>
            <a:r>
              <a:rPr lang="en-US" altLang="zh-CN" dirty="0">
                <a:solidFill>
                  <a:srgbClr val="333333"/>
                </a:solidFill>
                <a:latin typeface="宋体" panose="02010600030101010101" pitchFamily="2" charset="-122"/>
              </a:rPr>
              <a:t>》</a:t>
            </a:r>
            <a:r>
              <a:rPr lang="zh-CN" altLang="en-US" dirty="0">
                <a:solidFill>
                  <a:srgbClr val="333333"/>
                </a:solidFill>
                <a:latin typeface="宋体" panose="02010600030101010101" pitchFamily="2" charset="-122"/>
              </a:rPr>
              <a:t>全文八章共</a:t>
            </a:r>
            <a:r>
              <a:rPr lang="en-US" altLang="zh-CN" dirty="0">
                <a:solidFill>
                  <a:srgbClr val="333333"/>
                </a:solidFill>
                <a:latin typeface="宋体" panose="02010600030101010101" pitchFamily="2" charset="-122"/>
              </a:rPr>
              <a:t>40</a:t>
            </a:r>
            <a:r>
              <a:rPr lang="zh-CN" altLang="en-US" dirty="0">
                <a:solidFill>
                  <a:srgbClr val="333333"/>
                </a:solidFill>
                <a:latin typeface="宋体" panose="02010600030101010101" pitchFamily="2" charset="-122"/>
              </a:rPr>
              <a:t>条，综合考虑农业农村具体情况，在财务制度的普遍规范要求基础上，突出“农”字属性，突出集体经济组织特别法人地位、突出农村集体产权制度改革成效、体现社会主义市场经济要求、兼顾地区差异。</a:t>
            </a:r>
            <a:endParaRPr lang="zh-CN" altLang="en-US" dirty="0">
              <a:solidFill>
                <a:srgbClr val="333333"/>
              </a:solidFill>
              <a:latin typeface="宋体" panose="02010600030101010101" pitchFamily="2" charset="-122"/>
            </a:endParaRPr>
          </a:p>
          <a:p>
            <a:r>
              <a:rPr lang="zh-CN" altLang="en-US" b="1" dirty="0">
                <a:solidFill>
                  <a:srgbClr val="333333"/>
                </a:solidFill>
                <a:latin typeface="宋体" panose="02010600030101010101" pitchFamily="2" charset="-122"/>
              </a:rPr>
              <a:t>（一）总则</a:t>
            </a:r>
            <a:r>
              <a:rPr lang="zh-CN" altLang="en-US" b="1" dirty="0" smtClean="0">
                <a:solidFill>
                  <a:srgbClr val="333333"/>
                </a:solidFill>
                <a:latin typeface="宋体" panose="02010600030101010101" pitchFamily="2" charset="-122"/>
              </a:rPr>
              <a:t>部分</a:t>
            </a:r>
            <a:r>
              <a:rPr lang="zh-CN" altLang="en-US" sz="2100" dirty="0" smtClean="0">
                <a:solidFill>
                  <a:srgbClr val="333333"/>
                </a:solidFill>
                <a:latin typeface="宋体" panose="02010600030101010101" pitchFamily="2" charset="-122"/>
              </a:rPr>
              <a:t>（</a:t>
            </a:r>
            <a:r>
              <a:rPr lang="en-US" altLang="zh-CN" sz="2100" dirty="0" smtClean="0">
                <a:solidFill>
                  <a:srgbClr val="333333"/>
                </a:solidFill>
                <a:latin typeface="宋体" panose="02010600030101010101" pitchFamily="2" charset="-122"/>
              </a:rPr>
              <a:t>1-6</a:t>
            </a:r>
            <a:r>
              <a:rPr lang="zh-CN" altLang="en-US" sz="2100" dirty="0" smtClean="0">
                <a:solidFill>
                  <a:srgbClr val="333333"/>
                </a:solidFill>
                <a:latin typeface="宋体" panose="02010600030101010101" pitchFamily="2" charset="-122"/>
              </a:rPr>
              <a:t>条）</a:t>
            </a:r>
            <a:endParaRPr lang="zh-CN" altLang="en-US" sz="2100" dirty="0">
              <a:solidFill>
                <a:srgbClr val="333333"/>
              </a:solidFill>
              <a:latin typeface="宋体" panose="02010600030101010101" pitchFamily="2" charset="-122"/>
            </a:endParaRPr>
          </a:p>
          <a:p>
            <a:r>
              <a:rPr lang="zh-CN" altLang="en-US" dirty="0">
                <a:solidFill>
                  <a:srgbClr val="333333"/>
                </a:solidFill>
                <a:latin typeface="宋体" panose="02010600030101010101" pitchFamily="2" charset="-122"/>
              </a:rPr>
              <a:t>该章节内容包括制度制定的目的及依据、适用范围、主要任务、遵循原则、外部监督、审计制度等方面，对农村财务活动作出原则性规定。主要的要求包括：</a:t>
            </a:r>
            <a:endParaRPr lang="zh-CN" altLang="en-US" dirty="0">
              <a:solidFill>
                <a:srgbClr val="333333"/>
              </a:solidFill>
              <a:latin typeface="宋体" panose="02010600030101010101" pitchFamily="2" charset="-122"/>
            </a:endParaRPr>
          </a:p>
          <a:p>
            <a:r>
              <a:rPr lang="en-US" altLang="zh-CN" dirty="0" smtClean="0">
                <a:solidFill>
                  <a:srgbClr val="333333"/>
                </a:solidFill>
                <a:latin typeface="宋体" panose="02010600030101010101" pitchFamily="2" charset="-122"/>
              </a:rPr>
              <a:t>1.《</a:t>
            </a:r>
            <a:r>
              <a:rPr lang="zh-CN" altLang="en-US" dirty="0">
                <a:solidFill>
                  <a:srgbClr val="333333"/>
                </a:solidFill>
                <a:latin typeface="宋体" panose="02010600030101010101" pitchFamily="2" charset="-122"/>
              </a:rPr>
              <a:t>制度</a:t>
            </a:r>
            <a:r>
              <a:rPr lang="en-US" altLang="zh-CN" dirty="0">
                <a:solidFill>
                  <a:srgbClr val="333333"/>
                </a:solidFill>
                <a:latin typeface="宋体" panose="02010600030101010101" pitchFamily="2" charset="-122"/>
              </a:rPr>
              <a:t>》</a:t>
            </a:r>
            <a:r>
              <a:rPr lang="zh-CN" altLang="en-US" dirty="0">
                <a:solidFill>
                  <a:srgbClr val="333333"/>
                </a:solidFill>
                <a:latin typeface="宋体" panose="02010600030101010101" pitchFamily="2" charset="-122"/>
              </a:rPr>
              <a:t>适用范围是依法设立的农村集体经济组织。</a:t>
            </a:r>
            <a:endParaRPr lang="zh-CN" altLang="en-US" dirty="0">
              <a:solidFill>
                <a:srgbClr val="333333"/>
              </a:solidFill>
              <a:latin typeface="宋体" panose="02010600030101010101" pitchFamily="2" charset="-122"/>
            </a:endParaRPr>
          </a:p>
          <a:p>
            <a:r>
              <a:rPr lang="en-US" altLang="zh-CN" dirty="0" smtClean="0">
                <a:solidFill>
                  <a:srgbClr val="333333"/>
                </a:solidFill>
                <a:latin typeface="宋体" panose="02010600030101010101" pitchFamily="2" charset="-122"/>
              </a:rPr>
              <a:t>2.</a:t>
            </a:r>
            <a:r>
              <a:rPr lang="zh-CN" altLang="en-US" dirty="0" smtClean="0">
                <a:solidFill>
                  <a:srgbClr val="333333"/>
                </a:solidFill>
                <a:latin typeface="宋体" panose="02010600030101010101" pitchFamily="2" charset="-122"/>
              </a:rPr>
              <a:t>是</a:t>
            </a:r>
            <a:r>
              <a:rPr lang="zh-CN" altLang="en-US" dirty="0">
                <a:solidFill>
                  <a:srgbClr val="333333"/>
                </a:solidFill>
                <a:latin typeface="宋体" panose="02010600030101010101" pitchFamily="2" charset="-122"/>
              </a:rPr>
              <a:t>农村财务活动应遵循</a:t>
            </a:r>
            <a:r>
              <a:rPr lang="zh-CN" altLang="en-US" dirty="0">
                <a:solidFill>
                  <a:srgbClr val="FF0000"/>
                </a:solidFill>
                <a:latin typeface="+mj-ea"/>
                <a:ea typeface="+mj-ea"/>
              </a:rPr>
              <a:t>民主管理、公开透明、成员受益、支持</a:t>
            </a:r>
            <a:r>
              <a:rPr lang="zh-CN" altLang="en-US" dirty="0" smtClean="0">
                <a:solidFill>
                  <a:srgbClr val="FF0000"/>
                </a:solidFill>
                <a:latin typeface="+mj-ea"/>
                <a:ea typeface="+mj-ea"/>
              </a:rPr>
              <a:t>公益</a:t>
            </a:r>
            <a:r>
              <a:rPr lang="zh-CN" altLang="en-US" dirty="0">
                <a:solidFill>
                  <a:srgbClr val="333333"/>
                </a:solidFill>
                <a:latin typeface="宋体" panose="02010600030101010101" pitchFamily="2" charset="-122"/>
              </a:rPr>
              <a:t>四项</a:t>
            </a:r>
            <a:r>
              <a:rPr lang="zh-CN" altLang="en-US" dirty="0">
                <a:solidFill>
                  <a:srgbClr val="333333"/>
                </a:solidFill>
                <a:latin typeface="宋体" panose="02010600030101010101" pitchFamily="2" charset="-122"/>
              </a:rPr>
              <a:t>原则，必须依靠农民群众，将民主管理贯穿于农村集体资产管理的全过程，保障成员对财务活动和财务结果的“四权”；要</a:t>
            </a:r>
            <a:r>
              <a:rPr lang="zh-CN" altLang="en-US" b="1" dirty="0">
                <a:solidFill>
                  <a:srgbClr val="FF0000"/>
                </a:solidFill>
                <a:latin typeface="宋体" panose="02010600030101010101" pitchFamily="2" charset="-122"/>
              </a:rPr>
              <a:t>把财务公开作为村务公开的重点</a:t>
            </a:r>
            <a:r>
              <a:rPr lang="zh-CN" altLang="en-US" dirty="0">
                <a:solidFill>
                  <a:srgbClr val="333333"/>
                </a:solidFill>
                <a:latin typeface="宋体" panose="02010600030101010101" pitchFamily="2" charset="-122"/>
              </a:rPr>
              <a:t>，按照原农业部、监察部</a:t>
            </a:r>
            <a:r>
              <a:rPr lang="en-US" altLang="zh-CN" dirty="0">
                <a:solidFill>
                  <a:srgbClr val="333333"/>
                </a:solidFill>
                <a:latin typeface="宋体" panose="02010600030101010101" pitchFamily="2" charset="-122"/>
              </a:rPr>
              <a:t>2011</a:t>
            </a:r>
            <a:r>
              <a:rPr lang="zh-CN" altLang="en-US" dirty="0">
                <a:solidFill>
                  <a:srgbClr val="333333"/>
                </a:solidFill>
                <a:latin typeface="宋体" panose="02010600030101010101" pitchFamily="2" charset="-122"/>
              </a:rPr>
              <a:t>年印发的</a:t>
            </a:r>
            <a:r>
              <a:rPr lang="en-US" altLang="zh-CN" dirty="0">
                <a:solidFill>
                  <a:srgbClr val="333333"/>
                </a:solidFill>
                <a:latin typeface="宋体" panose="02010600030101010101" pitchFamily="2" charset="-122"/>
              </a:rPr>
              <a:t>《</a:t>
            </a:r>
            <a:r>
              <a:rPr lang="zh-CN" altLang="en-US" dirty="0">
                <a:solidFill>
                  <a:srgbClr val="333333"/>
                </a:solidFill>
                <a:latin typeface="宋体" panose="02010600030101010101" pitchFamily="2" charset="-122"/>
              </a:rPr>
              <a:t>农村集体经济组织财务公开规定</a:t>
            </a:r>
            <a:r>
              <a:rPr lang="en-US" altLang="zh-CN" dirty="0">
                <a:solidFill>
                  <a:srgbClr val="333333"/>
                </a:solidFill>
                <a:latin typeface="宋体" panose="02010600030101010101" pitchFamily="2" charset="-122"/>
              </a:rPr>
              <a:t>》</a:t>
            </a:r>
            <a:r>
              <a:rPr lang="zh-CN" altLang="en-US" dirty="0">
                <a:solidFill>
                  <a:srgbClr val="333333"/>
                </a:solidFill>
                <a:latin typeface="宋体" panose="02010600030101010101" pitchFamily="2" charset="-122"/>
              </a:rPr>
              <a:t>要求，落实财务公开“四规范”；集体经济发展成果要由全体成员共享，支持村级组织运转、公益事业发展。</a:t>
            </a:r>
            <a:endParaRPr lang="zh-CN" altLang="en-US" dirty="0">
              <a:solidFill>
                <a:srgbClr val="333333"/>
              </a:solidFill>
              <a:latin typeface="宋体" panose="02010600030101010101" pitchFamily="2" charset="-122"/>
            </a:endParaRPr>
          </a:p>
          <a:p>
            <a:endParaRPr lang="zh-CN" altLang="en-US" dirty="0"/>
          </a:p>
        </p:txBody>
      </p:sp>
      <p:sp>
        <p:nvSpPr>
          <p:cNvPr id="3" name="圆角矩形标注 2"/>
          <p:cNvSpPr/>
          <p:nvPr/>
        </p:nvSpPr>
        <p:spPr>
          <a:xfrm rot="21432658">
            <a:off x="7100746" y="3807087"/>
            <a:ext cx="758742" cy="696845"/>
          </a:xfrm>
          <a:prstGeom prst="wedgeRoundRectCallout">
            <a:avLst>
              <a:gd name="adj1" fmla="val -69636"/>
              <a:gd name="adj2" fmla="val 1164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100" b="1" kern="0" dirty="0">
                <a:solidFill>
                  <a:srgbClr val="FFFF00"/>
                </a:solidFill>
                <a:cs typeface="宋体" panose="02010600030101010101" pitchFamily="2" charset="-122"/>
              </a:rPr>
              <a:t>知情权、参与权、表达权、</a:t>
            </a:r>
            <a:r>
              <a:rPr lang="zh-CN" altLang="zh-CN" sz="1100" b="1" kern="0" dirty="0" smtClean="0">
                <a:solidFill>
                  <a:srgbClr val="FFFF00"/>
                </a:solidFill>
                <a:cs typeface="宋体" panose="02010600030101010101" pitchFamily="2" charset="-122"/>
              </a:rPr>
              <a:t>监督权</a:t>
            </a:r>
            <a:r>
              <a:rPr lang="zh-CN" altLang="en-US" sz="1200" b="1" kern="0" dirty="0" smtClean="0">
                <a:solidFill>
                  <a:srgbClr val="FFFF00"/>
                </a:solidFill>
                <a:cs typeface="宋体" panose="02010600030101010101" pitchFamily="2" charset="-122"/>
              </a:rPr>
              <a:t>。</a:t>
            </a:r>
            <a:endParaRPr lang="zh-CN" altLang="en-US" sz="12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 calcmode="lin" valueType="num">
                                      <p:cBhvr additive="base">
                                        <p:cTn id="1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 calcmode="lin" valueType="num">
                                      <p:cBhvr additive="base">
                                        <p:cTn id="24"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 calcmode="lin" valueType="num">
                                      <p:cBhvr additive="base">
                                        <p:cTn id="30"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 calcmode="lin" valueType="num">
                                      <p:cBhvr additive="base">
                                        <p:cTn id="36"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 calcmode="lin" valueType="num">
                                      <p:cBhvr additive="base">
                                        <p:cTn id="42"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smtClean="0">
                <a:solidFill>
                  <a:srgbClr val="FF0000"/>
                </a:solidFill>
                <a:ea typeface="宋体" panose="02010600030101010101" pitchFamily="2" charset="-122"/>
                <a:cs typeface="宋体" panose="02010600030101010101" pitchFamily="2" charset="-122"/>
              </a:rPr>
              <a:t>四、</a:t>
            </a:r>
            <a:r>
              <a:rPr lang="zh-CN" altLang="zh-CN" sz="2800" kern="1800" dirty="0">
                <a:solidFill>
                  <a:srgbClr val="FF0000"/>
                </a:solidFill>
                <a:ea typeface="微软雅黑" panose="020B0503020204020204" pitchFamily="34" charset="-122"/>
                <a:cs typeface="宋体" panose="02010600030101010101" pitchFamily="2" charset="-122"/>
              </a:rPr>
              <a:t>农村集体经济组织财务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zh-CN" altLang="en-US" sz="2800" kern="1800" dirty="0" smtClean="0">
                <a:solidFill>
                  <a:srgbClr val="FF0000"/>
                </a:solidFill>
                <a:ea typeface="微软雅黑" panose="020B0503020204020204" pitchFamily="34" charset="-122"/>
                <a:cs typeface="宋体" panose="02010600030101010101" pitchFamily="2" charset="-122"/>
              </a:rPr>
              <a:t>介绍</a:t>
            </a:r>
            <a:endParaRPr lang="zh-CN" altLang="en-US" sz="3600" dirty="0">
              <a:solidFill>
                <a:srgbClr val="FF0000"/>
              </a:solidFill>
            </a:endParaRPr>
          </a:p>
        </p:txBody>
      </p:sp>
      <p:sp>
        <p:nvSpPr>
          <p:cNvPr id="9" name="内容占位符 8"/>
          <p:cNvSpPr>
            <a:spLocks noGrp="1"/>
          </p:cNvSpPr>
          <p:nvPr>
            <p:ph idx="1"/>
          </p:nvPr>
        </p:nvSpPr>
        <p:spPr>
          <a:xfrm>
            <a:off x="457200" y="1484784"/>
            <a:ext cx="8229600" cy="4839816"/>
          </a:xfrm>
        </p:spPr>
        <p:txBody>
          <a:bodyPr/>
          <a:lstStyle/>
          <a:p>
            <a:endParaRPr lang="en-US" altLang="zh-CN" sz="1800" b="1" dirty="0" smtClean="0">
              <a:latin typeface="+mj-ea"/>
              <a:ea typeface="+mj-ea"/>
            </a:endParaRPr>
          </a:p>
          <a:p>
            <a:r>
              <a:rPr lang="en-US" altLang="zh-CN" dirty="0" smtClean="0">
                <a:latin typeface="+mn-ea"/>
              </a:rPr>
              <a:t>3.</a:t>
            </a:r>
            <a:r>
              <a:rPr lang="zh-CN" altLang="en-US" dirty="0" smtClean="0"/>
              <a:t>农村</a:t>
            </a:r>
            <a:r>
              <a:rPr lang="zh-CN" altLang="en-US" dirty="0"/>
              <a:t>财务活动要依法依规接受外部监督，包括</a:t>
            </a:r>
            <a:r>
              <a:rPr lang="zh-CN" altLang="en-US" dirty="0">
                <a:solidFill>
                  <a:srgbClr val="C00000"/>
                </a:solidFill>
                <a:latin typeface="+mj-ea"/>
                <a:ea typeface="+mj-ea"/>
              </a:rPr>
              <a:t>乡镇人民政府（街道办事处）和农业农村部门、财政部门的监督指导，审计等相关部门的监督</a:t>
            </a:r>
            <a:r>
              <a:rPr lang="zh-CN" altLang="en-US" dirty="0"/>
              <a:t>。</a:t>
            </a:r>
            <a:endParaRPr lang="zh-CN" altLang="en-US" dirty="0"/>
          </a:p>
          <a:p>
            <a:endParaRPr lang="zh-CN" altLang="en-US" dirty="0"/>
          </a:p>
          <a:p>
            <a:r>
              <a:rPr lang="en-US" altLang="zh-CN" dirty="0" smtClean="0">
                <a:latin typeface="+mn-ea"/>
              </a:rPr>
              <a:t>4.</a:t>
            </a:r>
            <a:r>
              <a:rPr lang="zh-CN" altLang="en-US" dirty="0" smtClean="0">
                <a:latin typeface="+mn-ea"/>
              </a:rPr>
              <a:t>将</a:t>
            </a:r>
            <a:r>
              <a:rPr lang="zh-CN" altLang="en-US" dirty="0">
                <a:latin typeface="+mn-ea"/>
              </a:rPr>
              <a:t>村级新增债务纳入审计重点内容。近年来，党中央高度重视村级债务问题，要求加强制度建设，注重风险防控，为此，</a:t>
            </a:r>
            <a:r>
              <a:rPr lang="en-US" altLang="zh-CN" dirty="0">
                <a:latin typeface="+mn-ea"/>
              </a:rPr>
              <a:t>《</a:t>
            </a:r>
            <a:r>
              <a:rPr lang="zh-CN" altLang="en-US" dirty="0">
                <a:latin typeface="+mn-ea"/>
              </a:rPr>
              <a:t>制度</a:t>
            </a:r>
            <a:r>
              <a:rPr lang="en-US" altLang="zh-CN" dirty="0">
                <a:latin typeface="+mn-ea"/>
              </a:rPr>
              <a:t>》</a:t>
            </a:r>
            <a:r>
              <a:rPr lang="zh-CN" altLang="en-US" dirty="0">
                <a:latin typeface="+mn-ea"/>
              </a:rPr>
              <a:t>特别强调建立健全集体经济组织负责人任期和离任审计制度，</a:t>
            </a:r>
            <a:r>
              <a:rPr lang="zh-CN" altLang="en-US" b="1" dirty="0">
                <a:solidFill>
                  <a:srgbClr val="C00000"/>
                </a:solidFill>
              </a:rPr>
              <a:t>将新增债务作为重点审计内容。</a:t>
            </a:r>
            <a:endParaRPr lang="zh-CN" altLang="en-US" b="1" dirty="0">
              <a:solidFill>
                <a:srgbClr val="C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smtClean="0">
                <a:solidFill>
                  <a:srgbClr val="FF0000"/>
                </a:solidFill>
                <a:ea typeface="宋体" panose="02010600030101010101" pitchFamily="2" charset="-122"/>
                <a:cs typeface="宋体" panose="02010600030101010101" pitchFamily="2" charset="-122"/>
              </a:rPr>
              <a:t>四、</a:t>
            </a:r>
            <a:r>
              <a:rPr lang="zh-CN" altLang="zh-CN" sz="2800" kern="1800" dirty="0">
                <a:solidFill>
                  <a:srgbClr val="FF0000"/>
                </a:solidFill>
                <a:ea typeface="微软雅黑" panose="020B0503020204020204" pitchFamily="34" charset="-122"/>
                <a:cs typeface="宋体" panose="02010600030101010101" pitchFamily="2" charset="-122"/>
              </a:rPr>
              <a:t>农村集体经济组织财务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zh-CN" altLang="en-US" sz="2800" kern="1800" dirty="0" smtClean="0">
                <a:solidFill>
                  <a:srgbClr val="FF0000"/>
                </a:solidFill>
                <a:ea typeface="微软雅黑" panose="020B0503020204020204" pitchFamily="34" charset="-122"/>
                <a:cs typeface="宋体" panose="02010600030101010101" pitchFamily="2" charset="-122"/>
              </a:rPr>
              <a:t>介绍</a:t>
            </a:r>
            <a:endParaRPr lang="zh-CN" altLang="en-US" sz="3600" dirty="0">
              <a:solidFill>
                <a:srgbClr val="FF0000"/>
              </a:solidFill>
            </a:endParaRPr>
          </a:p>
        </p:txBody>
      </p:sp>
      <p:sp>
        <p:nvSpPr>
          <p:cNvPr id="9" name="内容占位符 8"/>
          <p:cNvSpPr>
            <a:spLocks noGrp="1"/>
          </p:cNvSpPr>
          <p:nvPr>
            <p:ph idx="1"/>
          </p:nvPr>
        </p:nvSpPr>
        <p:spPr>
          <a:xfrm>
            <a:off x="457200" y="1484784"/>
            <a:ext cx="8229600" cy="4839816"/>
          </a:xfrm>
        </p:spPr>
        <p:txBody>
          <a:bodyPr>
            <a:normAutofit fontScale="85000" lnSpcReduction="20000"/>
          </a:bodyPr>
          <a:lstStyle/>
          <a:p>
            <a:endParaRPr lang="en-US" altLang="zh-CN" sz="1800" b="1" dirty="0" smtClean="0">
              <a:latin typeface="+mj-ea"/>
              <a:ea typeface="+mj-ea"/>
            </a:endParaRPr>
          </a:p>
          <a:p>
            <a:r>
              <a:rPr lang="zh-CN" altLang="en-US" b="1" dirty="0"/>
              <a:t>（二）财务管理主体及职责</a:t>
            </a:r>
            <a:r>
              <a:rPr lang="zh-CN" altLang="en-US" b="1" dirty="0" smtClean="0"/>
              <a:t>部分</a:t>
            </a:r>
            <a:r>
              <a:rPr lang="zh-CN" altLang="en-US" sz="2100" dirty="0" smtClean="0">
                <a:latin typeface="+mn-ea"/>
              </a:rPr>
              <a:t>（</a:t>
            </a:r>
            <a:r>
              <a:rPr lang="en-US" altLang="zh-CN" sz="2100" dirty="0" smtClean="0">
                <a:latin typeface="+mn-ea"/>
              </a:rPr>
              <a:t>7-11</a:t>
            </a:r>
            <a:r>
              <a:rPr lang="zh-CN" altLang="en-US" sz="2100" dirty="0" smtClean="0">
                <a:latin typeface="+mn-ea"/>
              </a:rPr>
              <a:t>条）</a:t>
            </a:r>
            <a:endParaRPr lang="zh-CN" altLang="en-US" sz="2100" dirty="0">
              <a:latin typeface="+mn-ea"/>
            </a:endParaRPr>
          </a:p>
          <a:p>
            <a:endParaRPr lang="zh-CN" altLang="en-US" dirty="0"/>
          </a:p>
          <a:p>
            <a:r>
              <a:rPr lang="zh-CN" altLang="en-US" dirty="0"/>
              <a:t>该章节明确了农村财务管理层次，即在</a:t>
            </a:r>
            <a:r>
              <a:rPr lang="zh-CN" altLang="en-US" b="1" dirty="0">
                <a:solidFill>
                  <a:srgbClr val="FF0000"/>
                </a:solidFill>
              </a:rPr>
              <a:t>农村党组织领导下</a:t>
            </a:r>
            <a:r>
              <a:rPr lang="zh-CN" altLang="en-US" dirty="0"/>
              <a:t>，</a:t>
            </a:r>
            <a:r>
              <a:rPr lang="zh-CN" altLang="en-US" dirty="0">
                <a:latin typeface="+mj-ea"/>
                <a:ea typeface="+mj-ea"/>
              </a:rPr>
              <a:t>成员（代表）大会、理事会、监事会和会计人员</a:t>
            </a:r>
            <a:r>
              <a:rPr lang="zh-CN" altLang="en-US" dirty="0"/>
              <a:t>四类内部</a:t>
            </a:r>
            <a:r>
              <a:rPr lang="zh-CN" altLang="en-US" b="1" dirty="0">
                <a:solidFill>
                  <a:srgbClr val="FF0000"/>
                </a:solidFill>
              </a:rPr>
              <a:t>财务管理主体</a:t>
            </a:r>
            <a:r>
              <a:rPr lang="zh-CN" altLang="en-US" dirty="0"/>
              <a:t>按规定履行职责，对成员（代表）大会、理事会、监事会和会计人员各自的职责作出了详细规定。</a:t>
            </a:r>
            <a:endParaRPr lang="zh-CN" altLang="en-US" dirty="0"/>
          </a:p>
          <a:p>
            <a:endParaRPr lang="zh-CN" altLang="en-US" dirty="0"/>
          </a:p>
          <a:p>
            <a:r>
              <a:rPr lang="en-US" altLang="zh-CN" dirty="0" smtClean="0">
                <a:latin typeface="+mn-ea"/>
              </a:rPr>
              <a:t>1.</a:t>
            </a:r>
            <a:r>
              <a:rPr lang="zh-CN" altLang="en-US" dirty="0" smtClean="0">
                <a:latin typeface="+mn-ea"/>
              </a:rPr>
              <a:t>成员</a:t>
            </a:r>
            <a:r>
              <a:rPr lang="zh-CN" altLang="en-US" dirty="0"/>
              <a:t>（代表）大会负责审议、决定本集体经济组织年度财务计划、重大财务收支事项、年度收益分配方案、资金筹集、资源发包租赁、对外投资、资产处置、主要经营管理人员聘用及薪酬方案等财务事项。</a:t>
            </a:r>
            <a:endParaRPr lang="zh-CN" altLang="en-US" dirty="0"/>
          </a:p>
          <a:p>
            <a:endParaRPr lang="zh-CN" altLang="en-US" dirty="0"/>
          </a:p>
          <a:p>
            <a:r>
              <a:rPr lang="en-US" altLang="zh-CN" dirty="0" smtClean="0">
                <a:latin typeface="+mn-ea"/>
              </a:rPr>
              <a:t>2.</a:t>
            </a:r>
            <a:r>
              <a:rPr lang="zh-CN" altLang="en-US" dirty="0" smtClean="0">
                <a:latin typeface="+mn-ea"/>
              </a:rPr>
              <a:t>理</a:t>
            </a:r>
            <a:r>
              <a:rPr lang="zh-CN" altLang="en-US" dirty="0" smtClean="0"/>
              <a:t>事会</a:t>
            </a:r>
            <a:r>
              <a:rPr lang="zh-CN" altLang="en-US" dirty="0"/>
              <a:t>负责起草、执行、实施本集体经济组织章程规定及成员（代表）大会决定的财务事项，提出主要经营管理人员薪酬建议，决定其他工作人员薪酬。</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 calcmode="lin" valueType="num">
                                      <p:cBhvr additive="base">
                                        <p:cTn id="18"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 calcmode="lin" valueType="num">
                                      <p:cBhvr additive="base">
                                        <p:cTn id="24"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 calcmode="lin" valueType="num">
                                      <p:cBhvr additive="base">
                                        <p:cTn id="30"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smtClean="0">
                <a:solidFill>
                  <a:srgbClr val="FF0000"/>
                </a:solidFill>
                <a:ea typeface="宋体" panose="02010600030101010101" pitchFamily="2" charset="-122"/>
                <a:cs typeface="宋体" panose="02010600030101010101" pitchFamily="2" charset="-122"/>
              </a:rPr>
              <a:t>四、</a:t>
            </a:r>
            <a:r>
              <a:rPr lang="zh-CN" altLang="zh-CN" sz="2800" kern="1800" dirty="0">
                <a:solidFill>
                  <a:srgbClr val="FF0000"/>
                </a:solidFill>
                <a:ea typeface="微软雅黑" panose="020B0503020204020204" pitchFamily="34" charset="-122"/>
                <a:cs typeface="宋体" panose="02010600030101010101" pitchFamily="2" charset="-122"/>
              </a:rPr>
              <a:t>农村集体经济组织财务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zh-CN" altLang="en-US" sz="2800" kern="1800" dirty="0" smtClean="0">
                <a:solidFill>
                  <a:srgbClr val="FF0000"/>
                </a:solidFill>
                <a:ea typeface="微软雅黑" panose="020B0503020204020204" pitchFamily="34" charset="-122"/>
                <a:cs typeface="宋体" panose="02010600030101010101" pitchFamily="2" charset="-122"/>
              </a:rPr>
              <a:t>介绍</a:t>
            </a:r>
            <a:endParaRPr lang="zh-CN" altLang="en-US" sz="3600" dirty="0">
              <a:solidFill>
                <a:srgbClr val="FF0000"/>
              </a:solidFill>
            </a:endParaRPr>
          </a:p>
        </p:txBody>
      </p:sp>
      <p:sp>
        <p:nvSpPr>
          <p:cNvPr id="9" name="内容占位符 8"/>
          <p:cNvSpPr>
            <a:spLocks noGrp="1"/>
          </p:cNvSpPr>
          <p:nvPr>
            <p:ph idx="1"/>
          </p:nvPr>
        </p:nvSpPr>
        <p:spPr>
          <a:xfrm>
            <a:off x="457200" y="1484784"/>
            <a:ext cx="8229600" cy="4839816"/>
          </a:xfrm>
        </p:spPr>
        <p:txBody>
          <a:bodyPr/>
          <a:lstStyle/>
          <a:p>
            <a:r>
              <a:rPr lang="en-US" altLang="zh-CN" sz="2400" dirty="0" smtClean="0">
                <a:latin typeface="+mn-ea"/>
              </a:rPr>
              <a:t>3.</a:t>
            </a:r>
            <a:r>
              <a:rPr lang="zh-CN" altLang="en-US" sz="2400" dirty="0" smtClean="0">
                <a:latin typeface="+mn-ea"/>
              </a:rPr>
              <a:t>监事会监督理事会</a:t>
            </a:r>
            <a:r>
              <a:rPr lang="zh-CN" altLang="en-US" sz="2400" dirty="0">
                <a:latin typeface="+mn-ea"/>
              </a:rPr>
              <a:t>、主要经营管理人员和会计人员履职行为，组织开展民主理财、提出质询等</a:t>
            </a:r>
            <a:r>
              <a:rPr lang="zh-CN" altLang="en-US" sz="2400" dirty="0" smtClean="0">
                <a:latin typeface="+mn-ea"/>
              </a:rPr>
              <a:t>。</a:t>
            </a:r>
            <a:endParaRPr lang="en-US" altLang="zh-CN" sz="2400" dirty="0" smtClean="0">
              <a:latin typeface="+mn-ea"/>
            </a:endParaRPr>
          </a:p>
          <a:p>
            <a:endParaRPr lang="zh-CN" altLang="en-US" sz="2400" dirty="0">
              <a:latin typeface="+mn-ea"/>
            </a:endParaRPr>
          </a:p>
          <a:p>
            <a:r>
              <a:rPr lang="en-US" altLang="zh-CN" sz="2400" dirty="0" smtClean="0">
                <a:latin typeface="+mn-ea"/>
              </a:rPr>
              <a:t>4.</a:t>
            </a:r>
            <a:r>
              <a:rPr lang="zh-CN" altLang="en-US" sz="2400" dirty="0" smtClean="0">
                <a:latin typeface="+mn-ea"/>
              </a:rPr>
              <a:t>会计</a:t>
            </a:r>
            <a:r>
              <a:rPr lang="zh-CN" altLang="en-US" sz="2400" dirty="0">
                <a:latin typeface="+mn-ea"/>
              </a:rPr>
              <a:t>人员审核会计凭证、编制会计报告、配合开展资产清查和审计等</a:t>
            </a:r>
            <a:r>
              <a:rPr lang="zh-CN" altLang="en-US" sz="2400" dirty="0" smtClean="0">
                <a:latin typeface="+mn-ea"/>
              </a:rPr>
              <a:t>。</a:t>
            </a:r>
            <a:endParaRPr lang="en-US" altLang="zh-CN" sz="2400" dirty="0" smtClean="0">
              <a:latin typeface="+mn-ea"/>
            </a:endParaRPr>
          </a:p>
          <a:p>
            <a:endParaRPr lang="zh-CN" altLang="en-US" sz="2400" dirty="0">
              <a:latin typeface="+mn-ea"/>
            </a:endParaRPr>
          </a:p>
          <a:p>
            <a:r>
              <a:rPr lang="en-US" altLang="zh-CN" sz="2400" dirty="0" smtClean="0">
                <a:latin typeface="+mn-ea"/>
              </a:rPr>
              <a:t>5.</a:t>
            </a:r>
            <a:r>
              <a:rPr lang="zh-CN" altLang="en-US" sz="2400" b="1" dirty="0" smtClean="0">
                <a:solidFill>
                  <a:srgbClr val="FF0000"/>
                </a:solidFill>
                <a:latin typeface="+mn-ea"/>
              </a:rPr>
              <a:t>购买</a:t>
            </a:r>
            <a:r>
              <a:rPr lang="zh-CN" altLang="en-US" sz="2400" b="1" dirty="0">
                <a:solidFill>
                  <a:srgbClr val="FF0000"/>
                </a:solidFill>
                <a:latin typeface="+mn-ea"/>
              </a:rPr>
              <a:t>或者出售资产、对外签订合同、债权债务重组等重大财务事项决策，参照执行“四议两公开”机制，并报乡镇党委、政府或</a:t>
            </a:r>
            <a:r>
              <a:rPr lang="zh-CN" altLang="en-US" sz="2400" b="1" u="sng" dirty="0">
                <a:solidFill>
                  <a:srgbClr val="FF0000"/>
                </a:solidFill>
                <a:latin typeface="+mn-ea"/>
              </a:rPr>
              <a:t>农业农村部门</a:t>
            </a:r>
            <a:r>
              <a:rPr lang="zh-CN" altLang="en-US" sz="2400" b="1" dirty="0">
                <a:solidFill>
                  <a:srgbClr val="FF0000"/>
                </a:solidFill>
                <a:latin typeface="+mn-ea"/>
              </a:rPr>
              <a:t>审核或备案。</a:t>
            </a:r>
            <a:endParaRPr lang="en-US" altLang="zh-CN" sz="2400" b="1" dirty="0" smtClean="0">
              <a:solidFill>
                <a:srgbClr val="FF0000"/>
              </a:solidFill>
              <a:latin typeface="+mn-ea"/>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 calcmode="lin" valueType="num">
                                      <p:cBhvr additive="base">
                                        <p:cTn id="1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 calcmode="lin" valueType="num">
                                      <p:cBhvr additive="base">
                                        <p:cTn id="24"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smtClean="0">
                <a:solidFill>
                  <a:srgbClr val="FF0000"/>
                </a:solidFill>
                <a:ea typeface="宋体" panose="02010600030101010101" pitchFamily="2" charset="-122"/>
                <a:cs typeface="宋体" panose="02010600030101010101" pitchFamily="2" charset="-122"/>
              </a:rPr>
              <a:t>四、</a:t>
            </a:r>
            <a:r>
              <a:rPr lang="zh-CN" altLang="zh-CN" sz="2800" kern="1800" dirty="0">
                <a:solidFill>
                  <a:srgbClr val="FF0000"/>
                </a:solidFill>
                <a:ea typeface="微软雅黑" panose="020B0503020204020204" pitchFamily="34" charset="-122"/>
                <a:cs typeface="宋体" panose="02010600030101010101" pitchFamily="2" charset="-122"/>
              </a:rPr>
              <a:t>农村集体经济组织财务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zh-CN" altLang="en-US" sz="2800" kern="1800" dirty="0" smtClean="0">
                <a:solidFill>
                  <a:srgbClr val="FF0000"/>
                </a:solidFill>
                <a:ea typeface="微软雅黑" panose="020B0503020204020204" pitchFamily="34" charset="-122"/>
                <a:cs typeface="宋体" panose="02010600030101010101" pitchFamily="2" charset="-122"/>
              </a:rPr>
              <a:t>介绍</a:t>
            </a:r>
            <a:endParaRPr lang="zh-CN" altLang="en-US" sz="3600" dirty="0">
              <a:solidFill>
                <a:srgbClr val="FF0000"/>
              </a:solidFill>
            </a:endParaRPr>
          </a:p>
        </p:txBody>
      </p:sp>
      <p:sp>
        <p:nvSpPr>
          <p:cNvPr id="9" name="内容占位符 8"/>
          <p:cNvSpPr>
            <a:spLocks noGrp="1"/>
          </p:cNvSpPr>
          <p:nvPr>
            <p:ph idx="1"/>
          </p:nvPr>
        </p:nvSpPr>
        <p:spPr>
          <a:xfrm>
            <a:off x="457200" y="1484784"/>
            <a:ext cx="8229600" cy="4839816"/>
          </a:xfrm>
        </p:spPr>
        <p:txBody>
          <a:bodyPr>
            <a:normAutofit fontScale="85000" lnSpcReduction="20000"/>
          </a:bodyPr>
          <a:lstStyle/>
          <a:p>
            <a:endParaRPr lang="en-US" altLang="zh-CN" sz="1800" b="1" dirty="0" smtClean="0">
              <a:latin typeface="+mj-ea"/>
              <a:ea typeface="+mj-ea"/>
            </a:endParaRPr>
          </a:p>
          <a:p>
            <a:r>
              <a:rPr lang="zh-CN" altLang="en-US" b="1" dirty="0"/>
              <a:t>（三）资金筹集</a:t>
            </a:r>
            <a:r>
              <a:rPr lang="zh-CN" altLang="en-US" b="1" dirty="0" smtClean="0"/>
              <a:t>部分</a:t>
            </a:r>
            <a:r>
              <a:rPr lang="zh-CN" altLang="en-US" sz="2100" dirty="0" smtClean="0">
                <a:latin typeface="+mn-ea"/>
              </a:rPr>
              <a:t>（</a:t>
            </a:r>
            <a:r>
              <a:rPr lang="en-US" altLang="zh-CN" sz="2100" dirty="0" smtClean="0">
                <a:latin typeface="+mn-ea"/>
              </a:rPr>
              <a:t>12-15</a:t>
            </a:r>
            <a:r>
              <a:rPr lang="zh-CN" altLang="en-US" sz="2100" dirty="0" smtClean="0">
                <a:latin typeface="+mn-ea"/>
              </a:rPr>
              <a:t>条）</a:t>
            </a:r>
            <a:endParaRPr lang="zh-CN" altLang="en-US" sz="2100" dirty="0">
              <a:latin typeface="+mn-ea"/>
            </a:endParaRPr>
          </a:p>
          <a:p>
            <a:endParaRPr lang="zh-CN" altLang="en-US" dirty="0"/>
          </a:p>
          <a:p>
            <a:r>
              <a:rPr lang="zh-CN" altLang="en-US" dirty="0">
                <a:latin typeface="+mn-ea"/>
              </a:rPr>
              <a:t>该章节对农村集体经济组织资金筹集渠道、筹资方式、管理要求、债务控制、对外合作等作出了明确规定。</a:t>
            </a:r>
            <a:endParaRPr lang="zh-CN" altLang="en-US" dirty="0">
              <a:latin typeface="+mn-ea"/>
            </a:endParaRPr>
          </a:p>
          <a:p>
            <a:endParaRPr lang="zh-CN" altLang="en-US" dirty="0">
              <a:latin typeface="+mn-ea"/>
            </a:endParaRPr>
          </a:p>
          <a:p>
            <a:r>
              <a:rPr lang="en-US" altLang="zh-CN" dirty="0" smtClean="0">
                <a:latin typeface="+mn-ea"/>
              </a:rPr>
              <a:t>1.</a:t>
            </a:r>
            <a:r>
              <a:rPr lang="zh-CN" altLang="en-US" dirty="0" smtClean="0">
                <a:latin typeface="+mn-ea"/>
              </a:rPr>
              <a:t>资金</a:t>
            </a:r>
            <a:r>
              <a:rPr lang="zh-CN" altLang="en-US" dirty="0">
                <a:latin typeface="+mn-ea"/>
              </a:rPr>
              <a:t>筹集方式。农村集体经济组织除原有资本积累外，还有</a:t>
            </a:r>
            <a:r>
              <a:rPr lang="zh-CN" altLang="en-US" dirty="0">
                <a:solidFill>
                  <a:srgbClr val="FF0000"/>
                </a:solidFill>
                <a:latin typeface="+mj-ea"/>
                <a:ea typeface="+mj-ea"/>
              </a:rPr>
              <a:t>从各级政府获得资金、接受捐赠资金、一事一议筹资</a:t>
            </a:r>
            <a:r>
              <a:rPr lang="zh-CN" altLang="en-US" dirty="0">
                <a:latin typeface="+mn-ea"/>
              </a:rPr>
              <a:t>等三种方式筹集资金。农村集体财产属于成员集体所有，要防范社会资本稀释成员权益，把农村财产权益改垮改少改没，被少数人控制或外部资本侵占</a:t>
            </a:r>
            <a:r>
              <a:rPr lang="zh-CN" altLang="en-US" dirty="0" smtClean="0">
                <a:latin typeface="+mn-ea"/>
              </a:rPr>
              <a:t>。</a:t>
            </a:r>
            <a:endParaRPr lang="en-US" altLang="zh-CN" dirty="0" smtClean="0">
              <a:latin typeface="+mn-ea"/>
            </a:endParaRPr>
          </a:p>
          <a:p>
            <a:endParaRPr lang="zh-CN" altLang="en-US" dirty="0">
              <a:latin typeface="+mn-ea"/>
            </a:endParaRPr>
          </a:p>
          <a:p>
            <a:r>
              <a:rPr lang="en-US" altLang="zh-CN" dirty="0" smtClean="0">
                <a:latin typeface="+mn-ea"/>
              </a:rPr>
              <a:t>2.</a:t>
            </a:r>
            <a:r>
              <a:rPr lang="zh-CN" altLang="en-US" dirty="0" smtClean="0">
                <a:latin typeface="+mn-ea"/>
              </a:rPr>
              <a:t>筹集</a:t>
            </a:r>
            <a:r>
              <a:rPr lang="zh-CN" altLang="en-US" dirty="0">
                <a:latin typeface="+mn-ea"/>
              </a:rPr>
              <a:t>资金的原则性要求。农村集体经济组织依法依规采取多种形式筹集资金，应当遵循</a:t>
            </a:r>
            <a:r>
              <a:rPr lang="zh-CN" altLang="en-US" dirty="0">
                <a:solidFill>
                  <a:srgbClr val="FF0000"/>
                </a:solidFill>
                <a:latin typeface="+mj-ea"/>
                <a:ea typeface="+mj-ea"/>
              </a:rPr>
              <a:t>量力而行、成员受益、民主决策、上限控制</a:t>
            </a:r>
            <a:r>
              <a:rPr lang="zh-CN" altLang="en-US" dirty="0">
                <a:latin typeface="+mn-ea"/>
              </a:rPr>
              <a:t>等原则，履行本集体经济组织决策程序，确定筹资方式、规模和用途，控制筹资成本和风险。</a:t>
            </a:r>
            <a:endParaRPr lang="zh-CN" altLang="en-US"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 calcmode="lin" valueType="num">
                                      <p:cBhvr additive="base">
                                        <p:cTn id="18"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 calcmode="lin" valueType="num">
                                      <p:cBhvr additive="base">
                                        <p:cTn id="24"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 calcmode="lin" valueType="num">
                                      <p:cBhvr additive="base">
                                        <p:cTn id="30"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smtClean="0">
                <a:solidFill>
                  <a:srgbClr val="FF0000"/>
                </a:solidFill>
                <a:ea typeface="宋体" panose="02010600030101010101" pitchFamily="2" charset="-122"/>
                <a:cs typeface="宋体" panose="02010600030101010101" pitchFamily="2" charset="-122"/>
              </a:rPr>
              <a:t>四、</a:t>
            </a:r>
            <a:r>
              <a:rPr lang="zh-CN" altLang="zh-CN" sz="2800" kern="1800" dirty="0">
                <a:solidFill>
                  <a:srgbClr val="FF0000"/>
                </a:solidFill>
                <a:ea typeface="微软雅黑" panose="020B0503020204020204" pitchFamily="34" charset="-122"/>
                <a:cs typeface="宋体" panose="02010600030101010101" pitchFamily="2" charset="-122"/>
              </a:rPr>
              <a:t>农村集体经济组织财务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zh-CN" altLang="en-US" sz="2800" kern="1800" dirty="0" smtClean="0">
                <a:solidFill>
                  <a:srgbClr val="FF0000"/>
                </a:solidFill>
                <a:ea typeface="微软雅黑" panose="020B0503020204020204" pitchFamily="34" charset="-122"/>
                <a:cs typeface="宋体" panose="02010600030101010101" pitchFamily="2" charset="-122"/>
              </a:rPr>
              <a:t>介绍</a:t>
            </a:r>
            <a:endParaRPr lang="zh-CN" altLang="en-US" sz="3600" dirty="0">
              <a:solidFill>
                <a:srgbClr val="FF0000"/>
              </a:solidFill>
            </a:endParaRPr>
          </a:p>
        </p:txBody>
      </p:sp>
      <p:sp>
        <p:nvSpPr>
          <p:cNvPr id="9" name="内容占位符 8"/>
          <p:cNvSpPr>
            <a:spLocks noGrp="1"/>
          </p:cNvSpPr>
          <p:nvPr>
            <p:ph idx="1"/>
          </p:nvPr>
        </p:nvSpPr>
        <p:spPr>
          <a:xfrm>
            <a:off x="457200" y="1484784"/>
            <a:ext cx="8229600" cy="4839816"/>
          </a:xfrm>
        </p:spPr>
        <p:txBody>
          <a:bodyPr>
            <a:normAutofit lnSpcReduction="10000"/>
          </a:bodyPr>
          <a:lstStyle/>
          <a:p>
            <a:endParaRPr lang="en-US" altLang="zh-CN" sz="1800" b="1" dirty="0" smtClean="0">
              <a:latin typeface="+mj-ea"/>
              <a:ea typeface="+mj-ea"/>
            </a:endParaRPr>
          </a:p>
          <a:p>
            <a:r>
              <a:rPr lang="en-US" altLang="zh-CN" dirty="0" smtClean="0">
                <a:latin typeface="+mn-ea"/>
              </a:rPr>
              <a:t>3.</a:t>
            </a:r>
            <a:r>
              <a:rPr lang="zh-CN" altLang="en-US" dirty="0" smtClean="0">
                <a:latin typeface="+mn-ea"/>
              </a:rPr>
              <a:t>严控</a:t>
            </a:r>
            <a:r>
              <a:rPr lang="zh-CN" altLang="en-US" dirty="0">
                <a:latin typeface="+mn-ea"/>
              </a:rPr>
              <a:t>债务及风险。为保障农村集体资产安全和成员权益，防范风险，农村集体经济组织</a:t>
            </a:r>
            <a:r>
              <a:rPr lang="zh-CN" altLang="en-US" dirty="0">
                <a:solidFill>
                  <a:srgbClr val="FF0000"/>
                </a:solidFill>
                <a:latin typeface="+mj-ea"/>
                <a:ea typeface="+mj-ea"/>
              </a:rPr>
              <a:t>不得举债兴办公益事业</a:t>
            </a:r>
            <a:r>
              <a:rPr lang="zh-CN" altLang="en-US" dirty="0">
                <a:latin typeface="+mn-ea"/>
              </a:rPr>
              <a:t>；为开展经营活动确需举债的，实行申报审批制，纳入“四议两公开”范围；直接与社会资本合作从事经营活动的，应当在合同中明确权责边界和收益分配。</a:t>
            </a:r>
            <a:endParaRPr lang="zh-CN" altLang="en-US" dirty="0">
              <a:latin typeface="+mn-ea"/>
            </a:endParaRPr>
          </a:p>
          <a:p>
            <a:endParaRPr lang="zh-CN" altLang="en-US" dirty="0">
              <a:latin typeface="+mn-ea"/>
            </a:endParaRPr>
          </a:p>
          <a:p>
            <a:r>
              <a:rPr lang="en-US" altLang="zh-CN" dirty="0" smtClean="0">
                <a:latin typeface="+mn-ea"/>
              </a:rPr>
              <a:t>4.</a:t>
            </a:r>
            <a:r>
              <a:rPr lang="zh-CN" altLang="en-US" dirty="0" smtClean="0">
                <a:latin typeface="+mn-ea"/>
              </a:rPr>
              <a:t>严禁</a:t>
            </a:r>
            <a:r>
              <a:rPr lang="zh-CN" altLang="en-US" dirty="0">
                <a:latin typeface="+mn-ea"/>
              </a:rPr>
              <a:t>将农村集体经济组织债务转嫁给地方政府。</a:t>
            </a:r>
            <a:r>
              <a:rPr lang="zh-CN" altLang="en-US" dirty="0">
                <a:solidFill>
                  <a:srgbClr val="FF0000"/>
                </a:solidFill>
                <a:latin typeface="+mj-ea"/>
                <a:ea typeface="+mj-ea"/>
              </a:rPr>
              <a:t>要通过增收节支、盘活存量资产、债务剥离、收回债权、核本减息、争取上级财政奖补资金等措施，积极化解村级债务。</a:t>
            </a:r>
            <a:endParaRPr lang="zh-CN" altLang="en-US" dirty="0">
              <a:solidFill>
                <a:srgbClr val="FF0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 calcmode="lin" valueType="num">
                                      <p:cBhvr additive="base">
                                        <p:cTn id="18"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smtClean="0">
                <a:solidFill>
                  <a:srgbClr val="FF0000"/>
                </a:solidFill>
                <a:ea typeface="宋体" panose="02010600030101010101" pitchFamily="2" charset="-122"/>
                <a:cs typeface="宋体" panose="02010600030101010101" pitchFamily="2" charset="-122"/>
              </a:rPr>
              <a:t>四、</a:t>
            </a:r>
            <a:r>
              <a:rPr lang="zh-CN" altLang="zh-CN" sz="2800" kern="1800" dirty="0">
                <a:solidFill>
                  <a:srgbClr val="FF0000"/>
                </a:solidFill>
                <a:ea typeface="微软雅黑" panose="020B0503020204020204" pitchFamily="34" charset="-122"/>
                <a:cs typeface="宋体" panose="02010600030101010101" pitchFamily="2" charset="-122"/>
              </a:rPr>
              <a:t>农村集体经济组织财务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zh-CN" altLang="en-US" sz="2800" kern="1800" dirty="0" smtClean="0">
                <a:solidFill>
                  <a:srgbClr val="FF0000"/>
                </a:solidFill>
                <a:ea typeface="微软雅黑" panose="020B0503020204020204" pitchFamily="34" charset="-122"/>
                <a:cs typeface="宋体" panose="02010600030101010101" pitchFamily="2" charset="-122"/>
              </a:rPr>
              <a:t>介绍</a:t>
            </a:r>
            <a:endParaRPr lang="zh-CN" altLang="en-US" sz="3600" dirty="0">
              <a:solidFill>
                <a:srgbClr val="FF0000"/>
              </a:solidFill>
            </a:endParaRPr>
          </a:p>
        </p:txBody>
      </p:sp>
      <p:sp>
        <p:nvSpPr>
          <p:cNvPr id="9" name="内容占位符 8"/>
          <p:cNvSpPr>
            <a:spLocks noGrp="1"/>
          </p:cNvSpPr>
          <p:nvPr>
            <p:ph idx="1"/>
          </p:nvPr>
        </p:nvSpPr>
        <p:spPr>
          <a:xfrm>
            <a:off x="457200" y="1484784"/>
            <a:ext cx="8229600" cy="4839816"/>
          </a:xfrm>
        </p:spPr>
        <p:txBody>
          <a:bodyPr>
            <a:normAutofit fontScale="85000" lnSpcReduction="20000"/>
          </a:bodyPr>
          <a:lstStyle/>
          <a:p>
            <a:endParaRPr lang="en-US" altLang="zh-CN" sz="1800" b="1" dirty="0" smtClean="0">
              <a:latin typeface="+mj-ea"/>
              <a:ea typeface="+mj-ea"/>
            </a:endParaRPr>
          </a:p>
          <a:p>
            <a:r>
              <a:rPr lang="zh-CN" altLang="en-US" b="1" dirty="0"/>
              <a:t>（四）资产运营</a:t>
            </a:r>
            <a:r>
              <a:rPr lang="zh-CN" altLang="en-US" b="1" dirty="0" smtClean="0"/>
              <a:t>部分</a:t>
            </a:r>
            <a:r>
              <a:rPr lang="zh-CN" altLang="en-US" sz="1900" dirty="0" smtClean="0">
                <a:latin typeface="+mn-ea"/>
              </a:rPr>
              <a:t>（</a:t>
            </a:r>
            <a:r>
              <a:rPr lang="en-US" altLang="zh-CN" sz="1900" dirty="0" smtClean="0">
                <a:latin typeface="+mn-ea"/>
              </a:rPr>
              <a:t>16-23</a:t>
            </a:r>
            <a:r>
              <a:rPr lang="zh-CN" altLang="en-US" sz="1900" dirty="0" smtClean="0">
                <a:latin typeface="+mn-ea"/>
              </a:rPr>
              <a:t>条）</a:t>
            </a:r>
            <a:endParaRPr lang="zh-CN" altLang="en-US" sz="1900" dirty="0">
              <a:latin typeface="+mn-ea"/>
            </a:endParaRPr>
          </a:p>
          <a:p>
            <a:endParaRPr lang="zh-CN" altLang="en-US" dirty="0"/>
          </a:p>
          <a:p>
            <a:r>
              <a:rPr lang="zh-CN" altLang="en-US" dirty="0"/>
              <a:t>该章节从会计科目角度出发，对流动资产、固定资产、在建工程、生物资产、无形资产、对外投资、资产处置等提出规范要求。</a:t>
            </a:r>
            <a:endParaRPr lang="zh-CN" altLang="en-US" dirty="0"/>
          </a:p>
          <a:p>
            <a:endParaRPr lang="zh-CN" altLang="en-US" dirty="0"/>
          </a:p>
          <a:p>
            <a:r>
              <a:rPr lang="en-US" altLang="zh-CN" dirty="0" smtClean="0">
                <a:latin typeface="+mn-ea"/>
              </a:rPr>
              <a:t>1.</a:t>
            </a:r>
            <a:r>
              <a:rPr lang="zh-CN" altLang="en-US" dirty="0" smtClean="0">
                <a:latin typeface="+mn-ea"/>
              </a:rPr>
              <a:t>流动资产</a:t>
            </a:r>
            <a:r>
              <a:rPr lang="zh-CN" altLang="en-US" dirty="0">
                <a:latin typeface="+mn-ea"/>
              </a:rPr>
              <a:t>管理。</a:t>
            </a:r>
            <a:r>
              <a:rPr lang="zh-CN" altLang="en-US" b="1" dirty="0">
                <a:latin typeface="+mn-ea"/>
              </a:rPr>
              <a:t>这是重点</a:t>
            </a:r>
            <a:r>
              <a:rPr lang="zh-CN" altLang="en-US" dirty="0">
                <a:latin typeface="+mn-ea"/>
              </a:rPr>
              <a:t>，要切实做好货币资金管理，切实盯住集体资产财务管理最直接、最容易、最集中产生的风险点；加强对原始凭证的审核把关，严禁公款私存和私设小金库，杜绝“白条”抵库。</a:t>
            </a:r>
            <a:endParaRPr lang="zh-CN" altLang="en-US" dirty="0">
              <a:latin typeface="+mn-ea"/>
            </a:endParaRPr>
          </a:p>
          <a:p>
            <a:endParaRPr lang="zh-CN" altLang="en-US" dirty="0">
              <a:latin typeface="+mn-ea"/>
            </a:endParaRPr>
          </a:p>
          <a:p>
            <a:r>
              <a:rPr lang="en-US" altLang="zh-CN" dirty="0" smtClean="0">
                <a:latin typeface="+mn-ea"/>
              </a:rPr>
              <a:t>2.</a:t>
            </a:r>
            <a:r>
              <a:rPr lang="zh-CN" altLang="en-US" dirty="0" smtClean="0">
                <a:latin typeface="+mn-ea"/>
              </a:rPr>
              <a:t>加强</a:t>
            </a:r>
            <a:r>
              <a:rPr lang="zh-CN" altLang="en-US" dirty="0">
                <a:latin typeface="+mn-ea"/>
              </a:rPr>
              <a:t>集体资产管理。按照</a:t>
            </a:r>
            <a:r>
              <a:rPr lang="zh-CN" altLang="en-US" dirty="0">
                <a:solidFill>
                  <a:srgbClr val="FF0000"/>
                </a:solidFill>
                <a:latin typeface="+mj-ea"/>
                <a:ea typeface="+mj-ea"/>
              </a:rPr>
              <a:t>宜粗不宜细</a:t>
            </a:r>
            <a:r>
              <a:rPr lang="zh-CN" altLang="en-US" dirty="0">
                <a:latin typeface="+mn-ea"/>
              </a:rPr>
              <a:t>原则，对固定资产折旧、在建工程转固定资产提出原则性要求；发生资产估价和价值重估时，坚持实事求是，不得随意多估或少估；将生物资产、无形资产纳入账内核算，落实经营管理责任，依法合规进行摊销。</a:t>
            </a:r>
            <a:endParaRPr lang="zh-CN" altLang="en-US"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smtClean="0">
                <a:solidFill>
                  <a:srgbClr val="FF0000"/>
                </a:solidFill>
                <a:ea typeface="宋体" panose="02010600030101010101" pitchFamily="2" charset="-122"/>
                <a:cs typeface="宋体" panose="02010600030101010101" pitchFamily="2" charset="-122"/>
              </a:rPr>
              <a:t>四、</a:t>
            </a:r>
            <a:r>
              <a:rPr lang="zh-CN" altLang="zh-CN" sz="2800" kern="1800" dirty="0">
                <a:solidFill>
                  <a:srgbClr val="FF0000"/>
                </a:solidFill>
                <a:ea typeface="微软雅黑" panose="020B0503020204020204" pitchFamily="34" charset="-122"/>
                <a:cs typeface="宋体" panose="02010600030101010101" pitchFamily="2" charset="-122"/>
              </a:rPr>
              <a:t>农村集体经济组织财务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zh-CN" altLang="en-US" sz="2800" kern="1800" dirty="0" smtClean="0">
                <a:solidFill>
                  <a:srgbClr val="FF0000"/>
                </a:solidFill>
                <a:ea typeface="微软雅黑" panose="020B0503020204020204" pitchFamily="34" charset="-122"/>
                <a:cs typeface="宋体" panose="02010600030101010101" pitchFamily="2" charset="-122"/>
              </a:rPr>
              <a:t>介绍</a:t>
            </a:r>
            <a:endParaRPr lang="zh-CN" altLang="en-US" sz="3600" dirty="0">
              <a:solidFill>
                <a:srgbClr val="FF0000"/>
              </a:solidFill>
            </a:endParaRPr>
          </a:p>
        </p:txBody>
      </p:sp>
      <p:sp>
        <p:nvSpPr>
          <p:cNvPr id="9" name="内容占位符 8"/>
          <p:cNvSpPr>
            <a:spLocks noGrp="1"/>
          </p:cNvSpPr>
          <p:nvPr>
            <p:ph idx="1"/>
          </p:nvPr>
        </p:nvSpPr>
        <p:spPr>
          <a:xfrm>
            <a:off x="457200" y="1484784"/>
            <a:ext cx="8229600" cy="4839816"/>
          </a:xfrm>
        </p:spPr>
        <p:txBody>
          <a:bodyPr/>
          <a:lstStyle/>
          <a:p>
            <a:endParaRPr lang="en-US" altLang="zh-CN" sz="1800" b="1" dirty="0" smtClean="0">
              <a:latin typeface="+mj-ea"/>
              <a:ea typeface="+mj-ea"/>
            </a:endParaRPr>
          </a:p>
          <a:p>
            <a:r>
              <a:rPr lang="en-US" altLang="zh-CN" dirty="0" smtClean="0">
                <a:latin typeface="+mn-ea"/>
              </a:rPr>
              <a:t>3.</a:t>
            </a:r>
            <a:r>
              <a:rPr lang="zh-CN" altLang="en-US" dirty="0" smtClean="0">
                <a:latin typeface="+mn-ea"/>
              </a:rPr>
              <a:t>建立</a:t>
            </a:r>
            <a:r>
              <a:rPr lang="zh-CN" altLang="en-US" dirty="0">
                <a:latin typeface="+mn-ea"/>
              </a:rPr>
              <a:t>健全对外投资内部控制机制。从防范投资风险、切实保障成员权益角度出发，加强投资风险评估和防范，履行</a:t>
            </a:r>
            <a:r>
              <a:rPr lang="zh-CN" altLang="en-US" dirty="0">
                <a:solidFill>
                  <a:srgbClr val="FF0000"/>
                </a:solidFill>
                <a:latin typeface="+mj-ea"/>
                <a:ea typeface="+mj-ea"/>
              </a:rPr>
              <a:t>“四议两公开”</a:t>
            </a:r>
            <a:r>
              <a:rPr lang="zh-CN" altLang="en-US" dirty="0">
                <a:latin typeface="+mn-ea"/>
              </a:rPr>
              <a:t>民主决策流程，严禁任何个人擅自决定。</a:t>
            </a:r>
            <a:endParaRPr lang="zh-CN" altLang="en-US" dirty="0">
              <a:latin typeface="+mn-ea"/>
            </a:endParaRPr>
          </a:p>
          <a:p>
            <a:endParaRPr lang="zh-CN" altLang="en-US" dirty="0">
              <a:latin typeface="+mn-ea"/>
            </a:endParaRPr>
          </a:p>
          <a:p>
            <a:r>
              <a:rPr lang="en-US" altLang="zh-CN" dirty="0" smtClean="0">
                <a:latin typeface="+mn-ea"/>
              </a:rPr>
              <a:t>4.</a:t>
            </a:r>
            <a:r>
              <a:rPr lang="zh-CN" altLang="en-US" dirty="0" smtClean="0">
                <a:solidFill>
                  <a:srgbClr val="FF0000"/>
                </a:solidFill>
                <a:latin typeface="+mj-ea"/>
                <a:ea typeface="+mj-ea"/>
              </a:rPr>
              <a:t>不得</a:t>
            </a:r>
            <a:r>
              <a:rPr lang="zh-CN" altLang="en-US" dirty="0">
                <a:solidFill>
                  <a:srgbClr val="FF0000"/>
                </a:solidFill>
                <a:latin typeface="+mj-ea"/>
                <a:ea typeface="+mj-ea"/>
              </a:rPr>
              <a:t>向他人或其他机构提供担保</a:t>
            </a:r>
            <a:r>
              <a:rPr lang="zh-CN" altLang="en-US" dirty="0">
                <a:latin typeface="+mn-ea"/>
              </a:rPr>
              <a:t>。为从源头上防止村级债务发生，规定不得以本集体资产为企业和个人贷款提供担保或抵押。</a:t>
            </a:r>
            <a:endParaRPr lang="zh-CN" altLang="en-US" dirty="0">
              <a:latin typeface="+mn-ea"/>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smtClean="0">
                <a:solidFill>
                  <a:srgbClr val="FF0000"/>
                </a:solidFill>
                <a:ea typeface="宋体" panose="02010600030101010101" pitchFamily="2" charset="-122"/>
                <a:cs typeface="宋体" panose="02010600030101010101" pitchFamily="2" charset="-122"/>
              </a:rPr>
              <a:t>四、</a:t>
            </a:r>
            <a:r>
              <a:rPr lang="zh-CN" altLang="zh-CN" sz="2800" kern="1800" dirty="0">
                <a:solidFill>
                  <a:srgbClr val="FF0000"/>
                </a:solidFill>
                <a:ea typeface="微软雅黑" panose="020B0503020204020204" pitchFamily="34" charset="-122"/>
                <a:cs typeface="宋体" panose="02010600030101010101" pitchFamily="2" charset="-122"/>
              </a:rPr>
              <a:t>农村集体经济组织财务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zh-CN" altLang="en-US" sz="2800" kern="1800" dirty="0" smtClean="0">
                <a:solidFill>
                  <a:srgbClr val="FF0000"/>
                </a:solidFill>
                <a:ea typeface="微软雅黑" panose="020B0503020204020204" pitchFamily="34" charset="-122"/>
                <a:cs typeface="宋体" panose="02010600030101010101" pitchFamily="2" charset="-122"/>
              </a:rPr>
              <a:t>介绍</a:t>
            </a:r>
            <a:endParaRPr lang="zh-CN" altLang="en-US" sz="3600" dirty="0">
              <a:solidFill>
                <a:srgbClr val="FF0000"/>
              </a:solidFill>
            </a:endParaRPr>
          </a:p>
        </p:txBody>
      </p:sp>
      <p:sp>
        <p:nvSpPr>
          <p:cNvPr id="9" name="内容占位符 8"/>
          <p:cNvSpPr>
            <a:spLocks noGrp="1"/>
          </p:cNvSpPr>
          <p:nvPr>
            <p:ph idx="1"/>
          </p:nvPr>
        </p:nvSpPr>
        <p:spPr>
          <a:xfrm>
            <a:off x="457200" y="1484784"/>
            <a:ext cx="8229600" cy="4839816"/>
          </a:xfrm>
        </p:spPr>
        <p:txBody>
          <a:bodyPr>
            <a:normAutofit fontScale="55000" lnSpcReduction="20000"/>
          </a:bodyPr>
          <a:lstStyle/>
          <a:p>
            <a:endParaRPr lang="en-US" altLang="zh-CN" sz="1800" b="1" dirty="0" smtClean="0">
              <a:latin typeface="+mj-ea"/>
              <a:ea typeface="+mj-ea"/>
            </a:endParaRPr>
          </a:p>
          <a:p>
            <a:r>
              <a:rPr lang="zh-CN" altLang="en-US" sz="3200" b="1" dirty="0"/>
              <a:t>（五）收支管理及收益分配</a:t>
            </a:r>
            <a:r>
              <a:rPr lang="zh-CN" altLang="en-US" sz="3200" b="1" dirty="0" smtClean="0"/>
              <a:t>部分</a:t>
            </a:r>
            <a:r>
              <a:rPr lang="zh-CN" altLang="en-US" sz="3200" dirty="0" smtClean="0">
                <a:latin typeface="+mn-ea"/>
              </a:rPr>
              <a:t>（</a:t>
            </a:r>
            <a:r>
              <a:rPr lang="en-US" altLang="zh-CN" sz="3200" dirty="0" smtClean="0">
                <a:latin typeface="+mn-ea"/>
              </a:rPr>
              <a:t>24-29</a:t>
            </a:r>
            <a:r>
              <a:rPr lang="zh-CN" altLang="en-US" sz="3200" dirty="0" smtClean="0">
                <a:latin typeface="+mn-ea"/>
              </a:rPr>
              <a:t>条）</a:t>
            </a:r>
            <a:endParaRPr lang="zh-CN" altLang="en-US" sz="3200" dirty="0">
              <a:latin typeface="+mn-ea"/>
            </a:endParaRPr>
          </a:p>
          <a:p>
            <a:endParaRPr lang="zh-CN" altLang="en-US" sz="3200" dirty="0"/>
          </a:p>
          <a:p>
            <a:r>
              <a:rPr lang="zh-CN" altLang="en-US" sz="3600" dirty="0"/>
              <a:t>该章节包括财务收入管理、财务支出管理、收益分配管理等内容。</a:t>
            </a:r>
            <a:endParaRPr lang="zh-CN" altLang="en-US" sz="3600" dirty="0"/>
          </a:p>
          <a:p>
            <a:endParaRPr lang="zh-CN" altLang="en-US" sz="3600" dirty="0"/>
          </a:p>
          <a:p>
            <a:r>
              <a:rPr lang="en-US" altLang="zh-CN" sz="3600" dirty="0" smtClean="0">
                <a:latin typeface="+mn-ea"/>
              </a:rPr>
              <a:t>1.</a:t>
            </a:r>
            <a:r>
              <a:rPr lang="zh-CN" altLang="en-US" sz="3600" dirty="0" smtClean="0">
                <a:latin typeface="+mn-ea"/>
              </a:rPr>
              <a:t>收支</a:t>
            </a:r>
            <a:r>
              <a:rPr lang="zh-CN" altLang="en-US" sz="3600" dirty="0">
                <a:latin typeface="+mn-ea"/>
              </a:rPr>
              <a:t>管理规定。将农村集体经济组织经济利益总流入、总支出全部纳入财务制度管理范畴，对集体不同来源取得的收入，要求全部纳入账内规范核算；对集体各项支出，要求及时进行费用化、成本化处理，同时要求规范支出审核审批，体现支持公益原则。</a:t>
            </a:r>
            <a:endParaRPr lang="zh-CN" altLang="en-US" sz="3600" dirty="0">
              <a:latin typeface="+mn-ea"/>
            </a:endParaRPr>
          </a:p>
          <a:p>
            <a:endParaRPr lang="zh-CN" altLang="en-US" sz="3600" dirty="0">
              <a:latin typeface="+mn-ea"/>
            </a:endParaRPr>
          </a:p>
          <a:p>
            <a:r>
              <a:rPr lang="en-US" altLang="zh-CN" sz="3600" dirty="0" smtClean="0">
                <a:latin typeface="+mn-ea"/>
              </a:rPr>
              <a:t>2.</a:t>
            </a:r>
            <a:r>
              <a:rPr lang="zh-CN" altLang="en-US" sz="3600" dirty="0" smtClean="0">
                <a:latin typeface="+mn-ea"/>
              </a:rPr>
              <a:t>规范</a:t>
            </a:r>
            <a:r>
              <a:rPr lang="zh-CN" altLang="en-US" sz="3600" dirty="0">
                <a:latin typeface="+mn-ea"/>
              </a:rPr>
              <a:t>收益分配。收益分配以效益为基础，坚持</a:t>
            </a:r>
            <a:r>
              <a:rPr lang="zh-CN" altLang="en-US" sz="3600" dirty="0">
                <a:solidFill>
                  <a:srgbClr val="FF0000"/>
                </a:solidFill>
                <a:latin typeface="+mj-ea"/>
                <a:ea typeface="+mj-ea"/>
              </a:rPr>
              <a:t>效益决定</a:t>
            </a:r>
            <a:r>
              <a:rPr lang="zh-CN" altLang="en-US" sz="3600" dirty="0">
                <a:latin typeface="+mn-ea"/>
              </a:rPr>
              <a:t>分配、</a:t>
            </a:r>
            <a:r>
              <a:rPr lang="zh-CN" altLang="en-US" sz="3600" dirty="0">
                <a:solidFill>
                  <a:srgbClr val="FF0000"/>
                </a:solidFill>
                <a:latin typeface="+mj-ea"/>
                <a:ea typeface="+mj-ea"/>
              </a:rPr>
              <a:t>集体福利与成员增收兼顾</a:t>
            </a:r>
            <a:r>
              <a:rPr lang="zh-CN" altLang="en-US" sz="3600" dirty="0">
                <a:latin typeface="+mn-ea"/>
              </a:rPr>
              <a:t>的原则；坚持分配与积累并重，充分尊重农民群众的意见；要统筹兼顾各方利益，规范履行民主程序，主动向集体经济组织成员公示公开。</a:t>
            </a:r>
            <a:endParaRPr lang="zh-CN" altLang="en-US" sz="3600" dirty="0">
              <a:latin typeface="+mn-ea"/>
            </a:endParaRPr>
          </a:p>
          <a:p>
            <a:endParaRPr lang="zh-CN" altLang="en-US" sz="3200" dirty="0">
              <a:latin typeface="+mn-ea"/>
            </a:endParaRPr>
          </a:p>
          <a:p>
            <a:pPr marL="342900" lvl="0" indent="-342900">
              <a:tabLst>
                <a:tab pos="457200" algn="l"/>
              </a:tabLst>
            </a:pPr>
            <a:r>
              <a:rPr lang="en-US" altLang="zh-CN" sz="3200" dirty="0">
                <a:solidFill>
                  <a:srgbClr val="000000"/>
                </a:solidFill>
                <a:highlight>
                  <a:srgbClr val="FFFF00"/>
                </a:highlight>
                <a:latin typeface="宋体" panose="02010600030101010101" pitchFamily="2" charset="-122"/>
              </a:rPr>
              <a:t>3.</a:t>
            </a:r>
            <a:r>
              <a:rPr lang="zh-CN" altLang="zh-CN" sz="3200" dirty="0">
                <a:solidFill>
                  <a:srgbClr val="000000"/>
                </a:solidFill>
                <a:highlight>
                  <a:srgbClr val="FFFF00"/>
                </a:highlight>
                <a:latin typeface="宋体" panose="02010600030101010101" pitchFamily="2" charset="-122"/>
              </a:rPr>
              <a:t>不再计提应付福利费。结合基层实际，将村级组织运转、村内公益事业发展等支出作为当期费用，在可分配收益顺序分配中不再提取应付福利费。集体经济组织会计制度将同步进行修订。</a:t>
            </a:r>
            <a:endParaRPr lang="zh-CN" altLang="zh-CN" sz="3200" dirty="0">
              <a:effectLst/>
              <a:latin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348648"/>
          </a:xfrm>
        </p:spPr>
        <p:txBody>
          <a:bodyPr>
            <a:noAutofit/>
          </a:bodyPr>
          <a:lstStyle/>
          <a:p>
            <a:r>
              <a:rPr lang="zh-CN" altLang="en-US" sz="2800" dirty="0" smtClean="0">
                <a:solidFill>
                  <a:srgbClr val="FF0000"/>
                </a:solidFill>
              </a:rPr>
              <a:t>（一）</a:t>
            </a:r>
            <a:r>
              <a:rPr lang="zh-CN" altLang="zh-CN" sz="2800" dirty="0" smtClean="0">
                <a:solidFill>
                  <a:srgbClr val="FF0000"/>
                </a:solidFill>
              </a:rPr>
              <a:t>修订</a:t>
            </a:r>
            <a:r>
              <a:rPr lang="zh-CN" altLang="zh-CN" sz="2800" dirty="0">
                <a:solidFill>
                  <a:srgbClr val="FF0000"/>
                </a:solidFill>
              </a:rPr>
              <a:t>《制度》的背景是什么？</a:t>
            </a:r>
            <a:endParaRPr lang="zh-CN" altLang="en-US" sz="2800" dirty="0"/>
          </a:p>
        </p:txBody>
      </p:sp>
      <p:sp>
        <p:nvSpPr>
          <p:cNvPr id="3" name="内容占位符 2"/>
          <p:cNvSpPr>
            <a:spLocks noGrp="1"/>
          </p:cNvSpPr>
          <p:nvPr>
            <p:ph idx="1"/>
          </p:nvPr>
        </p:nvSpPr>
        <p:spPr>
          <a:xfrm>
            <a:off x="457200" y="1196752"/>
            <a:ext cx="8229600" cy="5127848"/>
          </a:xfrm>
        </p:spPr>
        <p:txBody>
          <a:bodyPr>
            <a:normAutofit/>
          </a:bodyPr>
          <a:lstStyle/>
          <a:p>
            <a:r>
              <a:rPr lang="zh-CN" altLang="zh-CN" sz="2800" b="1" kern="0" dirty="0" smtClean="0">
                <a:solidFill>
                  <a:srgbClr val="FF0000"/>
                </a:solidFill>
                <a:latin typeface="+mn-ea"/>
                <a:cs typeface="宋体" panose="02010600030101010101" pitchFamily="2" charset="-122"/>
              </a:rPr>
              <a:t>二</a:t>
            </a:r>
            <a:r>
              <a:rPr lang="zh-CN" altLang="zh-CN" sz="2800" b="1" kern="0" dirty="0">
                <a:solidFill>
                  <a:srgbClr val="FF0000"/>
                </a:solidFill>
                <a:latin typeface="+mn-ea"/>
                <a:cs typeface="宋体" panose="02010600030101010101" pitchFamily="2" charset="-122"/>
              </a:rPr>
              <a:t>是适应农村集体经济组织发展新形势新要求，服务农村经济发展。</a:t>
            </a:r>
            <a:endParaRPr lang="en-US" altLang="zh-CN" sz="2800" b="1" kern="0" dirty="0">
              <a:solidFill>
                <a:srgbClr val="FF0000"/>
              </a:solidFill>
              <a:latin typeface="+mn-ea"/>
              <a:cs typeface="宋体" panose="02010600030101010101" pitchFamily="2" charset="-122"/>
            </a:endParaRPr>
          </a:p>
          <a:p>
            <a:r>
              <a:rPr lang="en-US" altLang="zh-CN" sz="2400" kern="0" dirty="0" smtClean="0">
                <a:solidFill>
                  <a:srgbClr val="333333"/>
                </a:solidFill>
                <a:latin typeface="+mn-ea"/>
                <a:cs typeface="宋体" panose="02010600030101010101" pitchFamily="2" charset="-122"/>
              </a:rPr>
              <a:t>    </a:t>
            </a:r>
            <a:r>
              <a:rPr lang="zh-CN" altLang="zh-CN" sz="2400" kern="0" dirty="0" smtClean="0">
                <a:solidFill>
                  <a:srgbClr val="333333"/>
                </a:solidFill>
                <a:latin typeface="+mn-ea"/>
                <a:cs typeface="宋体" panose="02010600030101010101" pitchFamily="2" charset="-122"/>
              </a:rPr>
              <a:t>近年来</a:t>
            </a:r>
            <a:r>
              <a:rPr lang="zh-CN" altLang="zh-CN" sz="2400" kern="0" dirty="0">
                <a:solidFill>
                  <a:srgbClr val="333333"/>
                </a:solidFill>
                <a:latin typeface="+mn-ea"/>
                <a:cs typeface="宋体" panose="02010600030101010101" pitchFamily="2" charset="-122"/>
              </a:rPr>
              <a:t>，随着我国乡村振兴战略的深入实施和农村集体产权制度改革的不断深化，我国农村集体经济取得了快速发展，农村集体经济组织经营规模不断扩大，经营方式更加多元，经营管理更加规范，与其他经济主体联系更加紧密；同时，随着国家“三农”改革与发展不断推进，农村集体经济组织的外部经济法律环境、内生发展需求动力等发生了新变化，农村集体经济组织的资产类型、业务范围等有所扩大，涉税业务有所变化，对农村集体经济组织的会计核算提出了新要求。为此，需要对原会计制度进行修订，满足农村集体经济组织业务发展的需要。</a:t>
            </a:r>
            <a:endParaRPr lang="zh-CN" altLang="en-US" sz="2400" kern="0" dirty="0">
              <a:solidFill>
                <a:srgbClr val="333333"/>
              </a:solidFill>
              <a:latin typeface="+mn-ea"/>
              <a:cs typeface="宋体" panose="02010600030101010101" pitchFamily="2"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smtClean="0">
                <a:solidFill>
                  <a:srgbClr val="FF0000"/>
                </a:solidFill>
                <a:ea typeface="宋体" panose="02010600030101010101" pitchFamily="2" charset="-122"/>
                <a:cs typeface="宋体" panose="02010600030101010101" pitchFamily="2" charset="-122"/>
              </a:rPr>
              <a:t>四、</a:t>
            </a:r>
            <a:r>
              <a:rPr lang="zh-CN" altLang="zh-CN" sz="2800" kern="1800" dirty="0">
                <a:solidFill>
                  <a:srgbClr val="FF0000"/>
                </a:solidFill>
                <a:ea typeface="微软雅黑" panose="020B0503020204020204" pitchFamily="34" charset="-122"/>
                <a:cs typeface="宋体" panose="02010600030101010101" pitchFamily="2" charset="-122"/>
              </a:rPr>
              <a:t>农村集体经济组织财务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zh-CN" altLang="en-US" sz="2800" kern="1800" dirty="0" smtClean="0">
                <a:solidFill>
                  <a:srgbClr val="FF0000"/>
                </a:solidFill>
                <a:ea typeface="微软雅黑" panose="020B0503020204020204" pitchFamily="34" charset="-122"/>
                <a:cs typeface="宋体" panose="02010600030101010101" pitchFamily="2" charset="-122"/>
              </a:rPr>
              <a:t>介绍</a:t>
            </a:r>
            <a:endParaRPr lang="zh-CN" altLang="en-US" sz="3600" dirty="0">
              <a:solidFill>
                <a:srgbClr val="FF0000"/>
              </a:solidFill>
            </a:endParaRPr>
          </a:p>
        </p:txBody>
      </p:sp>
      <p:sp>
        <p:nvSpPr>
          <p:cNvPr id="9" name="内容占位符 8"/>
          <p:cNvSpPr>
            <a:spLocks noGrp="1"/>
          </p:cNvSpPr>
          <p:nvPr>
            <p:ph idx="1"/>
          </p:nvPr>
        </p:nvSpPr>
        <p:spPr>
          <a:xfrm>
            <a:off x="467544" y="1527820"/>
            <a:ext cx="8229600" cy="4839816"/>
          </a:xfrm>
        </p:spPr>
        <p:txBody>
          <a:bodyPr>
            <a:normAutofit fontScale="92500" lnSpcReduction="20000"/>
          </a:bodyPr>
          <a:lstStyle/>
          <a:p>
            <a:endParaRPr lang="en-US" altLang="zh-CN" sz="1800" b="1" dirty="0" smtClean="0">
              <a:latin typeface="+mj-ea"/>
              <a:ea typeface="+mj-ea"/>
            </a:endParaRPr>
          </a:p>
          <a:p>
            <a:r>
              <a:rPr lang="zh-CN" altLang="en-US" b="1" dirty="0"/>
              <a:t>（六）产权管理</a:t>
            </a:r>
            <a:r>
              <a:rPr lang="zh-CN" altLang="en-US" b="1" dirty="0" smtClean="0"/>
              <a:t>部分</a:t>
            </a:r>
            <a:r>
              <a:rPr lang="zh-CN" altLang="en-US" sz="1900" dirty="0" smtClean="0">
                <a:latin typeface="+mn-ea"/>
              </a:rPr>
              <a:t>（</a:t>
            </a:r>
            <a:r>
              <a:rPr lang="en-US" altLang="zh-CN" sz="1900" dirty="0" smtClean="0">
                <a:latin typeface="+mn-ea"/>
              </a:rPr>
              <a:t>30-32</a:t>
            </a:r>
            <a:r>
              <a:rPr lang="zh-CN" altLang="en-US" sz="1900" dirty="0" smtClean="0">
                <a:latin typeface="+mn-ea"/>
              </a:rPr>
              <a:t>条）</a:t>
            </a:r>
            <a:endParaRPr lang="zh-CN" altLang="en-US" sz="1900" dirty="0">
              <a:latin typeface="+mn-ea"/>
            </a:endParaRPr>
          </a:p>
          <a:p>
            <a:endParaRPr lang="zh-CN" altLang="en-US" dirty="0"/>
          </a:p>
          <a:p>
            <a:r>
              <a:rPr lang="zh-CN" altLang="en-US" dirty="0"/>
              <a:t>该章节从会计处理角度出发，对产权确认、产权变更、村庄撤并时登记台账、账务处理等作出规范要求。</a:t>
            </a:r>
            <a:endParaRPr lang="zh-CN" altLang="en-US" dirty="0"/>
          </a:p>
          <a:p>
            <a:endParaRPr lang="zh-CN" altLang="en-US" dirty="0"/>
          </a:p>
          <a:p>
            <a:r>
              <a:rPr lang="en-US" altLang="zh-CN" dirty="0" smtClean="0">
                <a:latin typeface="+mn-ea"/>
              </a:rPr>
              <a:t>1.</a:t>
            </a:r>
            <a:r>
              <a:rPr lang="zh-CN" altLang="en-US" dirty="0" smtClean="0">
                <a:latin typeface="+mn-ea"/>
              </a:rPr>
              <a:t>建立</a:t>
            </a:r>
            <a:r>
              <a:rPr lang="zh-CN" altLang="en-US" dirty="0">
                <a:latin typeface="+mn-ea"/>
              </a:rPr>
              <a:t>年度资产清查制度。要建立年度资产清查制度和定期报告制度，每年度清查核实集体资产、明确资产权属，登记资产台账，编制资产负债表。</a:t>
            </a:r>
            <a:endParaRPr lang="zh-CN" altLang="en-US" dirty="0">
              <a:latin typeface="+mn-ea"/>
            </a:endParaRPr>
          </a:p>
          <a:p>
            <a:endParaRPr lang="zh-CN" altLang="en-US" dirty="0">
              <a:latin typeface="+mn-ea"/>
            </a:endParaRPr>
          </a:p>
          <a:p>
            <a:r>
              <a:rPr lang="en-US" altLang="zh-CN" dirty="0" smtClean="0">
                <a:latin typeface="+mn-ea"/>
              </a:rPr>
              <a:t>2.</a:t>
            </a:r>
            <a:r>
              <a:rPr lang="zh-CN" altLang="en-US" dirty="0" smtClean="0">
                <a:latin typeface="+mn-ea"/>
              </a:rPr>
              <a:t>撤</a:t>
            </a:r>
            <a:r>
              <a:rPr lang="zh-CN" altLang="en-US" dirty="0">
                <a:latin typeface="+mn-ea"/>
              </a:rPr>
              <a:t>并村资产收益处理。集体资产收益与集体资产</a:t>
            </a:r>
            <a:r>
              <a:rPr lang="zh-CN" altLang="en-US" b="1" dirty="0">
                <a:solidFill>
                  <a:srgbClr val="FF0000"/>
                </a:solidFill>
                <a:latin typeface="+mn-ea"/>
              </a:rPr>
              <a:t>权属</a:t>
            </a:r>
            <a:r>
              <a:rPr lang="zh-CN" altLang="en-US" dirty="0">
                <a:latin typeface="+mn-ea"/>
              </a:rPr>
              <a:t>一一对应，</a:t>
            </a:r>
            <a:r>
              <a:rPr lang="zh-CN" altLang="en-US" b="1" dirty="0">
                <a:solidFill>
                  <a:srgbClr val="FF0000"/>
                </a:solidFill>
                <a:latin typeface="+mn-ea"/>
              </a:rPr>
              <a:t>各农村集体经济组织的资产收益仍归本集体经济组织成员集体所有</a:t>
            </a:r>
            <a:r>
              <a:rPr lang="zh-CN" altLang="en-US" dirty="0">
                <a:latin typeface="+mn-ea"/>
              </a:rPr>
              <a:t>，保障村庄撤并中的农村集体经济组织成员权益。</a:t>
            </a:r>
            <a:endParaRPr lang="zh-CN" altLang="en-US" dirty="0">
              <a:latin typeface="+mn-ea"/>
            </a:endParaRPr>
          </a:p>
        </p:txBody>
      </p:sp>
      <p:sp>
        <p:nvSpPr>
          <p:cNvPr id="3" name="椭圆形标注 2"/>
          <p:cNvSpPr/>
          <p:nvPr/>
        </p:nvSpPr>
        <p:spPr>
          <a:xfrm>
            <a:off x="7478191" y="5877272"/>
            <a:ext cx="1691680" cy="980728"/>
          </a:xfrm>
          <a:prstGeom prst="wedgeEllipseCallout">
            <a:avLst>
              <a:gd name="adj1" fmla="val -60839"/>
              <a:gd name="adj2" fmla="val -471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rgbClr val="FFC000"/>
                </a:solidFill>
              </a:rPr>
              <a:t>特别注意：不能搞简单一刀切</a:t>
            </a:r>
            <a:endParaRPr lang="zh-CN" altLang="en-US" sz="160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 calcmode="lin" valueType="num">
                                      <p:cBhvr additive="base">
                                        <p:cTn id="18"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 calcmode="lin" valueType="num">
                                      <p:cBhvr additive="base">
                                        <p:cTn id="24"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 calcmode="lin" valueType="num">
                                      <p:cBhvr additive="base">
                                        <p:cTn id="30"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smtClean="0">
                <a:solidFill>
                  <a:srgbClr val="FF0000"/>
                </a:solidFill>
                <a:ea typeface="宋体" panose="02010600030101010101" pitchFamily="2" charset="-122"/>
                <a:cs typeface="宋体" panose="02010600030101010101" pitchFamily="2" charset="-122"/>
              </a:rPr>
              <a:t>四、</a:t>
            </a:r>
            <a:r>
              <a:rPr lang="zh-CN" altLang="zh-CN" sz="2800" kern="1800" dirty="0">
                <a:solidFill>
                  <a:srgbClr val="FF0000"/>
                </a:solidFill>
                <a:ea typeface="微软雅黑" panose="020B0503020204020204" pitchFamily="34" charset="-122"/>
                <a:cs typeface="宋体" panose="02010600030101010101" pitchFamily="2" charset="-122"/>
              </a:rPr>
              <a:t>农村集体经济组织财务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zh-CN" altLang="en-US" sz="2800" kern="1800" dirty="0" smtClean="0">
                <a:solidFill>
                  <a:srgbClr val="FF0000"/>
                </a:solidFill>
                <a:ea typeface="微软雅黑" panose="020B0503020204020204" pitchFamily="34" charset="-122"/>
                <a:cs typeface="宋体" panose="02010600030101010101" pitchFamily="2" charset="-122"/>
              </a:rPr>
              <a:t>介绍</a:t>
            </a:r>
            <a:endParaRPr lang="zh-CN" altLang="en-US" sz="3600" dirty="0">
              <a:solidFill>
                <a:srgbClr val="FF0000"/>
              </a:solidFill>
            </a:endParaRPr>
          </a:p>
        </p:txBody>
      </p:sp>
      <p:sp>
        <p:nvSpPr>
          <p:cNvPr id="9" name="内容占位符 8"/>
          <p:cNvSpPr>
            <a:spLocks noGrp="1"/>
          </p:cNvSpPr>
          <p:nvPr>
            <p:ph idx="1"/>
          </p:nvPr>
        </p:nvSpPr>
        <p:spPr>
          <a:xfrm>
            <a:off x="457200" y="1484784"/>
            <a:ext cx="8229600" cy="4839816"/>
          </a:xfrm>
        </p:spPr>
        <p:txBody>
          <a:bodyPr>
            <a:normAutofit fontScale="85000" lnSpcReduction="20000"/>
          </a:bodyPr>
          <a:lstStyle/>
          <a:p>
            <a:endParaRPr lang="en-US" altLang="zh-CN" sz="1800" b="1" dirty="0" smtClean="0">
              <a:latin typeface="+mj-ea"/>
              <a:ea typeface="+mj-ea"/>
            </a:endParaRPr>
          </a:p>
          <a:p>
            <a:r>
              <a:rPr lang="zh-CN" altLang="en-US" b="1" dirty="0"/>
              <a:t>（七）财务信息管理</a:t>
            </a:r>
            <a:r>
              <a:rPr lang="zh-CN" altLang="en-US" b="1" dirty="0" smtClean="0"/>
              <a:t>部分</a:t>
            </a:r>
            <a:r>
              <a:rPr lang="zh-CN" altLang="en-US" sz="2400" dirty="0" smtClean="0">
                <a:latin typeface="+mn-ea"/>
              </a:rPr>
              <a:t>（</a:t>
            </a:r>
            <a:r>
              <a:rPr lang="en-US" altLang="zh-CN" sz="2400" dirty="0" smtClean="0">
                <a:latin typeface="+mn-ea"/>
              </a:rPr>
              <a:t>33-37</a:t>
            </a:r>
            <a:r>
              <a:rPr lang="zh-CN" altLang="en-US" sz="2400" dirty="0" smtClean="0">
                <a:latin typeface="+mn-ea"/>
              </a:rPr>
              <a:t>条）</a:t>
            </a:r>
            <a:endParaRPr lang="zh-CN" altLang="en-US" sz="2400" dirty="0">
              <a:latin typeface="+mn-ea"/>
            </a:endParaRPr>
          </a:p>
          <a:p>
            <a:endParaRPr lang="zh-CN" altLang="en-US" dirty="0"/>
          </a:p>
          <a:p>
            <a:r>
              <a:rPr lang="zh-CN" altLang="en-US" dirty="0"/>
              <a:t>该章节对账目分设、原则性要求、信息报送、信息公开、档案管理等作出详细规定。</a:t>
            </a:r>
            <a:endParaRPr lang="zh-CN" altLang="en-US" dirty="0"/>
          </a:p>
          <a:p>
            <a:endParaRPr lang="zh-CN" altLang="en-US" dirty="0"/>
          </a:p>
          <a:p>
            <a:r>
              <a:rPr lang="en-US" altLang="zh-CN" dirty="0" smtClean="0">
                <a:latin typeface="+mn-ea"/>
              </a:rPr>
              <a:t>1.</a:t>
            </a:r>
            <a:r>
              <a:rPr lang="zh-CN" altLang="en-US" dirty="0" smtClean="0"/>
              <a:t>具备</a:t>
            </a:r>
            <a:r>
              <a:rPr lang="zh-CN" altLang="en-US" dirty="0"/>
              <a:t>条件的农村集体经济组织和村民委员会账务分设。</a:t>
            </a:r>
            <a:r>
              <a:rPr lang="zh-CN" altLang="en-US" dirty="0">
                <a:solidFill>
                  <a:srgbClr val="FF0000"/>
                </a:solidFill>
                <a:latin typeface="+mj-ea"/>
                <a:ea typeface="+mj-ea"/>
              </a:rPr>
              <a:t>农村集体经济组织和村民委员会均具有独立的法人资格，属于独立的会计主体，应当分设会计账套和银行账户。</a:t>
            </a:r>
            <a:r>
              <a:rPr lang="en-US" altLang="zh-CN" dirty="0"/>
              <a:t>《</a:t>
            </a:r>
            <a:r>
              <a:rPr lang="zh-CN" altLang="en-US" dirty="0"/>
              <a:t>民法典</a:t>
            </a:r>
            <a:r>
              <a:rPr lang="en-US" altLang="zh-CN" dirty="0"/>
              <a:t>》</a:t>
            </a:r>
            <a:r>
              <a:rPr lang="zh-CN" altLang="en-US" dirty="0"/>
              <a:t>规定法人以其全部财产独立承担民事责任，实行账务分设，能够划清集体财产界线，保障集体资产安全。为避免“一刀切”，仅对具备条件的村作出原则性规定。</a:t>
            </a:r>
            <a:endParaRPr lang="zh-CN" altLang="en-US" dirty="0"/>
          </a:p>
          <a:p>
            <a:endParaRPr lang="zh-CN" altLang="en-US" dirty="0"/>
          </a:p>
          <a:p>
            <a:r>
              <a:rPr lang="en-US" altLang="zh-CN" dirty="0" smtClean="0">
                <a:latin typeface="+mn-ea"/>
              </a:rPr>
              <a:t>2.</a:t>
            </a:r>
            <a:r>
              <a:rPr lang="zh-CN" altLang="en-US" dirty="0" smtClean="0"/>
              <a:t>对</a:t>
            </a:r>
            <a:r>
              <a:rPr lang="zh-CN" altLang="en-US" dirty="0"/>
              <a:t>财务的信息化手段、财务报告编制和报送、财务信息公开和会计信息档案管理都作出明确规定，有利于提升财务信息的质量。</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 calcmode="lin" valueType="num">
                                      <p:cBhvr additive="base">
                                        <p:cTn id="18"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 calcmode="lin" valueType="num">
                                      <p:cBhvr additive="base">
                                        <p:cTn id="24"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 calcmode="lin" valueType="num">
                                      <p:cBhvr additive="base">
                                        <p:cTn id="30"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smtClean="0">
                <a:solidFill>
                  <a:srgbClr val="FF0000"/>
                </a:solidFill>
                <a:ea typeface="宋体" panose="02010600030101010101" pitchFamily="2" charset="-122"/>
                <a:cs typeface="宋体" panose="02010600030101010101" pitchFamily="2" charset="-122"/>
              </a:rPr>
              <a:t>四、</a:t>
            </a:r>
            <a:r>
              <a:rPr lang="zh-CN" altLang="zh-CN" sz="2800" kern="1800" dirty="0">
                <a:solidFill>
                  <a:srgbClr val="FF0000"/>
                </a:solidFill>
                <a:ea typeface="微软雅黑" panose="020B0503020204020204" pitchFamily="34" charset="-122"/>
                <a:cs typeface="宋体" panose="02010600030101010101" pitchFamily="2" charset="-122"/>
              </a:rPr>
              <a:t>农村集体经济组织财务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zh-CN" altLang="en-US" sz="2800" kern="1800" dirty="0" smtClean="0">
                <a:solidFill>
                  <a:srgbClr val="FF0000"/>
                </a:solidFill>
                <a:ea typeface="微软雅黑" panose="020B0503020204020204" pitchFamily="34" charset="-122"/>
                <a:cs typeface="宋体" panose="02010600030101010101" pitchFamily="2" charset="-122"/>
              </a:rPr>
              <a:t>介绍</a:t>
            </a:r>
            <a:endParaRPr lang="zh-CN" altLang="en-US" sz="3600" dirty="0">
              <a:solidFill>
                <a:srgbClr val="FF0000"/>
              </a:solidFill>
            </a:endParaRPr>
          </a:p>
        </p:txBody>
      </p:sp>
      <p:sp>
        <p:nvSpPr>
          <p:cNvPr id="9" name="内容占位符 8"/>
          <p:cNvSpPr>
            <a:spLocks noGrp="1"/>
          </p:cNvSpPr>
          <p:nvPr>
            <p:ph idx="1"/>
          </p:nvPr>
        </p:nvSpPr>
        <p:spPr>
          <a:xfrm>
            <a:off x="457200" y="1484784"/>
            <a:ext cx="8229600" cy="4839816"/>
          </a:xfrm>
        </p:spPr>
        <p:txBody>
          <a:bodyPr/>
          <a:lstStyle/>
          <a:p>
            <a:endParaRPr lang="en-US" altLang="zh-CN" sz="1800" b="1" dirty="0" smtClean="0">
              <a:latin typeface="+mj-ea"/>
              <a:ea typeface="+mj-ea"/>
            </a:endParaRPr>
          </a:p>
          <a:p>
            <a:r>
              <a:rPr lang="zh-CN" altLang="en-US" b="1" dirty="0"/>
              <a:t>（八）附则</a:t>
            </a:r>
            <a:r>
              <a:rPr lang="zh-CN" altLang="en-US" b="1" dirty="0" smtClean="0"/>
              <a:t>部分</a:t>
            </a:r>
            <a:r>
              <a:rPr lang="zh-CN" altLang="en-US" sz="2000" dirty="0" smtClean="0">
                <a:latin typeface="+mn-ea"/>
              </a:rPr>
              <a:t>（</a:t>
            </a:r>
            <a:r>
              <a:rPr lang="en-US" altLang="zh-CN" sz="2000" dirty="0" smtClean="0">
                <a:latin typeface="+mn-ea"/>
              </a:rPr>
              <a:t>38-40</a:t>
            </a:r>
            <a:r>
              <a:rPr lang="zh-CN" altLang="en-US" sz="2000" dirty="0" smtClean="0">
                <a:latin typeface="+mn-ea"/>
              </a:rPr>
              <a:t>条）</a:t>
            </a:r>
            <a:endParaRPr lang="zh-CN" altLang="en-US" sz="2000" dirty="0">
              <a:latin typeface="+mn-ea"/>
            </a:endParaRPr>
          </a:p>
          <a:p>
            <a:endParaRPr lang="zh-CN" altLang="en-US" dirty="0"/>
          </a:p>
          <a:p>
            <a:r>
              <a:rPr lang="zh-CN" altLang="en-US" dirty="0"/>
              <a:t>明确规定代行农村集体经济组织职能的村民委员会、村民小组，也在</a:t>
            </a:r>
            <a:r>
              <a:rPr lang="en-US" altLang="zh-CN" dirty="0"/>
              <a:t>《</a:t>
            </a:r>
            <a:r>
              <a:rPr lang="zh-CN" altLang="en-US" dirty="0"/>
              <a:t>制度</a:t>
            </a:r>
            <a:r>
              <a:rPr lang="en-US" altLang="zh-CN" dirty="0"/>
              <a:t>》</a:t>
            </a:r>
            <a:r>
              <a:rPr lang="zh-CN" altLang="en-US" dirty="0"/>
              <a:t>适用范围之内，可参照执行。此外，考虑到农村集体经济组织法尚未出台，为提高制度适用性，鼓励地方因地制宜细化财务管理要求</a:t>
            </a:r>
            <a:r>
              <a:rPr lang="zh-CN" altLang="en-US" dirty="0" smtClean="0"/>
              <a:t>。</a:t>
            </a:r>
            <a:endParaRPr lang="en-US" altLang="zh-CN" dirty="0" smtClean="0"/>
          </a:p>
          <a:p>
            <a:r>
              <a:rPr lang="zh-CN" altLang="zh-CN" sz="2800" kern="0" dirty="0">
                <a:solidFill>
                  <a:srgbClr val="FF0000"/>
                </a:solidFill>
                <a:latin typeface="+mj-ea"/>
                <a:ea typeface="+mj-ea"/>
                <a:cs typeface="宋体" panose="02010600030101010101" pitchFamily="2" charset="-122"/>
              </a:rPr>
              <a:t>本制度自</a:t>
            </a:r>
            <a:r>
              <a:rPr lang="en-US" altLang="zh-CN" sz="2800" kern="0" dirty="0">
                <a:solidFill>
                  <a:srgbClr val="FF0000"/>
                </a:solidFill>
                <a:latin typeface="+mj-ea"/>
                <a:ea typeface="+mj-ea"/>
                <a:cs typeface="宋体" panose="02010600030101010101" pitchFamily="2" charset="-122"/>
              </a:rPr>
              <a:t>2022</a:t>
            </a:r>
            <a:r>
              <a:rPr lang="zh-CN" altLang="zh-CN" sz="2800" kern="0" dirty="0">
                <a:solidFill>
                  <a:srgbClr val="FF0000"/>
                </a:solidFill>
                <a:latin typeface="+mj-ea"/>
                <a:ea typeface="+mj-ea"/>
                <a:cs typeface="宋体" panose="02010600030101010101" pitchFamily="2" charset="-122"/>
              </a:rPr>
              <a:t>年</a:t>
            </a:r>
            <a:r>
              <a:rPr lang="en-US" altLang="zh-CN" sz="2800" kern="0" dirty="0">
                <a:solidFill>
                  <a:srgbClr val="FF0000"/>
                </a:solidFill>
                <a:latin typeface="+mj-ea"/>
                <a:ea typeface="+mj-ea"/>
                <a:cs typeface="宋体" panose="02010600030101010101" pitchFamily="2" charset="-122"/>
              </a:rPr>
              <a:t>1</a:t>
            </a:r>
            <a:r>
              <a:rPr lang="zh-CN" altLang="zh-CN" sz="2800" kern="0" dirty="0">
                <a:solidFill>
                  <a:srgbClr val="FF0000"/>
                </a:solidFill>
                <a:latin typeface="+mj-ea"/>
                <a:ea typeface="+mj-ea"/>
                <a:cs typeface="宋体" panose="02010600030101010101" pitchFamily="2" charset="-122"/>
              </a:rPr>
              <a:t>月</a:t>
            </a:r>
            <a:r>
              <a:rPr lang="en-US" altLang="zh-CN" sz="2800" kern="0" dirty="0">
                <a:solidFill>
                  <a:srgbClr val="FF0000"/>
                </a:solidFill>
                <a:latin typeface="+mj-ea"/>
                <a:ea typeface="+mj-ea"/>
                <a:cs typeface="宋体" panose="02010600030101010101" pitchFamily="2" charset="-122"/>
              </a:rPr>
              <a:t>1</a:t>
            </a:r>
            <a:r>
              <a:rPr lang="zh-CN" altLang="zh-CN" sz="2800" kern="0" dirty="0">
                <a:solidFill>
                  <a:srgbClr val="FF0000"/>
                </a:solidFill>
                <a:latin typeface="+mj-ea"/>
                <a:ea typeface="+mj-ea"/>
                <a:cs typeface="宋体" panose="02010600030101010101" pitchFamily="2" charset="-122"/>
              </a:rPr>
              <a:t>日起施行。</a:t>
            </a:r>
            <a:endParaRPr lang="zh-CN" altLang="en-US" dirty="0">
              <a:solidFill>
                <a:srgbClr val="FF0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 calcmode="lin" valueType="num">
                                      <p:cBhvr additive="base">
                                        <p:cTn id="18"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 calcmode="lin" valueType="num">
                                      <p:cBhvr additive="base">
                                        <p:cTn id="24"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 y="2683572"/>
            <a:ext cx="9143999" cy="1846659"/>
          </a:xfrm>
          <a:prstGeom prst="rect">
            <a:avLst/>
          </a:prstGeom>
          <a:noFill/>
        </p:spPr>
        <p:txBody>
          <a:bodyPr wrap="square" rtlCol="0">
            <a:spAutoFit/>
          </a:bodyPr>
          <a:lstStyle/>
          <a:p>
            <a:pPr algn="ctr"/>
            <a:r>
              <a:rPr lang="zh-CN" altLang="en-US" sz="5400" b="1" dirty="0" smtClean="0">
                <a:solidFill>
                  <a:srgbClr val="E92100"/>
                </a:solidFill>
                <a:latin typeface="微软雅黑" panose="020B0503020204020204" pitchFamily="34" charset="-122"/>
                <a:ea typeface="微软雅黑" panose="020B0503020204020204" pitchFamily="34" charset="-122"/>
              </a:rPr>
              <a:t>农村集体经济组织会计制度</a:t>
            </a:r>
            <a:endParaRPr lang="en-US" altLang="zh-CN" sz="5400" b="1" dirty="0" smtClean="0">
              <a:solidFill>
                <a:srgbClr val="E92100"/>
              </a:solidFill>
              <a:latin typeface="微软雅黑" panose="020B0503020204020204" pitchFamily="34" charset="-122"/>
              <a:ea typeface="微软雅黑" panose="020B0503020204020204" pitchFamily="34" charset="-122"/>
            </a:endParaRPr>
          </a:p>
          <a:p>
            <a:pPr algn="ctr"/>
            <a:r>
              <a:rPr lang="zh-CN" altLang="en-US" sz="6000" b="1" dirty="0" smtClean="0">
                <a:solidFill>
                  <a:srgbClr val="E92100"/>
                </a:solidFill>
                <a:latin typeface="微软雅黑" panose="020B0503020204020204" pitchFamily="34" charset="-122"/>
                <a:ea typeface="微软雅黑" panose="020B0503020204020204" pitchFamily="34" charset="-122"/>
              </a:rPr>
              <a:t>业务</a:t>
            </a:r>
            <a:r>
              <a:rPr lang="zh-CN" altLang="en-US" sz="6000" b="1" dirty="0" smtClean="0">
                <a:solidFill>
                  <a:srgbClr val="E92100"/>
                </a:solidFill>
                <a:latin typeface="微软雅黑" panose="020B0503020204020204" pitchFamily="34" charset="-122"/>
                <a:ea typeface="微软雅黑" panose="020B0503020204020204" pitchFamily="34" charset="-122"/>
              </a:rPr>
              <a:t>举例</a:t>
            </a:r>
            <a:endParaRPr lang="zh-CN" altLang="en-US" sz="6000" b="1" dirty="0">
              <a:solidFill>
                <a:srgbClr val="E92100"/>
              </a:solidFill>
              <a:latin typeface="微软雅黑" panose="020B0503020204020204" pitchFamily="34" charset="-122"/>
              <a:ea typeface="微软雅黑" panose="020B0503020204020204" pitchFamily="34" charset="-122"/>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en-US" sz="2700" b="1" kern="0" dirty="0" smtClean="0">
                <a:solidFill>
                  <a:srgbClr val="FF0000"/>
                </a:solidFill>
                <a:ea typeface="宋体" panose="02010600030101010101" pitchFamily="2" charset="-122"/>
                <a:cs typeface="宋体" panose="02010600030101010101" pitchFamily="2" charset="-122"/>
              </a:rPr>
              <a:t>、</a:t>
            </a:r>
            <a:r>
              <a:rPr lang="zh-CN" altLang="zh-CN" sz="2800" kern="1800" dirty="0">
                <a:solidFill>
                  <a:srgbClr val="FF0000"/>
                </a:solidFill>
                <a:ea typeface="微软雅黑" panose="020B0503020204020204" pitchFamily="34" charset="-122"/>
                <a:cs typeface="宋体" panose="02010600030101010101" pitchFamily="2" charset="-122"/>
              </a:rPr>
              <a:t>农村集体经济</a:t>
            </a:r>
            <a:r>
              <a:rPr lang="zh-CN" altLang="zh-CN" sz="2800" kern="1800" dirty="0" smtClean="0">
                <a:solidFill>
                  <a:srgbClr val="FF0000"/>
                </a:solidFill>
                <a:ea typeface="微软雅黑" panose="020B0503020204020204" pitchFamily="34" charset="-122"/>
                <a:cs typeface="宋体" panose="02010600030101010101" pitchFamily="2" charset="-122"/>
              </a:rPr>
              <a:t>组织</a:t>
            </a:r>
            <a:r>
              <a:rPr lang="zh-CN" altLang="en-US" sz="2800" kern="1800" dirty="0" smtClean="0">
                <a:solidFill>
                  <a:srgbClr val="FF0000"/>
                </a:solidFill>
                <a:ea typeface="微软雅黑" panose="020B0503020204020204" pitchFamily="34" charset="-122"/>
                <a:cs typeface="宋体" panose="02010600030101010101" pitchFamily="2" charset="-122"/>
              </a:rPr>
              <a:t>会计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zh-CN" altLang="en-US" sz="2800" kern="1800" dirty="0" smtClean="0">
                <a:solidFill>
                  <a:srgbClr val="FF0000"/>
                </a:solidFill>
                <a:ea typeface="微软雅黑" panose="020B0503020204020204" pitchFamily="34" charset="-122"/>
                <a:cs typeface="宋体" panose="02010600030101010101" pitchFamily="2" charset="-122"/>
              </a:rPr>
              <a:t>业务举例</a:t>
            </a:r>
            <a:endParaRPr lang="zh-CN" altLang="en-US" sz="3600" dirty="0">
              <a:solidFill>
                <a:srgbClr val="FF0000"/>
              </a:solidFill>
            </a:endParaRPr>
          </a:p>
        </p:txBody>
      </p:sp>
      <p:sp>
        <p:nvSpPr>
          <p:cNvPr id="9" name="内容占位符 8"/>
          <p:cNvSpPr>
            <a:spLocks noGrp="1"/>
          </p:cNvSpPr>
          <p:nvPr>
            <p:ph idx="1"/>
          </p:nvPr>
        </p:nvSpPr>
        <p:spPr>
          <a:xfrm>
            <a:off x="457200" y="1484784"/>
            <a:ext cx="8229600" cy="4839816"/>
          </a:xfrm>
        </p:spPr>
        <p:txBody>
          <a:bodyPr>
            <a:normAutofit fontScale="92500" lnSpcReduction="10000"/>
          </a:bodyPr>
          <a:lstStyle/>
          <a:p>
            <a:r>
              <a:rPr lang="zh-CN" altLang="en-US" sz="3200" b="1" dirty="0" smtClean="0">
                <a:latin typeface="+mn-ea"/>
              </a:rPr>
              <a:t>概述：</a:t>
            </a:r>
            <a:endParaRPr lang="en-US" altLang="zh-CN" sz="3200" b="1" dirty="0" smtClean="0">
              <a:latin typeface="+mn-ea"/>
            </a:endParaRPr>
          </a:p>
          <a:p>
            <a:r>
              <a:rPr lang="zh-CN" altLang="en-US" sz="2800" dirty="0">
                <a:latin typeface="FZHTK--GBK1-0"/>
              </a:rPr>
              <a:t> </a:t>
            </a:r>
            <a:r>
              <a:rPr lang="zh-CN" altLang="en-US" sz="2800" dirty="0" smtClean="0">
                <a:latin typeface="FZHTK--GBK1-0"/>
              </a:rPr>
              <a:t>   </a:t>
            </a:r>
            <a:r>
              <a:rPr lang="zh-CN" altLang="en-US" sz="2800" dirty="0" smtClean="0">
                <a:latin typeface="+mn-ea"/>
              </a:rPr>
              <a:t>农村</a:t>
            </a:r>
            <a:r>
              <a:rPr lang="zh-CN" altLang="en-US" sz="2800" dirty="0">
                <a:latin typeface="+mn-ea"/>
              </a:rPr>
              <a:t>集体经济组织的会计核算原则上采用</a:t>
            </a:r>
            <a:r>
              <a:rPr lang="zh-CN" altLang="en-US" sz="2800" b="1" dirty="0" smtClean="0">
                <a:solidFill>
                  <a:srgbClr val="FF0000"/>
                </a:solidFill>
                <a:latin typeface="+mj-ea"/>
                <a:ea typeface="+mj-ea"/>
              </a:rPr>
              <a:t>权责发生</a:t>
            </a:r>
            <a:r>
              <a:rPr lang="zh-CN" altLang="en-US" sz="2800" b="1" dirty="0">
                <a:solidFill>
                  <a:srgbClr val="FF0000"/>
                </a:solidFill>
                <a:latin typeface="+mj-ea"/>
                <a:ea typeface="+mj-ea"/>
              </a:rPr>
              <a:t>制</a:t>
            </a:r>
            <a:r>
              <a:rPr lang="zh-CN" altLang="en-US" sz="2800" dirty="0">
                <a:latin typeface="+mn-ea"/>
              </a:rPr>
              <a:t>，会计记账方法采用</a:t>
            </a:r>
            <a:r>
              <a:rPr lang="zh-CN" altLang="en-US" sz="2800" dirty="0">
                <a:solidFill>
                  <a:srgbClr val="FF0000"/>
                </a:solidFill>
                <a:latin typeface="+mj-ea"/>
                <a:ea typeface="+mj-ea"/>
              </a:rPr>
              <a:t>借贷记账法</a:t>
            </a:r>
            <a:r>
              <a:rPr lang="zh-CN" altLang="en-US" sz="2800" dirty="0">
                <a:latin typeface="+mn-ea"/>
              </a:rPr>
              <a:t>。</a:t>
            </a:r>
            <a:endParaRPr lang="zh-CN" altLang="en-US" sz="2800" dirty="0">
              <a:latin typeface="+mn-ea"/>
            </a:endParaRPr>
          </a:p>
          <a:p>
            <a:r>
              <a:rPr lang="zh-CN" altLang="en-US" sz="2800" dirty="0" smtClean="0">
                <a:latin typeface="+mn-ea"/>
              </a:rPr>
              <a:t>    农村</a:t>
            </a:r>
            <a:r>
              <a:rPr lang="zh-CN" altLang="en-US" sz="2800" dirty="0">
                <a:latin typeface="+mn-ea"/>
              </a:rPr>
              <a:t>集体经济组织的会计要素包括</a:t>
            </a:r>
            <a:r>
              <a:rPr lang="zh-CN" altLang="en-US" sz="2800" dirty="0">
                <a:solidFill>
                  <a:srgbClr val="FF0000"/>
                </a:solidFill>
                <a:latin typeface="+mj-ea"/>
                <a:ea typeface="+mj-ea"/>
              </a:rPr>
              <a:t>资产、负债</a:t>
            </a:r>
            <a:r>
              <a:rPr lang="zh-CN" altLang="en-US" sz="2800" dirty="0" smtClean="0">
                <a:solidFill>
                  <a:srgbClr val="FF0000"/>
                </a:solidFill>
                <a:latin typeface="+mj-ea"/>
                <a:ea typeface="+mj-ea"/>
              </a:rPr>
              <a:t>、所有者</a:t>
            </a:r>
            <a:r>
              <a:rPr lang="zh-CN" altLang="en-US" sz="2800" dirty="0">
                <a:solidFill>
                  <a:srgbClr val="FF0000"/>
                </a:solidFill>
                <a:latin typeface="+mj-ea"/>
                <a:ea typeface="+mj-ea"/>
              </a:rPr>
              <a:t>权益、收入、费用和收益</a:t>
            </a:r>
            <a:r>
              <a:rPr lang="zh-CN" altLang="en-US" sz="2800" dirty="0" smtClean="0">
                <a:latin typeface="+mn-ea"/>
              </a:rPr>
              <a:t>。</a:t>
            </a:r>
            <a:endParaRPr lang="en-US" altLang="zh-CN" sz="2800" dirty="0" smtClean="0">
              <a:latin typeface="+mn-ea"/>
            </a:endParaRPr>
          </a:p>
          <a:p>
            <a:r>
              <a:rPr lang="zh-CN" altLang="en-US" sz="2800" dirty="0">
                <a:latin typeface="+mn-ea"/>
              </a:rPr>
              <a:t>农村集体经济</a:t>
            </a:r>
            <a:r>
              <a:rPr lang="zh-CN" altLang="en-US" sz="2800" dirty="0" smtClean="0">
                <a:latin typeface="+mn-ea"/>
              </a:rPr>
              <a:t>组织会计信息质量要求：</a:t>
            </a:r>
            <a:endParaRPr lang="en-US" altLang="zh-CN" sz="2800" dirty="0" smtClean="0">
              <a:latin typeface="+mn-ea"/>
            </a:endParaRPr>
          </a:p>
          <a:p>
            <a:r>
              <a:rPr lang="zh-CN" altLang="en-US" dirty="0" smtClean="0">
                <a:latin typeface="+mj-ea"/>
                <a:ea typeface="+mj-ea"/>
              </a:rPr>
              <a:t>真实性；</a:t>
            </a:r>
            <a:endParaRPr lang="en-US" altLang="zh-CN" dirty="0" smtClean="0">
              <a:latin typeface="+mj-ea"/>
              <a:ea typeface="+mj-ea"/>
            </a:endParaRPr>
          </a:p>
          <a:p>
            <a:r>
              <a:rPr lang="zh-CN" altLang="en-US" dirty="0" smtClean="0">
                <a:latin typeface="+mj-ea"/>
                <a:ea typeface="+mj-ea"/>
              </a:rPr>
              <a:t>一致性；</a:t>
            </a:r>
            <a:endParaRPr lang="en-US" altLang="zh-CN" dirty="0" smtClean="0">
              <a:latin typeface="+mj-ea"/>
              <a:ea typeface="+mj-ea"/>
            </a:endParaRPr>
          </a:p>
          <a:p>
            <a:r>
              <a:rPr lang="zh-CN" altLang="en-US" dirty="0">
                <a:latin typeface="+mj-ea"/>
                <a:ea typeface="+mj-ea"/>
              </a:rPr>
              <a:t>及时</a:t>
            </a:r>
            <a:r>
              <a:rPr lang="zh-CN" altLang="en-US" dirty="0" smtClean="0">
                <a:latin typeface="+mj-ea"/>
                <a:ea typeface="+mj-ea"/>
              </a:rPr>
              <a:t>性；</a:t>
            </a:r>
            <a:endParaRPr lang="en-US" altLang="zh-CN" dirty="0" smtClean="0">
              <a:latin typeface="+mj-ea"/>
              <a:ea typeface="+mj-ea"/>
            </a:endParaRPr>
          </a:p>
          <a:p>
            <a:r>
              <a:rPr lang="zh-CN" altLang="en-US" dirty="0">
                <a:latin typeface="+mj-ea"/>
                <a:ea typeface="+mj-ea"/>
              </a:rPr>
              <a:t>谨慎</a:t>
            </a:r>
            <a:r>
              <a:rPr lang="zh-CN" altLang="en-US" dirty="0" smtClean="0">
                <a:latin typeface="+mj-ea"/>
                <a:ea typeface="+mj-ea"/>
              </a:rPr>
              <a:t>性；</a:t>
            </a:r>
            <a:endParaRPr lang="en-US" altLang="zh-CN" dirty="0" smtClean="0">
              <a:latin typeface="+mj-ea"/>
              <a:ea typeface="+mj-ea"/>
            </a:endParaRPr>
          </a:p>
          <a:p>
            <a:r>
              <a:rPr lang="zh-CN" altLang="en-US" dirty="0">
                <a:latin typeface="+mj-ea"/>
                <a:ea typeface="+mj-ea"/>
              </a:rPr>
              <a:t>清晰性</a:t>
            </a:r>
            <a:endParaRPr lang="en-US" altLang="zh-CN" dirty="0" smtClean="0">
              <a:latin typeface="+mj-ea"/>
              <a:ea typeface="+mj-ea"/>
            </a:endParaRPr>
          </a:p>
          <a:p>
            <a:endParaRPr lang="zh-CN" altLang="en-US"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 calcmode="lin" valueType="num">
                                      <p:cBhvr additive="base">
                                        <p:cTn id="4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xEl>
                                              <p:pRg st="7" end="7"/>
                                            </p:txEl>
                                          </p:spTgt>
                                        </p:tgtEl>
                                        <p:attrNameLst>
                                          <p:attrName>style.visibility</p:attrName>
                                        </p:attrNameLst>
                                      </p:cBhvr>
                                      <p:to>
                                        <p:strVal val="visible"/>
                                      </p:to>
                                    </p:set>
                                    <p:anim calcmode="lin" valueType="num">
                                      <p:cBhvr additive="base">
                                        <p:cTn id="5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xEl>
                                              <p:pRg st="8" end="8"/>
                                            </p:txEl>
                                          </p:spTgt>
                                        </p:tgtEl>
                                        <p:attrNameLst>
                                          <p:attrName>style.visibility</p:attrName>
                                        </p:attrNameLst>
                                      </p:cBhvr>
                                      <p:to>
                                        <p:strVal val="visible"/>
                                      </p:to>
                                    </p:set>
                                    <p:anim calcmode="lin" valueType="num">
                                      <p:cBhvr additive="base">
                                        <p:cTn id="6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9075" y="2279650"/>
            <a:ext cx="238601" cy="2061210"/>
          </a:xfrm>
          <a:prstGeom prst="rect">
            <a:avLst/>
          </a:prstGeom>
        </p:spPr>
        <p:txBody>
          <a:bodyPr wrap="square">
            <a:spAutoFit/>
          </a:bodyPr>
          <a:lstStyle/>
          <a:p>
            <a:r>
              <a:rPr lang="zh-CN" altLang="zh-CN" sz="3200" dirty="0" smtClean="0">
                <a:solidFill>
                  <a:srgbClr val="000000"/>
                </a:solidFill>
              </a:rPr>
              <a:t>复式记账</a:t>
            </a:r>
            <a:endParaRPr lang="zh-CN" altLang="zh-CN" sz="3200" dirty="0" smtClean="0">
              <a:solidFill>
                <a:srgbClr val="000000"/>
              </a:solidFill>
            </a:endParaRPr>
          </a:p>
        </p:txBody>
      </p:sp>
      <p:sp>
        <p:nvSpPr>
          <p:cNvPr id="6" name="左大括号 5"/>
          <p:cNvSpPr/>
          <p:nvPr/>
        </p:nvSpPr>
        <p:spPr>
          <a:xfrm>
            <a:off x="650081" y="210820"/>
            <a:ext cx="144780" cy="6192520"/>
          </a:xfrm>
          <a:prstGeom prst="leftBrac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sp>
        <p:nvSpPr>
          <p:cNvPr id="7" name="矩形 6"/>
          <p:cNvSpPr/>
          <p:nvPr/>
        </p:nvSpPr>
        <p:spPr>
          <a:xfrm>
            <a:off x="804391" y="430539"/>
            <a:ext cx="509111" cy="1630045"/>
          </a:xfrm>
          <a:prstGeom prst="rect">
            <a:avLst/>
          </a:prstGeom>
        </p:spPr>
        <p:txBody>
          <a:bodyPr wrap="square">
            <a:spAutoFit/>
          </a:bodyPr>
          <a:lstStyle/>
          <a:p>
            <a:r>
              <a:rPr lang="zh-CN" altLang="zh-CN" sz="2000" b="1" dirty="0" smtClean="0">
                <a:solidFill>
                  <a:srgbClr val="000000"/>
                </a:solidFill>
              </a:rPr>
              <a:t>复式记账法</a:t>
            </a:r>
            <a:endParaRPr lang="zh-CN" altLang="zh-CN" sz="2000" b="1" dirty="0" smtClean="0">
              <a:solidFill>
                <a:srgbClr val="000000"/>
              </a:solidFill>
            </a:endParaRPr>
          </a:p>
        </p:txBody>
      </p:sp>
      <p:sp>
        <p:nvSpPr>
          <p:cNvPr id="8" name="左大括号 7"/>
          <p:cNvSpPr/>
          <p:nvPr/>
        </p:nvSpPr>
        <p:spPr>
          <a:xfrm>
            <a:off x="1256348" y="210820"/>
            <a:ext cx="57150" cy="2068830"/>
          </a:xfrm>
          <a:prstGeom prst="leftBrac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sp>
        <p:nvSpPr>
          <p:cNvPr id="10" name="文本框 9"/>
          <p:cNvSpPr txBox="1"/>
          <p:nvPr/>
        </p:nvSpPr>
        <p:spPr>
          <a:xfrm>
            <a:off x="1364933" y="210822"/>
            <a:ext cx="2369820" cy="1383665"/>
          </a:xfrm>
          <a:prstGeom prst="rect">
            <a:avLst/>
          </a:prstGeom>
          <a:noFill/>
        </p:spPr>
        <p:txBody>
          <a:bodyPr wrap="square" rtlCol="0">
            <a:spAutoFit/>
          </a:bodyPr>
          <a:lstStyle/>
          <a:p>
            <a:r>
              <a:rPr lang="zh-CN" altLang="zh-CN" sz="2800" dirty="0">
                <a:solidFill>
                  <a:srgbClr val="000000"/>
                </a:solidFill>
              </a:rPr>
              <a:t>概念</a:t>
            </a:r>
            <a:endParaRPr lang="zh-CN" altLang="zh-CN" sz="2800" dirty="0">
              <a:solidFill>
                <a:srgbClr val="000000"/>
              </a:solidFill>
            </a:endParaRPr>
          </a:p>
          <a:p>
            <a:endParaRPr lang="zh-CN" altLang="zh-CN" sz="2800" dirty="0">
              <a:solidFill>
                <a:srgbClr val="000000"/>
              </a:solidFill>
            </a:endParaRPr>
          </a:p>
          <a:p>
            <a:r>
              <a:rPr lang="zh-CN" altLang="zh-CN" sz="2800" dirty="0">
                <a:solidFill>
                  <a:srgbClr val="000000"/>
                </a:solidFill>
              </a:rPr>
              <a:t>优点</a:t>
            </a:r>
            <a:endParaRPr lang="zh-CN" altLang="zh-CN" sz="2800" dirty="0">
              <a:solidFill>
                <a:srgbClr val="000000"/>
              </a:solidFill>
            </a:endParaRPr>
          </a:p>
        </p:txBody>
      </p:sp>
      <p:sp>
        <p:nvSpPr>
          <p:cNvPr id="11" name="文本框 10"/>
          <p:cNvSpPr txBox="1"/>
          <p:nvPr/>
        </p:nvSpPr>
        <p:spPr>
          <a:xfrm>
            <a:off x="2185512" y="578486"/>
            <a:ext cx="6788944" cy="1938992"/>
          </a:xfrm>
          <a:prstGeom prst="rect">
            <a:avLst/>
          </a:prstGeom>
          <a:noFill/>
        </p:spPr>
        <p:txBody>
          <a:bodyPr wrap="square" rtlCol="0" anchor="t">
            <a:spAutoFit/>
          </a:bodyPr>
          <a:lstStyle/>
          <a:p>
            <a:pPr algn="just">
              <a:lnSpc>
                <a:spcPct val="150000"/>
              </a:lnSpc>
              <a:buFont typeface="Arial" panose="020B0604020202020204" pitchFamily="34" charset="0"/>
              <a:buNone/>
            </a:pPr>
            <a:r>
              <a:rPr lang="en-US" altLang="zh-CN" sz="2000" dirty="0">
                <a:solidFill>
                  <a:srgbClr val="000000"/>
                </a:solidFill>
                <a:latin typeface="宋体" panose="02010600030101010101" pitchFamily="2" charset="-122"/>
                <a:ea typeface="宋体" panose="02010600030101010101" pitchFamily="2" charset="-122"/>
                <a:sym typeface="+mn-ea"/>
              </a:rPr>
              <a:t>1</a:t>
            </a:r>
            <a:r>
              <a:rPr lang="zh-CN" altLang="en-US" sz="2000" dirty="0">
                <a:solidFill>
                  <a:srgbClr val="000000"/>
                </a:solidFill>
                <a:latin typeface="宋体" panose="02010600030101010101" pitchFamily="2" charset="-122"/>
                <a:ea typeface="宋体" panose="02010600030101010101" pitchFamily="2" charset="-122"/>
                <a:sym typeface="+mn-ea"/>
              </a:rPr>
              <a:t>、能全面反映每项交易、事项引起的资产、权益的变化及其结果；</a:t>
            </a:r>
            <a:endParaRPr lang="zh-CN" altLang="en-US" sz="2000" dirty="0">
              <a:solidFill>
                <a:srgbClr val="000000"/>
              </a:solidFill>
              <a:latin typeface="宋体" panose="02010600030101010101" pitchFamily="2" charset="-122"/>
              <a:ea typeface="宋体" panose="02010600030101010101" pitchFamily="2" charset="-122"/>
            </a:endParaRPr>
          </a:p>
          <a:p>
            <a:pPr algn="just">
              <a:lnSpc>
                <a:spcPct val="150000"/>
              </a:lnSpc>
              <a:buFont typeface="Arial" panose="020B0604020202020204" pitchFamily="34" charset="0"/>
              <a:buNone/>
            </a:pPr>
            <a:r>
              <a:rPr lang="en-US" altLang="zh-CN" sz="2000" dirty="0">
                <a:solidFill>
                  <a:srgbClr val="000000"/>
                </a:solidFill>
                <a:latin typeface="宋体" panose="02010600030101010101" pitchFamily="2" charset="-122"/>
                <a:ea typeface="宋体" panose="02010600030101010101" pitchFamily="2" charset="-122"/>
                <a:sym typeface="+mn-ea"/>
              </a:rPr>
              <a:t>2</a:t>
            </a:r>
            <a:r>
              <a:rPr lang="zh-CN" altLang="en-US" sz="2000" dirty="0">
                <a:solidFill>
                  <a:srgbClr val="000000"/>
                </a:solidFill>
                <a:latin typeface="宋体" panose="02010600030101010101" pitchFamily="2" charset="-122"/>
                <a:ea typeface="宋体" panose="02010600030101010101" pitchFamily="2" charset="-122"/>
                <a:sym typeface="+mn-ea"/>
              </a:rPr>
              <a:t>、以会计等式作为记账基础，能使账户之间保持相应平衡关系，便于通过两个账户的对应关系检查账户记录的正确性。</a:t>
            </a:r>
            <a:endParaRPr lang="zh-CN" altLang="en-US" sz="2000" dirty="0">
              <a:solidFill>
                <a:srgbClr val="000000"/>
              </a:solidFill>
              <a:latin typeface="宋体" panose="02010600030101010101" pitchFamily="2" charset="-122"/>
              <a:ea typeface="宋体" panose="02010600030101010101" pitchFamily="2" charset="-122"/>
            </a:endParaRPr>
          </a:p>
        </p:txBody>
      </p:sp>
      <p:sp>
        <p:nvSpPr>
          <p:cNvPr id="12" name="左大括号 11"/>
          <p:cNvSpPr/>
          <p:nvPr/>
        </p:nvSpPr>
        <p:spPr>
          <a:xfrm>
            <a:off x="2101216" y="578485"/>
            <a:ext cx="84296" cy="1700530"/>
          </a:xfrm>
          <a:prstGeom prst="leftBrac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sp>
        <p:nvSpPr>
          <p:cNvPr id="14" name="矩形 13"/>
          <p:cNvSpPr/>
          <p:nvPr/>
        </p:nvSpPr>
        <p:spPr>
          <a:xfrm>
            <a:off x="804390" y="3968751"/>
            <a:ext cx="473393" cy="1631216"/>
          </a:xfrm>
          <a:prstGeom prst="rect">
            <a:avLst/>
          </a:prstGeom>
        </p:spPr>
        <p:txBody>
          <a:bodyPr wrap="square">
            <a:spAutoFit/>
          </a:bodyPr>
          <a:lstStyle/>
          <a:p>
            <a:r>
              <a:rPr lang="zh-CN" altLang="zh-CN" sz="2000" dirty="0" smtClean="0">
                <a:solidFill>
                  <a:srgbClr val="000000"/>
                </a:solidFill>
                <a:sym typeface="+mn-ea"/>
              </a:rPr>
              <a:t>借贷记账法</a:t>
            </a:r>
            <a:endParaRPr lang="zh-CN" altLang="zh-CN" sz="2000" dirty="0" smtClean="0">
              <a:solidFill>
                <a:srgbClr val="000000"/>
              </a:solidFill>
              <a:sym typeface="+mn-ea"/>
            </a:endParaRPr>
          </a:p>
        </p:txBody>
      </p:sp>
      <p:sp>
        <p:nvSpPr>
          <p:cNvPr id="15" name="左大括号 14"/>
          <p:cNvSpPr/>
          <p:nvPr/>
        </p:nvSpPr>
        <p:spPr>
          <a:xfrm rot="10800000" flipH="1">
            <a:off x="1246823" y="2767330"/>
            <a:ext cx="57150" cy="3509010"/>
          </a:xfrm>
          <a:prstGeom prst="leftBrac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sp>
        <p:nvSpPr>
          <p:cNvPr id="17" name="文本框 16"/>
          <p:cNvSpPr txBox="1"/>
          <p:nvPr/>
        </p:nvSpPr>
        <p:spPr>
          <a:xfrm>
            <a:off x="1364936" y="2767336"/>
            <a:ext cx="4341269" cy="954107"/>
          </a:xfrm>
          <a:prstGeom prst="rect">
            <a:avLst/>
          </a:prstGeom>
          <a:noFill/>
        </p:spPr>
        <p:txBody>
          <a:bodyPr wrap="square" rtlCol="0" anchor="t">
            <a:spAutoFit/>
          </a:bodyPr>
          <a:lstStyle/>
          <a:p>
            <a:r>
              <a:rPr lang="zh-CN" altLang="zh-CN" sz="2400" dirty="0">
                <a:solidFill>
                  <a:srgbClr val="000000"/>
                </a:solidFill>
                <a:sym typeface="+mn-ea"/>
              </a:rPr>
              <a:t>借贷记账法下账户的结构</a:t>
            </a:r>
            <a:r>
              <a:rPr lang="zh-CN" altLang="zh-CN" sz="2800" dirty="0">
                <a:solidFill>
                  <a:srgbClr val="000000"/>
                </a:solidFill>
                <a:sym typeface="+mn-ea"/>
              </a:rPr>
              <a:t> </a:t>
            </a:r>
            <a:br>
              <a:rPr lang="zh-CN" altLang="zh-CN" sz="2800" dirty="0">
                <a:solidFill>
                  <a:srgbClr val="000000"/>
                </a:solidFill>
                <a:sym typeface="+mn-ea"/>
              </a:rPr>
            </a:br>
            <a:endParaRPr lang="zh-CN" altLang="zh-CN" sz="2800" dirty="0">
              <a:solidFill>
                <a:srgbClr val="000000"/>
              </a:solidFill>
              <a:sym typeface="+mn-ea"/>
            </a:endParaRPr>
          </a:p>
        </p:txBody>
      </p:sp>
      <p:pic>
        <p:nvPicPr>
          <p:cNvPr id="18" name="图片 17"/>
          <p:cNvPicPr>
            <a:picLocks noChangeAspect="1"/>
          </p:cNvPicPr>
          <p:nvPr/>
        </p:nvPicPr>
        <p:blipFill>
          <a:blip r:embed="rId1"/>
          <a:stretch>
            <a:fillRect/>
          </a:stretch>
        </p:blipFill>
        <p:spPr>
          <a:xfrm>
            <a:off x="2862740" y="4082424"/>
            <a:ext cx="1835943" cy="1645285"/>
          </a:xfrm>
          <a:prstGeom prst="rect">
            <a:avLst/>
          </a:prstGeom>
        </p:spPr>
      </p:pic>
      <p:sp>
        <p:nvSpPr>
          <p:cNvPr id="19" name="文本框 18"/>
          <p:cNvSpPr txBox="1"/>
          <p:nvPr/>
        </p:nvSpPr>
        <p:spPr>
          <a:xfrm>
            <a:off x="1246824" y="4308481"/>
            <a:ext cx="1452970" cy="276999"/>
          </a:xfrm>
          <a:prstGeom prst="rect">
            <a:avLst/>
          </a:prstGeom>
          <a:noFill/>
        </p:spPr>
        <p:txBody>
          <a:bodyPr wrap="square" rtlCol="0">
            <a:spAutoFit/>
          </a:bodyPr>
          <a:lstStyle/>
          <a:p>
            <a:r>
              <a:rPr lang="zh-CN" altLang="en-US" sz="1200" b="1" dirty="0" smtClean="0">
                <a:solidFill>
                  <a:srgbClr val="000000"/>
                </a:solidFill>
                <a:latin typeface="宋体" panose="02010600030101010101" pitchFamily="2" charset="-122"/>
                <a:ea typeface="宋体" panose="02010600030101010101" pitchFamily="2" charset="-122"/>
              </a:rPr>
              <a:t>生产（劳务）成本</a:t>
            </a:r>
            <a:endParaRPr lang="zh-CN" altLang="en-US" sz="1200" b="1" dirty="0">
              <a:solidFill>
                <a:srgbClr val="000000"/>
              </a:solidFill>
              <a:latin typeface="宋体" panose="02010600030101010101" pitchFamily="2" charset="-122"/>
              <a:ea typeface="宋体" panose="02010600030101010101" pitchFamily="2" charset="-122"/>
            </a:endParaRPr>
          </a:p>
        </p:txBody>
      </p:sp>
      <p:cxnSp>
        <p:nvCxnSpPr>
          <p:cNvPr id="22" name="直接连接符 21"/>
          <p:cNvCxnSpPr/>
          <p:nvPr/>
        </p:nvCxnSpPr>
        <p:spPr>
          <a:xfrm flipV="1">
            <a:off x="1442561" y="4699644"/>
            <a:ext cx="1017270" cy="1460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946911" y="4714240"/>
            <a:ext cx="8096" cy="101346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466628" y="4308475"/>
            <a:ext cx="389573" cy="368300"/>
          </a:xfrm>
          <a:prstGeom prst="rect">
            <a:avLst/>
          </a:prstGeom>
          <a:solidFill>
            <a:schemeClr val="bg1"/>
          </a:solidFill>
        </p:spPr>
        <p:txBody>
          <a:bodyPr wrap="square" rtlCol="0">
            <a:spAutoFit/>
          </a:bodyPr>
          <a:lstStyle/>
          <a:p>
            <a:endParaRPr lang="zh-CN" altLang="en-US">
              <a:solidFill>
                <a:srgbClr val="000000"/>
              </a:solidFill>
            </a:endParaRPr>
          </a:p>
        </p:txBody>
      </p:sp>
      <p:pic>
        <p:nvPicPr>
          <p:cNvPr id="26" name="图片 25"/>
          <p:cNvPicPr>
            <a:picLocks noChangeAspect="1"/>
          </p:cNvPicPr>
          <p:nvPr/>
        </p:nvPicPr>
        <p:blipFill>
          <a:blip r:embed="rId2"/>
          <a:stretch>
            <a:fillRect/>
          </a:stretch>
        </p:blipFill>
        <p:spPr>
          <a:xfrm>
            <a:off x="4989196" y="4082424"/>
            <a:ext cx="3382328" cy="1646555"/>
          </a:xfrm>
          <a:prstGeom prst="rect">
            <a:avLst/>
          </a:prstGeom>
        </p:spPr>
      </p:pic>
      <p:sp>
        <p:nvSpPr>
          <p:cNvPr id="27" name="文本框 26"/>
          <p:cNvSpPr txBox="1"/>
          <p:nvPr/>
        </p:nvSpPr>
        <p:spPr>
          <a:xfrm>
            <a:off x="5808822" y="4277995"/>
            <a:ext cx="277654" cy="368300"/>
          </a:xfrm>
          <a:prstGeom prst="rect">
            <a:avLst/>
          </a:prstGeom>
          <a:solidFill>
            <a:schemeClr val="bg1"/>
          </a:solidFill>
        </p:spPr>
        <p:txBody>
          <a:bodyPr wrap="square" rtlCol="0">
            <a:spAutoFit/>
          </a:bodyPr>
          <a:lstStyle/>
          <a:p>
            <a:endParaRPr lang="zh-CN" altLang="en-US">
              <a:solidFill>
                <a:srgbClr val="000000"/>
              </a:solidFill>
            </a:endParaRPr>
          </a:p>
        </p:txBody>
      </p:sp>
      <p:sp>
        <p:nvSpPr>
          <p:cNvPr id="28" name="文本框 27"/>
          <p:cNvSpPr txBox="1"/>
          <p:nvPr/>
        </p:nvSpPr>
        <p:spPr>
          <a:xfrm>
            <a:off x="7413312" y="4277995"/>
            <a:ext cx="143351" cy="368300"/>
          </a:xfrm>
          <a:prstGeom prst="rect">
            <a:avLst/>
          </a:prstGeom>
          <a:solidFill>
            <a:schemeClr val="bg1"/>
          </a:solidFill>
        </p:spPr>
        <p:txBody>
          <a:bodyPr wrap="square" rtlCol="0">
            <a:spAutoFit/>
          </a:bodyPr>
          <a:lstStyle/>
          <a:p>
            <a:endParaRPr lang="zh-CN" altLang="en-US">
              <a:solidFill>
                <a:srgbClr val="000000"/>
              </a:solidFill>
            </a:endParaRPr>
          </a:p>
        </p:txBody>
      </p:sp>
      <p:sp>
        <p:nvSpPr>
          <p:cNvPr id="29" name="文本框 28"/>
          <p:cNvSpPr txBox="1"/>
          <p:nvPr/>
        </p:nvSpPr>
        <p:spPr>
          <a:xfrm>
            <a:off x="1313499" y="5880736"/>
            <a:ext cx="6570871" cy="523220"/>
          </a:xfrm>
          <a:prstGeom prst="rect">
            <a:avLst/>
          </a:prstGeom>
          <a:noFill/>
        </p:spPr>
        <p:txBody>
          <a:bodyPr wrap="square" rtlCol="0" anchor="t">
            <a:spAutoFit/>
          </a:bodyPr>
          <a:lstStyle/>
          <a:p>
            <a:r>
              <a:rPr lang="zh-CN" altLang="en-US" sz="2800" dirty="0" smtClean="0">
                <a:solidFill>
                  <a:srgbClr val="FF0000"/>
                </a:solidFill>
                <a:latin typeface="隶书" panose="02010509060101010101" pitchFamily="49" charset="-122"/>
                <a:ea typeface="隶书" panose="02010509060101010101" pitchFamily="49" charset="-122"/>
                <a:cs typeface="宋体" panose="02010600030101010101" pitchFamily="2" charset="-122"/>
                <a:sym typeface="+mn-ea"/>
              </a:rPr>
              <a:t>记账规则</a:t>
            </a:r>
            <a:r>
              <a:rPr lang="en-US" altLang="zh-CN" sz="2800" dirty="0" smtClean="0">
                <a:solidFill>
                  <a:srgbClr val="FF0000"/>
                </a:solidFill>
                <a:latin typeface="隶书" panose="02010509060101010101" pitchFamily="49" charset="-122"/>
                <a:ea typeface="隶书" panose="02010509060101010101" pitchFamily="49" charset="-122"/>
                <a:cs typeface="宋体" panose="02010600030101010101" pitchFamily="2" charset="-122"/>
                <a:sym typeface="+mn-ea"/>
              </a:rPr>
              <a:t>:“</a:t>
            </a:r>
            <a:r>
              <a:rPr lang="zh-CN" altLang="en-US" sz="2800" dirty="0" smtClean="0">
                <a:solidFill>
                  <a:srgbClr val="FF0000"/>
                </a:solidFill>
                <a:latin typeface="隶书" panose="02010509060101010101" pitchFamily="49" charset="-122"/>
                <a:ea typeface="隶书" panose="02010509060101010101" pitchFamily="49" charset="-122"/>
                <a:cs typeface="宋体" panose="02010600030101010101" pitchFamily="2" charset="-122"/>
                <a:sym typeface="+mn-ea"/>
              </a:rPr>
              <a:t>有借必有贷，借贷必相等”</a:t>
            </a:r>
            <a:endParaRPr lang="zh-CN" altLang="en-US" sz="2800" dirty="0">
              <a:solidFill>
                <a:srgbClr val="FF0000"/>
              </a:solidFill>
              <a:latin typeface="隶书" panose="02010509060101010101" pitchFamily="49" charset="-122"/>
              <a:ea typeface="隶书" panose="02010509060101010101" pitchFamily="49" charset="-122"/>
              <a:cs typeface="宋体" panose="02010600030101010101" pitchFamily="2" charset="-122"/>
            </a:endParaRPr>
          </a:p>
        </p:txBody>
      </p:sp>
      <p:sp>
        <p:nvSpPr>
          <p:cNvPr id="2" name="十字星 1"/>
          <p:cNvSpPr/>
          <p:nvPr/>
        </p:nvSpPr>
        <p:spPr>
          <a:xfrm>
            <a:off x="1547664" y="5085184"/>
            <a:ext cx="216024" cy="13578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流程图: 终止 2"/>
          <p:cNvSpPr/>
          <p:nvPr/>
        </p:nvSpPr>
        <p:spPr>
          <a:xfrm>
            <a:off x="2143366" y="5153083"/>
            <a:ext cx="196388" cy="4571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500" fill="hold"/>
                                        <p:tgtEl>
                                          <p:spTgt spid="2"/>
                                        </p:tgtEl>
                                        <p:attrNameLst>
                                          <p:attrName>ppt_x</p:attrName>
                                        </p:attrNameLst>
                                      </p:cBhvr>
                                      <p:tavLst>
                                        <p:tav tm="0">
                                          <p:val>
                                            <p:strVal val="#ppt_x"/>
                                          </p:val>
                                        </p:tav>
                                        <p:tav tm="100000">
                                          <p:val>
                                            <p:strVal val="#ppt_x"/>
                                          </p:val>
                                        </p:tav>
                                      </p:tavLst>
                                    </p:anim>
                                    <p:anim calcmode="lin" valueType="num">
                                      <p:cBhvr additive="base">
                                        <p:cTn id="8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additive="base">
                                        <p:cTn id="91" dur="500" fill="hold"/>
                                        <p:tgtEl>
                                          <p:spTgt spid="3"/>
                                        </p:tgtEl>
                                        <p:attrNameLst>
                                          <p:attrName>ppt_x</p:attrName>
                                        </p:attrNameLst>
                                      </p:cBhvr>
                                      <p:tavLst>
                                        <p:tav tm="0">
                                          <p:val>
                                            <p:strVal val="#ppt_x"/>
                                          </p:val>
                                        </p:tav>
                                        <p:tav tm="100000">
                                          <p:val>
                                            <p:strVal val="#ppt_x"/>
                                          </p:val>
                                        </p:tav>
                                      </p:tavLst>
                                    </p:anim>
                                    <p:anim calcmode="lin" valueType="num">
                                      <p:cBhvr additive="base">
                                        <p:cTn id="9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additive="base">
                                        <p:cTn id="103" dur="500" fill="hold"/>
                                        <p:tgtEl>
                                          <p:spTgt spid="26"/>
                                        </p:tgtEl>
                                        <p:attrNameLst>
                                          <p:attrName>ppt_x</p:attrName>
                                        </p:attrNameLst>
                                      </p:cBhvr>
                                      <p:tavLst>
                                        <p:tav tm="0">
                                          <p:val>
                                            <p:strVal val="#ppt_x"/>
                                          </p:val>
                                        </p:tav>
                                        <p:tav tm="100000">
                                          <p:val>
                                            <p:strVal val="#ppt_x"/>
                                          </p:val>
                                        </p:tav>
                                      </p:tavLst>
                                    </p:anim>
                                    <p:anim calcmode="lin" valueType="num">
                                      <p:cBhvr additive="base">
                                        <p:cTn id="10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additive="base">
                                        <p:cTn id="109" dur="500" fill="hold"/>
                                        <p:tgtEl>
                                          <p:spTgt spid="29"/>
                                        </p:tgtEl>
                                        <p:attrNameLst>
                                          <p:attrName>ppt_x</p:attrName>
                                        </p:attrNameLst>
                                      </p:cBhvr>
                                      <p:tavLst>
                                        <p:tav tm="0">
                                          <p:val>
                                            <p:strVal val="#ppt_x"/>
                                          </p:val>
                                        </p:tav>
                                        <p:tav tm="100000">
                                          <p:val>
                                            <p:strVal val="#ppt_x"/>
                                          </p:val>
                                        </p:tav>
                                      </p:tavLst>
                                    </p:anim>
                                    <p:anim calcmode="lin" valueType="num">
                                      <p:cBhvr additive="base">
                                        <p:cTn id="11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7" grpId="0"/>
      <p:bldP spid="8" grpId="0" animBg="1"/>
      <p:bldP spid="10" grpId="0"/>
      <p:bldP spid="11" grpId="0"/>
      <p:bldP spid="12" grpId="0" animBg="1"/>
      <p:bldP spid="14" grpId="0"/>
      <p:bldP spid="15" grpId="0" animBg="1"/>
      <p:bldP spid="17" grpId="0"/>
      <p:bldP spid="19" grpId="0"/>
      <p:bldP spid="29" grpId="0"/>
      <p:bldP spid="2" grpId="0" animBg="1"/>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600" dirty="0">
              <a:solidFill>
                <a:srgbClr val="FF0000"/>
              </a:solidFill>
            </a:endParaRPr>
          </a:p>
        </p:txBody>
      </p:sp>
      <p:sp>
        <p:nvSpPr>
          <p:cNvPr id="9" name="内容占位符 8"/>
          <p:cNvSpPr>
            <a:spLocks noGrp="1"/>
          </p:cNvSpPr>
          <p:nvPr>
            <p:ph idx="1"/>
          </p:nvPr>
        </p:nvSpPr>
        <p:spPr>
          <a:xfrm>
            <a:off x="457200" y="1412776"/>
            <a:ext cx="8229600" cy="4911824"/>
          </a:xfrm>
        </p:spPr>
        <p:txBody>
          <a:bodyPr>
            <a:normAutofit lnSpcReduction="10000"/>
          </a:bodyPr>
          <a:lstStyle/>
          <a:p>
            <a:pPr marL="0" indent="0">
              <a:buNone/>
            </a:pPr>
            <a:endParaRPr lang="en-US" altLang="zh-CN" sz="1800" b="1" dirty="0" smtClean="0">
              <a:latin typeface="+mj-ea"/>
              <a:ea typeface="+mj-ea"/>
            </a:endParaRPr>
          </a:p>
          <a:p>
            <a:pPr marL="0" lvl="0" indent="0">
              <a:spcBef>
                <a:spcPts val="0"/>
              </a:spcBef>
              <a:buClrTx/>
              <a:buSzTx/>
              <a:buNone/>
            </a:pPr>
            <a:r>
              <a:rPr lang="zh-CN" altLang="en-US" sz="2800" dirty="0" smtClean="0">
                <a:solidFill>
                  <a:prstClr val="black"/>
                </a:solidFill>
                <a:latin typeface="+mn-ea"/>
              </a:rPr>
              <a:t>    农村</a:t>
            </a:r>
            <a:r>
              <a:rPr lang="zh-CN" altLang="en-US" sz="2800" dirty="0">
                <a:solidFill>
                  <a:prstClr val="black"/>
                </a:solidFill>
                <a:latin typeface="+mn-ea"/>
              </a:rPr>
              <a:t>集体经济组织的</a:t>
            </a:r>
            <a:r>
              <a:rPr lang="zh-CN" altLang="en-US" sz="3600" dirty="0">
                <a:solidFill>
                  <a:srgbClr val="FF0000"/>
                </a:solidFill>
                <a:latin typeface="+mj-ea"/>
                <a:ea typeface="+mj-ea"/>
              </a:rPr>
              <a:t>法定代表人</a:t>
            </a:r>
            <a:r>
              <a:rPr lang="zh-CN" altLang="en-US" sz="2800" dirty="0">
                <a:solidFill>
                  <a:prstClr val="black"/>
                </a:solidFill>
                <a:latin typeface="+mn-ea"/>
              </a:rPr>
              <a:t>应当对本集体经济组织的会计工作和会计资料的真实性、完整性负责</a:t>
            </a:r>
            <a:r>
              <a:rPr lang="zh-CN" altLang="en-US" sz="2800" dirty="0" smtClean="0">
                <a:solidFill>
                  <a:prstClr val="black"/>
                </a:solidFill>
                <a:latin typeface="+mn-ea"/>
              </a:rPr>
              <a:t>。</a:t>
            </a:r>
            <a:endParaRPr lang="en-US" altLang="zh-CN" sz="2800" dirty="0">
              <a:solidFill>
                <a:prstClr val="black"/>
              </a:solidFill>
              <a:latin typeface="+mn-ea"/>
            </a:endParaRPr>
          </a:p>
          <a:p>
            <a:pPr marL="0" lvl="0" indent="0">
              <a:spcBef>
                <a:spcPts val="0"/>
              </a:spcBef>
              <a:buClrTx/>
              <a:buSzTx/>
              <a:buNone/>
            </a:pPr>
            <a:r>
              <a:rPr lang="zh-CN" altLang="en-US" sz="2800" dirty="0" smtClean="0">
                <a:solidFill>
                  <a:srgbClr val="FF0000"/>
                </a:solidFill>
                <a:latin typeface="+mj-ea"/>
                <a:ea typeface="+mj-ea"/>
              </a:rPr>
              <a:t>特别提示：</a:t>
            </a:r>
            <a:endParaRPr lang="zh-CN" altLang="en-US" sz="2800" dirty="0">
              <a:solidFill>
                <a:srgbClr val="FF0000"/>
              </a:solidFill>
              <a:latin typeface="+mj-ea"/>
              <a:ea typeface="+mj-ea"/>
            </a:endParaRPr>
          </a:p>
          <a:p>
            <a:r>
              <a:rPr lang="zh-CN" altLang="en-US" dirty="0" smtClean="0">
                <a:solidFill>
                  <a:srgbClr val="FF0000"/>
                </a:solidFill>
                <a:latin typeface="+mj-ea"/>
                <a:ea typeface="+mj-ea"/>
              </a:rPr>
              <a:t>农村</a:t>
            </a:r>
            <a:r>
              <a:rPr lang="zh-CN" altLang="en-US" dirty="0">
                <a:solidFill>
                  <a:srgbClr val="FF0000"/>
                </a:solidFill>
                <a:latin typeface="+mj-ea"/>
                <a:ea typeface="+mj-ea"/>
              </a:rPr>
              <a:t>集体经济组织的会计核算应当以持续</a:t>
            </a:r>
            <a:r>
              <a:rPr lang="zh-CN" altLang="en-US" dirty="0" smtClean="0">
                <a:solidFill>
                  <a:srgbClr val="FF0000"/>
                </a:solidFill>
                <a:latin typeface="+mj-ea"/>
                <a:ea typeface="+mj-ea"/>
              </a:rPr>
              <a:t>经营为</a:t>
            </a:r>
            <a:r>
              <a:rPr lang="zh-CN" altLang="en-US" dirty="0">
                <a:solidFill>
                  <a:srgbClr val="FF0000"/>
                </a:solidFill>
                <a:latin typeface="+mj-ea"/>
                <a:ea typeface="+mj-ea"/>
              </a:rPr>
              <a:t>前提。</a:t>
            </a:r>
            <a:endParaRPr lang="zh-CN" altLang="en-US" dirty="0">
              <a:solidFill>
                <a:srgbClr val="FF0000"/>
              </a:solidFill>
              <a:latin typeface="+mj-ea"/>
              <a:ea typeface="+mj-ea"/>
            </a:endParaRPr>
          </a:p>
          <a:p>
            <a:r>
              <a:rPr lang="zh-CN" altLang="en-US" dirty="0" smtClean="0">
                <a:solidFill>
                  <a:srgbClr val="FF0000"/>
                </a:solidFill>
                <a:latin typeface="+mj-ea"/>
                <a:ea typeface="+mj-ea"/>
              </a:rPr>
              <a:t>农村</a:t>
            </a:r>
            <a:r>
              <a:rPr lang="zh-CN" altLang="en-US" dirty="0">
                <a:solidFill>
                  <a:srgbClr val="FF0000"/>
                </a:solidFill>
                <a:latin typeface="+mj-ea"/>
                <a:ea typeface="+mj-ea"/>
              </a:rPr>
              <a:t>集体经济组织的会计核算应当划分会计期</a:t>
            </a:r>
            <a:endParaRPr lang="zh-CN" altLang="en-US" dirty="0">
              <a:solidFill>
                <a:srgbClr val="FF0000"/>
              </a:solidFill>
              <a:latin typeface="+mj-ea"/>
              <a:ea typeface="+mj-ea"/>
            </a:endParaRPr>
          </a:p>
          <a:p>
            <a:r>
              <a:rPr lang="zh-CN" altLang="en-US" dirty="0">
                <a:solidFill>
                  <a:srgbClr val="FF0000"/>
                </a:solidFill>
                <a:latin typeface="+mj-ea"/>
                <a:ea typeface="+mj-ea"/>
              </a:rPr>
              <a:t>间，分期结算账目和编制财务会计报告。会计年度自公历</a:t>
            </a:r>
            <a:r>
              <a:rPr lang="en-US" altLang="zh-CN" dirty="0" smtClean="0">
                <a:solidFill>
                  <a:srgbClr val="FF0000"/>
                </a:solidFill>
                <a:latin typeface="+mj-ea"/>
                <a:ea typeface="+mj-ea"/>
              </a:rPr>
              <a:t>1</a:t>
            </a:r>
            <a:r>
              <a:rPr lang="zh-CN" altLang="en-US" dirty="0" smtClean="0">
                <a:solidFill>
                  <a:srgbClr val="FF0000"/>
                </a:solidFill>
                <a:latin typeface="+mj-ea"/>
                <a:ea typeface="+mj-ea"/>
              </a:rPr>
              <a:t>月</a:t>
            </a:r>
            <a:r>
              <a:rPr lang="en-US" altLang="zh-CN" dirty="0">
                <a:solidFill>
                  <a:srgbClr val="FF0000"/>
                </a:solidFill>
                <a:latin typeface="+mj-ea"/>
                <a:ea typeface="+mj-ea"/>
              </a:rPr>
              <a:t>1 </a:t>
            </a:r>
            <a:r>
              <a:rPr lang="zh-CN" altLang="en-US" dirty="0">
                <a:solidFill>
                  <a:srgbClr val="FF0000"/>
                </a:solidFill>
                <a:latin typeface="+mj-ea"/>
                <a:ea typeface="+mj-ea"/>
              </a:rPr>
              <a:t>日起至</a:t>
            </a:r>
            <a:r>
              <a:rPr lang="en-US" altLang="zh-CN" dirty="0">
                <a:solidFill>
                  <a:srgbClr val="FF0000"/>
                </a:solidFill>
                <a:latin typeface="+mj-ea"/>
                <a:ea typeface="+mj-ea"/>
              </a:rPr>
              <a:t>12 </a:t>
            </a:r>
            <a:r>
              <a:rPr lang="zh-CN" altLang="en-US" dirty="0">
                <a:solidFill>
                  <a:srgbClr val="FF0000"/>
                </a:solidFill>
                <a:latin typeface="+mj-ea"/>
                <a:ea typeface="+mj-ea"/>
              </a:rPr>
              <a:t>月</a:t>
            </a:r>
            <a:r>
              <a:rPr lang="en-US" altLang="zh-CN" dirty="0">
                <a:solidFill>
                  <a:srgbClr val="FF0000"/>
                </a:solidFill>
                <a:latin typeface="+mj-ea"/>
                <a:ea typeface="+mj-ea"/>
              </a:rPr>
              <a:t>31 </a:t>
            </a:r>
            <a:r>
              <a:rPr lang="zh-CN" altLang="en-US" dirty="0">
                <a:solidFill>
                  <a:srgbClr val="FF0000"/>
                </a:solidFill>
                <a:latin typeface="+mj-ea"/>
                <a:ea typeface="+mj-ea"/>
              </a:rPr>
              <a:t>日止。</a:t>
            </a:r>
            <a:endParaRPr lang="zh-CN" altLang="en-US" dirty="0">
              <a:solidFill>
                <a:srgbClr val="FF0000"/>
              </a:solidFill>
              <a:latin typeface="+mj-ea"/>
              <a:ea typeface="+mj-ea"/>
            </a:endParaRPr>
          </a:p>
          <a:p>
            <a:r>
              <a:rPr lang="zh-CN" altLang="en-US" dirty="0" smtClean="0">
                <a:solidFill>
                  <a:srgbClr val="FF0000"/>
                </a:solidFill>
                <a:latin typeface="+mj-ea"/>
                <a:ea typeface="+mj-ea"/>
              </a:rPr>
              <a:t>农村</a:t>
            </a:r>
            <a:r>
              <a:rPr lang="zh-CN" altLang="en-US" dirty="0">
                <a:solidFill>
                  <a:srgbClr val="FF0000"/>
                </a:solidFill>
                <a:latin typeface="+mj-ea"/>
                <a:ea typeface="+mj-ea"/>
              </a:rPr>
              <a:t>集体经济组织的会计核算应当以货币</a:t>
            </a:r>
            <a:r>
              <a:rPr lang="zh-CN" altLang="en-US" dirty="0" smtClean="0">
                <a:solidFill>
                  <a:srgbClr val="FF0000"/>
                </a:solidFill>
                <a:latin typeface="+mj-ea"/>
                <a:ea typeface="+mj-ea"/>
              </a:rPr>
              <a:t>计量</a:t>
            </a:r>
            <a:r>
              <a:rPr lang="zh-CN" altLang="en-US" dirty="0">
                <a:solidFill>
                  <a:srgbClr val="FF0000"/>
                </a:solidFill>
                <a:latin typeface="+mj-ea"/>
                <a:ea typeface="+mj-ea"/>
              </a:rPr>
              <a:t>，以人民币为记账本位币，“元”为金额</a:t>
            </a:r>
            <a:r>
              <a:rPr lang="zh-CN" altLang="en-US" dirty="0" smtClean="0">
                <a:solidFill>
                  <a:srgbClr val="FF0000"/>
                </a:solidFill>
                <a:latin typeface="+mj-ea"/>
                <a:ea typeface="+mj-ea"/>
              </a:rPr>
              <a:t>单位，“元”以下</a:t>
            </a:r>
            <a:r>
              <a:rPr lang="zh-CN" altLang="en-US" dirty="0">
                <a:solidFill>
                  <a:srgbClr val="FF0000"/>
                </a:solidFill>
                <a:latin typeface="+mj-ea"/>
                <a:ea typeface="+mj-ea"/>
              </a:rPr>
              <a:t>填至“分”。</a:t>
            </a:r>
            <a:endParaRPr lang="zh-CN" altLang="en-US" sz="2200" dirty="0">
              <a:solidFill>
                <a:srgbClr val="FF0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anim calcmode="lin" valueType="num">
                                      <p:cBhvr>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1000"/>
                                        <p:tgtEl>
                                          <p:spTgt spid="9">
                                            <p:txEl>
                                              <p:pRg st="3" end="3"/>
                                            </p:txEl>
                                          </p:spTgt>
                                        </p:tgtEl>
                                      </p:cBhvr>
                                    </p:animEffect>
                                    <p:anim calcmode="lin" valueType="num">
                                      <p:cBhvr>
                                        <p:cTn id="27"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Effect transition="in" filter="fade">
                                      <p:cBhvr>
                                        <p:cTn id="33" dur="1000"/>
                                        <p:tgtEl>
                                          <p:spTgt spid="9">
                                            <p:txEl>
                                              <p:pRg st="4" end="4"/>
                                            </p:txEl>
                                          </p:spTgt>
                                        </p:tgtEl>
                                      </p:cBhvr>
                                    </p:animEffect>
                                    <p:anim calcmode="lin" valueType="num">
                                      <p:cBhvr>
                                        <p:cTn id="34"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Effect transition="in" filter="fade">
                                      <p:cBhvr>
                                        <p:cTn id="40" dur="1000"/>
                                        <p:tgtEl>
                                          <p:spTgt spid="9">
                                            <p:txEl>
                                              <p:pRg st="5" end="5"/>
                                            </p:txEl>
                                          </p:spTgt>
                                        </p:tgtEl>
                                      </p:cBhvr>
                                    </p:animEffect>
                                    <p:anim calcmode="lin" valueType="num">
                                      <p:cBhvr>
                                        <p:cTn id="41"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animEffect transition="in" filter="fade">
                                      <p:cBhvr>
                                        <p:cTn id="47" dur="1000"/>
                                        <p:tgtEl>
                                          <p:spTgt spid="9">
                                            <p:txEl>
                                              <p:pRg st="6" end="6"/>
                                            </p:txEl>
                                          </p:spTgt>
                                        </p:tgtEl>
                                      </p:cBhvr>
                                    </p:animEffect>
                                    <p:anim calcmode="lin" valueType="num">
                                      <p:cBhvr>
                                        <p:cTn id="48"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p:txBody>
          <a:bodyPr/>
          <a:lstStyle/>
          <a:p>
            <a:pPr marL="0" indent="0">
              <a:buNone/>
            </a:pPr>
            <a:r>
              <a:rPr lang="zh-CN" altLang="en-US" dirty="0" smtClean="0">
                <a:solidFill>
                  <a:srgbClr val="FF0000"/>
                </a:solidFill>
                <a:latin typeface="+mj-ea"/>
                <a:ea typeface="+mj-ea"/>
              </a:rPr>
              <a:t>首先介绍资产类</a:t>
            </a:r>
            <a:r>
              <a:rPr lang="en-US" altLang="zh-CN" dirty="0" smtClean="0">
                <a:solidFill>
                  <a:srgbClr val="FF0000"/>
                </a:solidFill>
                <a:latin typeface="+mj-ea"/>
                <a:ea typeface="+mj-ea"/>
              </a:rPr>
              <a:t>19</a:t>
            </a:r>
            <a:r>
              <a:rPr lang="zh-CN" altLang="en-US" dirty="0" smtClean="0">
                <a:solidFill>
                  <a:srgbClr val="FF0000"/>
                </a:solidFill>
                <a:latin typeface="+mj-ea"/>
                <a:ea typeface="+mj-ea"/>
              </a:rPr>
              <a:t>个账户</a:t>
            </a:r>
            <a:endParaRPr lang="en-US" altLang="zh-CN" dirty="0" smtClean="0">
              <a:solidFill>
                <a:srgbClr val="FF0000"/>
              </a:solidFill>
              <a:latin typeface="+mj-ea"/>
              <a:ea typeface="+mj-ea"/>
            </a:endParaRPr>
          </a:p>
          <a:p>
            <a:pPr marL="0" indent="0">
              <a:buNone/>
            </a:pPr>
            <a:endParaRPr lang="zh-CN" altLang="en-US" dirty="0">
              <a:solidFill>
                <a:srgbClr val="FF0000"/>
              </a:solidFill>
              <a:latin typeface="+mj-ea"/>
              <a:ea typeface="+mj-ea"/>
            </a:endParaRPr>
          </a:p>
        </p:txBody>
      </p:sp>
      <p:pic>
        <p:nvPicPr>
          <p:cNvPr id="4" name="Picture 2" descr="05"/>
          <p:cNvPicPr>
            <a:picLocks noChangeAspect="1" noChangeArrowheads="1"/>
          </p:cNvPicPr>
          <p:nvPr/>
        </p:nvPicPr>
        <p:blipFill>
          <a:blip r:embed="rId1" cstate="print"/>
          <a:srcRect/>
          <a:stretch>
            <a:fillRect/>
          </a:stretch>
        </p:blipFill>
        <p:spPr bwMode="auto">
          <a:xfrm>
            <a:off x="1403648" y="3356992"/>
            <a:ext cx="4824536" cy="1535080"/>
          </a:xfrm>
          <a:prstGeom prst="rect">
            <a:avLst/>
          </a:prstGeom>
          <a:noFill/>
          <a:ln w="9525">
            <a:noFill/>
            <a:miter lim="800000"/>
            <a:headEnd/>
            <a:tailEnd/>
          </a:ln>
        </p:spPr>
      </p:pic>
      <p:sp>
        <p:nvSpPr>
          <p:cNvPr id="5" name="矩形 4"/>
          <p:cNvSpPr/>
          <p:nvPr/>
        </p:nvSpPr>
        <p:spPr>
          <a:xfrm>
            <a:off x="467544" y="2429664"/>
            <a:ext cx="8208912" cy="707886"/>
          </a:xfrm>
          <a:prstGeom prst="rect">
            <a:avLst/>
          </a:prstGeom>
        </p:spPr>
        <p:txBody>
          <a:bodyPr wrap="square">
            <a:spAutoFit/>
          </a:bodyPr>
          <a:lstStyle/>
          <a:p>
            <a:r>
              <a:rPr lang="zh-CN" altLang="zh-CN" sz="2000" dirty="0" smtClean="0">
                <a:solidFill>
                  <a:prstClr val="black"/>
                </a:solidFill>
                <a:latin typeface="宋体" panose="02010600030101010101" pitchFamily="2" charset="-122"/>
              </a:rPr>
              <a:t>资产类</a:t>
            </a:r>
            <a:r>
              <a:rPr lang="zh-CN" altLang="en-US" sz="2000" dirty="0" smtClean="0">
                <a:solidFill>
                  <a:prstClr val="black"/>
                </a:solidFill>
                <a:latin typeface="宋体" panose="02010600030101010101" pitchFamily="2" charset="-122"/>
              </a:rPr>
              <a:t>、成本类</a:t>
            </a:r>
            <a:r>
              <a:rPr lang="zh-CN" altLang="zh-CN" sz="2000" dirty="0" smtClean="0">
                <a:solidFill>
                  <a:prstClr val="black"/>
                </a:solidFill>
                <a:latin typeface="宋体" panose="02010600030101010101" pitchFamily="2" charset="-122"/>
              </a:rPr>
              <a:t>账</a:t>
            </a:r>
            <a:r>
              <a:rPr lang="zh-CN" altLang="zh-CN" sz="2000" dirty="0">
                <a:solidFill>
                  <a:prstClr val="black"/>
                </a:solidFill>
                <a:latin typeface="宋体" panose="02010600030101010101" pitchFamily="2" charset="-122"/>
              </a:rPr>
              <a:t>户</a:t>
            </a:r>
            <a:r>
              <a:rPr lang="en-US" altLang="zh-CN" sz="2000" dirty="0">
                <a:solidFill>
                  <a:prstClr val="black"/>
                </a:solidFill>
                <a:latin typeface="宋体" panose="02010600030101010101" pitchFamily="2" charset="-122"/>
              </a:rPr>
              <a:t> </a:t>
            </a:r>
            <a:r>
              <a:rPr lang="zh-CN" altLang="en-US" sz="2000" dirty="0" smtClean="0">
                <a:solidFill>
                  <a:prstClr val="black"/>
                </a:solidFill>
                <a:latin typeface="宋体" panose="02010600030101010101" pitchFamily="2" charset="-122"/>
              </a:rPr>
              <a:t>：</a:t>
            </a:r>
            <a:br>
              <a:rPr lang="en-US" altLang="zh-CN" sz="2000" dirty="0">
                <a:solidFill>
                  <a:prstClr val="black"/>
                </a:solidFill>
                <a:latin typeface="宋体" panose="02010600030101010101" pitchFamily="2" charset="-122"/>
              </a:rPr>
            </a:br>
            <a:r>
              <a:rPr lang="zh-CN" altLang="zh-CN" sz="2000" dirty="0">
                <a:solidFill>
                  <a:prstClr val="black"/>
                </a:solidFill>
                <a:latin typeface="宋体" panose="02010600030101010101" pitchFamily="2" charset="-122"/>
              </a:rPr>
              <a:t>　　借方登记增加额，贷方登记减少额，期末若有</a:t>
            </a:r>
            <a:r>
              <a:rPr lang="zh-CN" altLang="zh-CN" sz="2000" b="1" dirty="0">
                <a:solidFill>
                  <a:srgbClr val="FF0000"/>
                </a:solidFill>
                <a:latin typeface="宋体" panose="02010600030101010101" pitchFamily="2" charset="-122"/>
              </a:rPr>
              <a:t>余额一般在借方</a:t>
            </a:r>
            <a:r>
              <a:rPr lang="zh-CN" altLang="zh-CN" sz="2000" dirty="0">
                <a:solidFill>
                  <a:prstClr val="black"/>
                </a:solidFill>
                <a:latin typeface="宋体" panose="02010600030101010101" pitchFamily="2" charset="-122"/>
              </a:rPr>
              <a:t>。</a:t>
            </a:r>
            <a:endParaRPr lang="zh-CN" altLang="en-US" sz="2000" dirty="0">
              <a:solidFill>
                <a:prstClr val="black"/>
              </a:solidFill>
              <a:latin typeface="宋体" panose="02010600030101010101" pitchFamily="2" charset="-122"/>
            </a:endParaRPr>
          </a:p>
        </p:txBody>
      </p:sp>
      <p:sp>
        <p:nvSpPr>
          <p:cNvPr id="6" name="矩形 5"/>
          <p:cNvSpPr/>
          <p:nvPr/>
        </p:nvSpPr>
        <p:spPr>
          <a:xfrm>
            <a:off x="693887" y="5229200"/>
            <a:ext cx="8208912" cy="369332"/>
          </a:xfrm>
          <a:prstGeom prst="rect">
            <a:avLst/>
          </a:prstGeom>
        </p:spPr>
        <p:txBody>
          <a:bodyPr wrap="square">
            <a:spAutoFit/>
          </a:bodyPr>
          <a:lstStyle/>
          <a:p>
            <a:r>
              <a:rPr lang="zh-CN" altLang="zh-CN" dirty="0">
                <a:solidFill>
                  <a:prstClr val="black"/>
                </a:solidFill>
                <a:latin typeface="Calibri" panose="020F0502020204030204"/>
              </a:rPr>
              <a:t>期末借方余额＝期初借方余额＋本期借方发生额－本期贷方发生额 </a:t>
            </a:r>
            <a:endParaRPr lang="zh-CN" altLang="en-US" dirty="0">
              <a:solidFill>
                <a:prstClr val="black"/>
              </a:solidFill>
              <a:latin typeface="Calibri" panose="020F0502020204030204"/>
            </a:endParaRPr>
          </a:p>
        </p:txBody>
      </p:sp>
      <p:sp>
        <p:nvSpPr>
          <p:cNvPr id="7" name="矩形 6"/>
          <p:cNvSpPr/>
          <p:nvPr/>
        </p:nvSpPr>
        <p:spPr>
          <a:xfrm>
            <a:off x="467544" y="5661248"/>
            <a:ext cx="8208912" cy="923330"/>
          </a:xfrm>
          <a:prstGeom prst="rect">
            <a:avLst/>
          </a:prstGeom>
        </p:spPr>
        <p:txBody>
          <a:bodyPr wrap="square">
            <a:spAutoFit/>
          </a:bodyPr>
          <a:lstStyle/>
          <a:p>
            <a:r>
              <a:rPr lang="zh-CN" altLang="zh-CN" dirty="0">
                <a:solidFill>
                  <a:prstClr val="black"/>
                </a:solidFill>
                <a:latin typeface="Calibri" panose="020F0502020204030204"/>
              </a:rPr>
              <a:t>　【例题】“库存现金”账户期初余额为</a:t>
            </a:r>
            <a:r>
              <a:rPr lang="en-US" altLang="zh-CN" dirty="0" smtClean="0">
                <a:solidFill>
                  <a:prstClr val="black"/>
                </a:solidFill>
                <a:latin typeface="Calibri" panose="020F0502020204030204"/>
              </a:rPr>
              <a:t>80000</a:t>
            </a:r>
            <a:r>
              <a:rPr lang="zh-CN" altLang="zh-CN" dirty="0">
                <a:solidFill>
                  <a:prstClr val="black"/>
                </a:solidFill>
                <a:latin typeface="Calibri" panose="020F0502020204030204"/>
              </a:rPr>
              <a:t>元，本期“库存现金”借方发生额合计为</a:t>
            </a:r>
            <a:r>
              <a:rPr lang="en-US" altLang="zh-CN" dirty="0" smtClean="0">
                <a:solidFill>
                  <a:prstClr val="black"/>
                </a:solidFill>
                <a:latin typeface="Calibri" panose="020F0502020204030204"/>
              </a:rPr>
              <a:t>20 </a:t>
            </a:r>
            <a:r>
              <a:rPr lang="en-US" altLang="zh-CN" dirty="0">
                <a:solidFill>
                  <a:prstClr val="black"/>
                </a:solidFill>
                <a:latin typeface="Calibri" panose="020F0502020204030204"/>
              </a:rPr>
              <a:t>000</a:t>
            </a:r>
            <a:r>
              <a:rPr lang="zh-CN" altLang="zh-CN" dirty="0">
                <a:solidFill>
                  <a:prstClr val="black"/>
                </a:solidFill>
                <a:latin typeface="Calibri" panose="020F0502020204030204"/>
              </a:rPr>
              <a:t>元，本期“库存现金”贷方发生额合计为</a:t>
            </a:r>
            <a:r>
              <a:rPr lang="en-US" altLang="zh-CN" dirty="0" smtClean="0">
                <a:solidFill>
                  <a:prstClr val="black"/>
                </a:solidFill>
                <a:latin typeface="Calibri" panose="020F0502020204030204"/>
              </a:rPr>
              <a:t>40 </a:t>
            </a:r>
            <a:r>
              <a:rPr lang="en-US" altLang="zh-CN" dirty="0">
                <a:solidFill>
                  <a:prstClr val="black"/>
                </a:solidFill>
                <a:latin typeface="Calibri" panose="020F0502020204030204"/>
              </a:rPr>
              <a:t>000</a:t>
            </a:r>
            <a:r>
              <a:rPr lang="zh-CN" altLang="zh-CN" dirty="0">
                <a:solidFill>
                  <a:prstClr val="black"/>
                </a:solidFill>
                <a:latin typeface="Calibri" panose="020F0502020204030204"/>
              </a:rPr>
              <a:t>元，则“库存现金”账户的期末余额</a:t>
            </a:r>
            <a:r>
              <a:rPr lang="zh-CN" altLang="zh-CN" dirty="0" smtClean="0">
                <a:solidFill>
                  <a:prstClr val="black"/>
                </a:solidFill>
                <a:latin typeface="Calibri" panose="020F0502020204030204"/>
              </a:rPr>
              <a:t>为</a:t>
            </a:r>
            <a:r>
              <a:rPr lang="zh-CN" altLang="en-US" dirty="0" smtClean="0">
                <a:solidFill>
                  <a:prstClr val="black"/>
                </a:solidFill>
                <a:latin typeface="Calibri" panose="020F0502020204030204"/>
              </a:rPr>
              <a:t>多少？</a:t>
            </a:r>
            <a:endParaRPr lang="zh-CN" altLang="en-US" dirty="0">
              <a:solidFill>
                <a:prstClr val="black"/>
              </a:solidFill>
              <a:latin typeface="Calibri" panose="020F0502020204030204"/>
            </a:endParaRPr>
          </a:p>
        </p:txBody>
      </p:sp>
      <p:sp>
        <p:nvSpPr>
          <p:cNvPr id="8" name="TextBox 7"/>
          <p:cNvSpPr txBox="1"/>
          <p:nvPr/>
        </p:nvSpPr>
        <p:spPr>
          <a:xfrm>
            <a:off x="4139952" y="6277545"/>
            <a:ext cx="3168352" cy="369332"/>
          </a:xfrm>
          <a:prstGeom prst="rect">
            <a:avLst/>
          </a:prstGeom>
          <a:noFill/>
        </p:spPr>
        <p:txBody>
          <a:bodyPr wrap="square" rtlCol="0">
            <a:spAutoFit/>
          </a:bodyPr>
          <a:lstStyle/>
          <a:p>
            <a:r>
              <a:rPr lang="zh-CN" altLang="en-US" b="1" dirty="0">
                <a:solidFill>
                  <a:srgbClr val="FF0000"/>
                </a:solidFill>
                <a:latin typeface="+mj-ea"/>
                <a:ea typeface="+mj-ea"/>
              </a:rPr>
              <a:t>库存</a:t>
            </a:r>
            <a:r>
              <a:rPr lang="zh-CN" altLang="en-US" b="1" dirty="0" smtClean="0">
                <a:solidFill>
                  <a:srgbClr val="FF0000"/>
                </a:solidFill>
                <a:latin typeface="+mj-ea"/>
                <a:ea typeface="+mj-ea"/>
              </a:rPr>
              <a:t>现金期末余额</a:t>
            </a:r>
            <a:r>
              <a:rPr lang="en-US" altLang="zh-CN" b="1" dirty="0" smtClean="0">
                <a:solidFill>
                  <a:srgbClr val="FF0000"/>
                </a:solidFill>
                <a:latin typeface="+mj-ea"/>
                <a:ea typeface="+mj-ea"/>
              </a:rPr>
              <a:t>60000</a:t>
            </a:r>
            <a:r>
              <a:rPr lang="zh-CN" altLang="en-US" b="1" dirty="0" smtClean="0">
                <a:solidFill>
                  <a:srgbClr val="FF0000"/>
                </a:solidFill>
                <a:latin typeface="+mj-ea"/>
                <a:ea typeface="+mj-ea"/>
              </a:rPr>
              <a:t>元</a:t>
            </a:r>
            <a:endParaRPr lang="zh-CN" altLang="en-US" b="1" dirty="0">
              <a:solidFill>
                <a:srgbClr val="FF0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7"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600" dirty="0">
              <a:solidFill>
                <a:srgbClr val="FF0000"/>
              </a:solidFill>
            </a:endParaRPr>
          </a:p>
        </p:txBody>
      </p:sp>
      <p:sp>
        <p:nvSpPr>
          <p:cNvPr id="9" name="内容占位符 8"/>
          <p:cNvSpPr>
            <a:spLocks noGrp="1"/>
          </p:cNvSpPr>
          <p:nvPr>
            <p:ph idx="1"/>
          </p:nvPr>
        </p:nvSpPr>
        <p:spPr>
          <a:xfrm>
            <a:off x="457200" y="1628800"/>
            <a:ext cx="8229600" cy="4695800"/>
          </a:xfrm>
        </p:spPr>
        <p:txBody>
          <a:bodyPr>
            <a:normAutofit fontScale="92500" lnSpcReduction="20000"/>
          </a:bodyPr>
          <a:lstStyle/>
          <a:p>
            <a:pPr marL="0" indent="0">
              <a:buNone/>
            </a:pPr>
            <a:r>
              <a:rPr lang="en-US" altLang="zh-CN" sz="2800" dirty="0" smtClean="0">
                <a:solidFill>
                  <a:srgbClr val="FF0000"/>
                </a:solidFill>
                <a:latin typeface="+mj-ea"/>
                <a:ea typeface="+mj-ea"/>
              </a:rPr>
              <a:t>101</a:t>
            </a:r>
            <a:r>
              <a:rPr lang="zh-CN" altLang="en-US" sz="2800" dirty="0" smtClean="0">
                <a:solidFill>
                  <a:srgbClr val="FF0000"/>
                </a:solidFill>
                <a:latin typeface="+mj-ea"/>
                <a:ea typeface="+mj-ea"/>
              </a:rPr>
              <a:t>库存现金</a:t>
            </a:r>
            <a:endParaRPr lang="en-US" altLang="zh-CN" sz="2800" dirty="0" smtClean="0">
              <a:solidFill>
                <a:srgbClr val="FF0000"/>
              </a:solidFill>
              <a:latin typeface="+mj-ea"/>
              <a:ea typeface="+mj-ea"/>
            </a:endParaRPr>
          </a:p>
          <a:p>
            <a:r>
              <a:rPr lang="zh-CN" altLang="en-US" sz="2400" dirty="0">
                <a:latin typeface="+mn-ea"/>
              </a:rPr>
              <a:t>农村集体经济组织应当设置“库存现金日记账”</a:t>
            </a:r>
            <a:r>
              <a:rPr lang="zh-CN" altLang="en-US" sz="2400" dirty="0" smtClean="0">
                <a:latin typeface="+mn-ea"/>
              </a:rPr>
              <a:t>，由</a:t>
            </a:r>
            <a:r>
              <a:rPr lang="zh-CN" altLang="en-US" sz="2400" dirty="0">
                <a:latin typeface="+mn-ea"/>
              </a:rPr>
              <a:t>出纳人员根据收付款凭证，按照业务发生顺序逐笔登记。</a:t>
            </a:r>
            <a:endParaRPr lang="zh-CN" altLang="en-US" sz="2400" dirty="0">
              <a:latin typeface="+mn-ea"/>
            </a:endParaRPr>
          </a:p>
          <a:p>
            <a:r>
              <a:rPr lang="zh-CN" altLang="en-US" sz="2400" dirty="0">
                <a:latin typeface="+mn-ea"/>
              </a:rPr>
              <a:t>每日终了，应当计算当日的现金收入合计额、现金支出</a:t>
            </a:r>
            <a:r>
              <a:rPr lang="zh-CN" altLang="en-US" sz="2400" dirty="0" smtClean="0">
                <a:latin typeface="+mn-ea"/>
              </a:rPr>
              <a:t>合计额</a:t>
            </a:r>
            <a:r>
              <a:rPr lang="zh-CN" altLang="en-US" sz="2400" dirty="0">
                <a:latin typeface="+mn-ea"/>
              </a:rPr>
              <a:t>和结余额，将结余额与实际库存额核对，做到账款相符</a:t>
            </a:r>
            <a:r>
              <a:rPr lang="zh-CN" altLang="en-US" sz="2400" dirty="0" smtClean="0">
                <a:latin typeface="+mn-ea"/>
              </a:rPr>
              <a:t>。</a:t>
            </a:r>
            <a:endParaRPr lang="en-US" altLang="zh-CN" sz="2400" dirty="0" smtClean="0">
              <a:latin typeface="+mn-ea"/>
            </a:endParaRPr>
          </a:p>
          <a:p>
            <a:r>
              <a:rPr lang="zh-CN" altLang="en-US" sz="2400" dirty="0" smtClean="0">
                <a:latin typeface="+mn-ea"/>
              </a:rPr>
              <a:t>收到现金时：</a:t>
            </a:r>
            <a:endParaRPr lang="en-US" altLang="zh-CN" sz="2400" dirty="0" smtClean="0">
              <a:latin typeface="+mn-ea"/>
            </a:endParaRPr>
          </a:p>
          <a:p>
            <a:r>
              <a:rPr lang="zh-CN" altLang="en-US" sz="2400" dirty="0" smtClean="0">
                <a:latin typeface="+mn-ea"/>
              </a:rPr>
              <a:t>借：库存现金</a:t>
            </a:r>
            <a:r>
              <a:rPr lang="en-US" altLang="zh-CN" sz="2400" dirty="0" smtClean="0">
                <a:latin typeface="+mn-ea"/>
              </a:rPr>
              <a:t>500</a:t>
            </a:r>
            <a:endParaRPr lang="en-US" altLang="zh-CN" sz="2400" dirty="0" smtClean="0">
              <a:latin typeface="+mn-ea"/>
            </a:endParaRPr>
          </a:p>
          <a:p>
            <a:r>
              <a:rPr lang="en-US" altLang="zh-CN" sz="2400" dirty="0">
                <a:latin typeface="+mn-ea"/>
              </a:rPr>
              <a:t> </a:t>
            </a:r>
            <a:r>
              <a:rPr lang="en-US" altLang="zh-CN" sz="2400" dirty="0" smtClean="0">
                <a:latin typeface="+mn-ea"/>
              </a:rPr>
              <a:t>    </a:t>
            </a:r>
            <a:r>
              <a:rPr lang="zh-CN" altLang="en-US" sz="2400" dirty="0" smtClean="0">
                <a:latin typeface="+mn-ea"/>
              </a:rPr>
              <a:t>贷：经营收入</a:t>
            </a:r>
            <a:r>
              <a:rPr lang="en-US" altLang="zh-CN" sz="2400" dirty="0" smtClean="0">
                <a:latin typeface="+mn-ea"/>
              </a:rPr>
              <a:t>-</a:t>
            </a:r>
            <a:r>
              <a:rPr lang="zh-CN" altLang="en-US" sz="2400" dirty="0" smtClean="0">
                <a:latin typeface="+mn-ea"/>
              </a:rPr>
              <a:t>销售收入</a:t>
            </a:r>
            <a:r>
              <a:rPr lang="en-US" altLang="zh-CN" sz="2400" dirty="0" smtClean="0">
                <a:latin typeface="+mn-ea"/>
              </a:rPr>
              <a:t>500</a:t>
            </a:r>
            <a:endParaRPr lang="en-US" altLang="zh-CN" sz="2400" dirty="0" smtClean="0">
              <a:latin typeface="+mn-ea"/>
            </a:endParaRPr>
          </a:p>
          <a:p>
            <a:r>
              <a:rPr lang="zh-CN" altLang="en-US" sz="2400" dirty="0" smtClean="0">
                <a:latin typeface="+mn-ea"/>
              </a:rPr>
              <a:t>支付现金时：</a:t>
            </a:r>
            <a:endParaRPr lang="en-US" altLang="zh-CN" sz="2400" dirty="0" smtClean="0">
              <a:latin typeface="+mn-ea"/>
            </a:endParaRPr>
          </a:p>
          <a:p>
            <a:r>
              <a:rPr lang="zh-CN" altLang="en-US" sz="2400" dirty="0" smtClean="0">
                <a:latin typeface="+mn-ea"/>
              </a:rPr>
              <a:t>借：管理费用</a:t>
            </a:r>
            <a:r>
              <a:rPr lang="en-US" altLang="zh-CN" sz="2400" dirty="0" smtClean="0">
                <a:latin typeface="+mn-ea"/>
              </a:rPr>
              <a:t>300</a:t>
            </a:r>
            <a:endParaRPr lang="en-US" altLang="zh-CN" sz="2400" dirty="0" smtClean="0">
              <a:latin typeface="+mn-ea"/>
            </a:endParaRPr>
          </a:p>
          <a:p>
            <a:r>
              <a:rPr lang="zh-CN" altLang="en-US" sz="2400" dirty="0" smtClean="0">
                <a:latin typeface="+mn-ea"/>
              </a:rPr>
              <a:t>    贷：库存现金</a:t>
            </a:r>
            <a:r>
              <a:rPr lang="en-US" altLang="zh-CN" sz="2400" dirty="0" smtClean="0">
                <a:latin typeface="+mn-ea"/>
              </a:rPr>
              <a:t>300</a:t>
            </a:r>
            <a:endParaRPr lang="en-US" altLang="zh-CN" sz="2400" dirty="0" smtClean="0">
              <a:latin typeface="+mn-ea"/>
            </a:endParaRPr>
          </a:p>
          <a:p>
            <a:r>
              <a:rPr lang="zh-CN" altLang="en-US" sz="2400" dirty="0" smtClean="0">
                <a:latin typeface="+mj-ea"/>
                <a:ea typeface="+mj-ea"/>
              </a:rPr>
              <a:t>注意：出现现金短缺和溢余时，</a:t>
            </a:r>
            <a:r>
              <a:rPr lang="zh-CN" altLang="en-US" sz="2400" dirty="0">
                <a:latin typeface="+mj-ea"/>
                <a:ea typeface="+mj-ea"/>
              </a:rPr>
              <a:t>应当通过“待处理财产损溢”</a:t>
            </a:r>
            <a:r>
              <a:rPr lang="zh-CN" altLang="en-US" sz="2400" dirty="0" smtClean="0">
                <a:latin typeface="+mj-ea"/>
                <a:ea typeface="+mj-ea"/>
              </a:rPr>
              <a:t>科目核算</a:t>
            </a:r>
            <a:endParaRPr lang="en-US" altLang="zh-CN" sz="2400" dirty="0" smtClean="0">
              <a:latin typeface="+mj-ea"/>
              <a:ea typeface="+mj-ea"/>
            </a:endParaRPr>
          </a:p>
          <a:p>
            <a:r>
              <a:rPr lang="en-US" altLang="zh-CN" sz="2200" b="1" kern="0" dirty="0" smtClean="0">
                <a:solidFill>
                  <a:srgbClr val="FF0000"/>
                </a:solidFill>
                <a:highlight>
                  <a:srgbClr val="FFFF00"/>
                </a:highlight>
                <a:cs typeface="宋体" panose="02010600030101010101" pitchFamily="2" charset="-122"/>
              </a:rPr>
              <a:t> </a:t>
            </a:r>
            <a:r>
              <a:rPr lang="zh-CN" altLang="zh-CN" sz="2200" b="1" kern="0" dirty="0" smtClean="0">
                <a:solidFill>
                  <a:srgbClr val="FF0000"/>
                </a:solidFill>
                <a:highlight>
                  <a:srgbClr val="FFFF00"/>
                </a:highlight>
                <a:cs typeface="宋体" panose="02010600030101010101" pitchFamily="2" charset="-122"/>
              </a:rPr>
              <a:t>严禁</a:t>
            </a:r>
            <a:r>
              <a:rPr lang="zh-CN" altLang="zh-CN" sz="2200" b="1" kern="0" dirty="0">
                <a:solidFill>
                  <a:srgbClr val="FF0000"/>
                </a:solidFill>
                <a:highlight>
                  <a:srgbClr val="FFFF00"/>
                </a:highlight>
                <a:cs typeface="宋体" panose="02010600030101010101" pitchFamily="2" charset="-122"/>
              </a:rPr>
              <a:t>公款私存和私设小金库，加强票据管理，杜绝</a:t>
            </a:r>
            <a:r>
              <a:rPr lang="en-US" altLang="zh-CN" sz="2200" b="1" kern="0" dirty="0">
                <a:solidFill>
                  <a:srgbClr val="FF0000"/>
                </a:solidFill>
                <a:highlight>
                  <a:srgbClr val="FFFF00"/>
                </a:highlight>
                <a:cs typeface="宋体" panose="02010600030101010101" pitchFamily="2" charset="-122"/>
              </a:rPr>
              <a:t>“</a:t>
            </a:r>
            <a:r>
              <a:rPr lang="zh-CN" altLang="zh-CN" sz="2200" b="1" kern="0" dirty="0">
                <a:solidFill>
                  <a:srgbClr val="FF0000"/>
                </a:solidFill>
                <a:highlight>
                  <a:srgbClr val="FFFF00"/>
                </a:highlight>
                <a:cs typeface="宋体" panose="02010600030101010101" pitchFamily="2" charset="-122"/>
              </a:rPr>
              <a:t>白条</a:t>
            </a:r>
            <a:r>
              <a:rPr lang="en-US" altLang="zh-CN" sz="2200" b="1" kern="0" dirty="0">
                <a:solidFill>
                  <a:srgbClr val="FF0000"/>
                </a:solidFill>
                <a:highlight>
                  <a:srgbClr val="FFFF00"/>
                </a:highlight>
                <a:cs typeface="宋体" panose="02010600030101010101" pitchFamily="2" charset="-122"/>
              </a:rPr>
              <a:t>”</a:t>
            </a:r>
            <a:r>
              <a:rPr lang="zh-CN" altLang="zh-CN" sz="2200" b="1" kern="0" dirty="0">
                <a:solidFill>
                  <a:srgbClr val="FF0000"/>
                </a:solidFill>
                <a:highlight>
                  <a:srgbClr val="FFFF00"/>
                </a:highlight>
                <a:cs typeface="宋体" panose="02010600030101010101" pitchFamily="2" charset="-122"/>
              </a:rPr>
              <a:t>抵库。</a:t>
            </a:r>
            <a:endParaRPr lang="zh-CN" altLang="en-US" sz="2200" b="1" dirty="0">
              <a:solidFill>
                <a:srgbClr val="FF0000"/>
              </a:solidFill>
              <a:latin typeface="+mj-ea"/>
              <a:ea typeface="+mj-ea"/>
            </a:endParaRPr>
          </a:p>
        </p:txBody>
      </p:sp>
      <p:sp>
        <p:nvSpPr>
          <p:cNvPr id="4" name="TextBox 3"/>
          <p:cNvSpPr txBox="1"/>
          <p:nvPr/>
        </p:nvSpPr>
        <p:spPr>
          <a:xfrm>
            <a:off x="6588224" y="3284984"/>
            <a:ext cx="1440160" cy="400110"/>
          </a:xfrm>
          <a:prstGeom prst="rect">
            <a:avLst/>
          </a:prstGeom>
          <a:noFill/>
        </p:spPr>
        <p:txBody>
          <a:bodyPr wrap="square" rtlCol="0">
            <a:spAutoFit/>
          </a:bodyPr>
          <a:lstStyle/>
          <a:p>
            <a:r>
              <a:rPr lang="zh-CN" altLang="en-US" sz="2000" dirty="0" smtClean="0">
                <a:solidFill>
                  <a:prstClr val="black"/>
                </a:solidFill>
                <a:latin typeface="+mj-ea"/>
                <a:ea typeface="+mj-ea"/>
              </a:rPr>
              <a:t>库存现金</a:t>
            </a:r>
            <a:endParaRPr lang="zh-CN" altLang="en-US" sz="2000" dirty="0">
              <a:solidFill>
                <a:prstClr val="black"/>
              </a:solidFill>
              <a:latin typeface="+mj-ea"/>
              <a:ea typeface="+mj-ea"/>
            </a:endParaRPr>
          </a:p>
        </p:txBody>
      </p:sp>
      <p:cxnSp>
        <p:nvCxnSpPr>
          <p:cNvPr id="5" name="直接连接符 4"/>
          <p:cNvCxnSpPr/>
          <p:nvPr/>
        </p:nvCxnSpPr>
        <p:spPr>
          <a:xfrm>
            <a:off x="5868144" y="3692025"/>
            <a:ext cx="2664296" cy="1513"/>
          </a:xfrm>
          <a:prstGeom prst="line">
            <a:avLst/>
          </a:prstGeom>
          <a:noFill/>
          <a:ln w="9525" cap="flat" cmpd="sng" algn="ctr">
            <a:solidFill>
              <a:sysClr val="windowText" lastClr="000000"/>
            </a:solidFill>
            <a:prstDash val="solid"/>
          </a:ln>
          <a:effectLst/>
        </p:spPr>
      </p:cxnSp>
      <p:cxnSp>
        <p:nvCxnSpPr>
          <p:cNvPr id="8" name="直接连接符 7"/>
          <p:cNvCxnSpPr/>
          <p:nvPr/>
        </p:nvCxnSpPr>
        <p:spPr>
          <a:xfrm>
            <a:off x="7236296" y="3683581"/>
            <a:ext cx="0" cy="1584176"/>
          </a:xfrm>
          <a:prstGeom prst="line">
            <a:avLst/>
          </a:prstGeom>
          <a:noFill/>
          <a:ln w="9525" cap="flat" cmpd="sng" algn="ctr">
            <a:solidFill>
              <a:sysClr val="windowText" lastClr="000000"/>
            </a:solidFill>
            <a:prstDash val="solid"/>
          </a:ln>
          <a:effectLst/>
        </p:spPr>
      </p:cxnSp>
      <p:cxnSp>
        <p:nvCxnSpPr>
          <p:cNvPr id="10" name="直接连接符 9"/>
          <p:cNvCxnSpPr/>
          <p:nvPr/>
        </p:nvCxnSpPr>
        <p:spPr>
          <a:xfrm>
            <a:off x="6012160" y="4581128"/>
            <a:ext cx="2376264" cy="0"/>
          </a:xfrm>
          <a:prstGeom prst="line">
            <a:avLst/>
          </a:prstGeom>
          <a:noFill/>
          <a:ln w="9525" cap="flat" cmpd="sng" algn="ctr">
            <a:solidFill>
              <a:sysClr val="windowText" lastClr="000000"/>
            </a:solidFill>
            <a:prstDash val="solid"/>
          </a:ln>
          <a:effectLst/>
        </p:spPr>
      </p:cxnSp>
      <p:sp>
        <p:nvSpPr>
          <p:cNvPr id="13" name="TextBox 12"/>
          <p:cNvSpPr txBox="1"/>
          <p:nvPr/>
        </p:nvSpPr>
        <p:spPr>
          <a:xfrm>
            <a:off x="5708737" y="3767783"/>
            <a:ext cx="1368152" cy="307777"/>
          </a:xfrm>
          <a:prstGeom prst="rect">
            <a:avLst/>
          </a:prstGeom>
          <a:noFill/>
        </p:spPr>
        <p:txBody>
          <a:bodyPr wrap="square" rtlCol="0">
            <a:spAutoFit/>
          </a:bodyPr>
          <a:lstStyle/>
          <a:p>
            <a:r>
              <a:rPr lang="zh-CN" altLang="en-US" sz="1400" dirty="0">
                <a:solidFill>
                  <a:prstClr val="black"/>
                </a:solidFill>
                <a:latin typeface="+mj-ea"/>
                <a:ea typeface="+mj-ea"/>
              </a:rPr>
              <a:t>库存</a:t>
            </a:r>
            <a:r>
              <a:rPr lang="zh-CN" altLang="en-US" sz="1400" dirty="0" smtClean="0">
                <a:solidFill>
                  <a:prstClr val="black"/>
                </a:solidFill>
                <a:latin typeface="+mj-ea"/>
                <a:ea typeface="+mj-ea"/>
              </a:rPr>
              <a:t>现金增加</a:t>
            </a:r>
            <a:endParaRPr lang="zh-CN" altLang="en-US" sz="1400" dirty="0">
              <a:solidFill>
                <a:prstClr val="black"/>
              </a:solidFill>
              <a:latin typeface="+mj-ea"/>
              <a:ea typeface="+mj-ea"/>
            </a:endParaRPr>
          </a:p>
        </p:txBody>
      </p:sp>
      <p:sp>
        <p:nvSpPr>
          <p:cNvPr id="14" name="TextBox 13"/>
          <p:cNvSpPr txBox="1"/>
          <p:nvPr/>
        </p:nvSpPr>
        <p:spPr>
          <a:xfrm>
            <a:off x="7308304" y="3790750"/>
            <a:ext cx="1368152" cy="307777"/>
          </a:xfrm>
          <a:prstGeom prst="rect">
            <a:avLst/>
          </a:prstGeom>
          <a:noFill/>
        </p:spPr>
        <p:txBody>
          <a:bodyPr wrap="square" rtlCol="0">
            <a:spAutoFit/>
          </a:bodyPr>
          <a:lstStyle/>
          <a:p>
            <a:r>
              <a:rPr lang="zh-CN" altLang="en-US" sz="1400" dirty="0">
                <a:solidFill>
                  <a:prstClr val="black"/>
                </a:solidFill>
                <a:latin typeface="+mj-ea"/>
                <a:ea typeface="+mj-ea"/>
              </a:rPr>
              <a:t>库存</a:t>
            </a:r>
            <a:r>
              <a:rPr lang="zh-CN" altLang="en-US" sz="1400" dirty="0" smtClean="0">
                <a:solidFill>
                  <a:prstClr val="black"/>
                </a:solidFill>
                <a:latin typeface="+mj-ea"/>
                <a:ea typeface="+mj-ea"/>
              </a:rPr>
              <a:t>现金减少</a:t>
            </a:r>
            <a:endParaRPr lang="zh-CN" altLang="en-US" sz="1400" dirty="0">
              <a:solidFill>
                <a:prstClr val="black"/>
              </a:solidFill>
              <a:latin typeface="+mj-ea"/>
              <a:ea typeface="+mj-ea"/>
            </a:endParaRPr>
          </a:p>
        </p:txBody>
      </p:sp>
      <p:sp>
        <p:nvSpPr>
          <p:cNvPr id="15" name="TextBox 14"/>
          <p:cNvSpPr txBox="1"/>
          <p:nvPr/>
        </p:nvSpPr>
        <p:spPr>
          <a:xfrm>
            <a:off x="5436096" y="4653136"/>
            <a:ext cx="1760748" cy="307777"/>
          </a:xfrm>
          <a:prstGeom prst="rect">
            <a:avLst/>
          </a:prstGeom>
          <a:noFill/>
        </p:spPr>
        <p:txBody>
          <a:bodyPr wrap="square" rtlCol="0">
            <a:spAutoFit/>
          </a:bodyPr>
          <a:lstStyle/>
          <a:p>
            <a:r>
              <a:rPr lang="zh-CN" altLang="en-US" sz="1400" dirty="0">
                <a:solidFill>
                  <a:prstClr val="black"/>
                </a:solidFill>
                <a:latin typeface="+mj-ea"/>
                <a:ea typeface="+mj-ea"/>
              </a:rPr>
              <a:t>库存</a:t>
            </a:r>
            <a:r>
              <a:rPr lang="zh-CN" altLang="en-US" sz="1400" dirty="0" smtClean="0">
                <a:solidFill>
                  <a:prstClr val="black"/>
                </a:solidFill>
                <a:latin typeface="+mj-ea"/>
                <a:ea typeface="+mj-ea"/>
              </a:rPr>
              <a:t>现金期末余额</a:t>
            </a:r>
            <a:endParaRPr lang="zh-CN" altLang="en-US" sz="1400" dirty="0">
              <a:solidFill>
                <a:prstClr val="black"/>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barn(inVertical)">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barn(inVertical)">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barn(inVertical)">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barn(inVertical)">
                                      <p:cBhvr>
                                        <p:cTn id="42" dur="500"/>
                                        <p:tgtEl>
                                          <p:spTgt spid="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barn(inVertical)">
                                      <p:cBhvr>
                                        <p:cTn id="47" dur="500"/>
                                        <p:tgtEl>
                                          <p:spTgt spid="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
                                            <p:txEl>
                                              <p:pRg st="8" end="8"/>
                                            </p:txEl>
                                          </p:spTgt>
                                        </p:tgtEl>
                                        <p:attrNameLst>
                                          <p:attrName>style.visibility</p:attrName>
                                        </p:attrNameLst>
                                      </p:cBhvr>
                                      <p:to>
                                        <p:strVal val="visible"/>
                                      </p:to>
                                    </p:set>
                                    <p:animEffect transition="in" filter="barn(inVertical)">
                                      <p:cBhvr>
                                        <p:cTn id="52" dur="500"/>
                                        <p:tgtEl>
                                          <p:spTgt spid="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
                                            <p:txEl>
                                              <p:pRg st="9" end="9"/>
                                            </p:txEl>
                                          </p:spTgt>
                                        </p:tgtEl>
                                        <p:attrNameLst>
                                          <p:attrName>style.visibility</p:attrName>
                                        </p:attrNameLst>
                                      </p:cBhvr>
                                      <p:to>
                                        <p:strVal val="visible"/>
                                      </p:to>
                                    </p:set>
                                    <p:animEffect transition="in" filter="barn(inVertical)">
                                      <p:cBhvr>
                                        <p:cTn id="57" dur="500"/>
                                        <p:tgtEl>
                                          <p:spTgt spid="9">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9">
                                            <p:txEl>
                                              <p:pRg st="10" end="10"/>
                                            </p:txEl>
                                          </p:spTgt>
                                        </p:tgtEl>
                                        <p:attrNameLst>
                                          <p:attrName>style.visibility</p:attrName>
                                        </p:attrNameLst>
                                      </p:cBhvr>
                                      <p:to>
                                        <p:strVal val="visible"/>
                                      </p:to>
                                    </p:set>
                                    <p:animEffect transition="in" filter="barn(inVertical)">
                                      <p:cBhvr>
                                        <p:cTn id="62" dur="500"/>
                                        <p:tgtEl>
                                          <p:spTgt spid="9">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anim calcmode="lin" valueType="num">
                                      <p:cBhvr>
                                        <p:cTn id="68" dur="1000" fill="hold"/>
                                        <p:tgtEl>
                                          <p:spTgt spid="4"/>
                                        </p:tgtEl>
                                        <p:attrNameLst>
                                          <p:attrName>ppt_x</p:attrName>
                                        </p:attrNameLst>
                                      </p:cBhvr>
                                      <p:tavLst>
                                        <p:tav tm="0">
                                          <p:val>
                                            <p:strVal val="#ppt_x"/>
                                          </p:val>
                                        </p:tav>
                                        <p:tav tm="100000">
                                          <p:val>
                                            <p:strVal val="#ppt_x"/>
                                          </p:val>
                                        </p:tav>
                                      </p:tavLst>
                                    </p:anim>
                                    <p:anim calcmode="lin" valueType="num">
                                      <p:cBhvr>
                                        <p:cTn id="6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additive="base">
                                        <p:cTn id="74" dur="500" fill="hold"/>
                                        <p:tgtEl>
                                          <p:spTgt spid="5"/>
                                        </p:tgtEl>
                                        <p:attrNameLst>
                                          <p:attrName>ppt_x</p:attrName>
                                        </p:attrNameLst>
                                      </p:cBhvr>
                                      <p:tavLst>
                                        <p:tav tm="0">
                                          <p:val>
                                            <p:strVal val="#ppt_x"/>
                                          </p:val>
                                        </p:tav>
                                        <p:tav tm="100000">
                                          <p:val>
                                            <p:strVal val="#ppt_x"/>
                                          </p:val>
                                        </p:tav>
                                      </p:tavLst>
                                    </p:anim>
                                    <p:anim calcmode="lin" valueType="num">
                                      <p:cBhvr additive="base">
                                        <p:cTn id="7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8"/>
                                        </p:tgtEl>
                                        <p:attrNameLst>
                                          <p:attrName>style.visibility</p:attrName>
                                        </p:attrNameLst>
                                      </p:cBhvr>
                                      <p:to>
                                        <p:strVal val="visible"/>
                                      </p:to>
                                    </p:set>
                                    <p:anim calcmode="lin" valueType="num">
                                      <p:cBhvr additive="base">
                                        <p:cTn id="80" dur="500" fill="hold"/>
                                        <p:tgtEl>
                                          <p:spTgt spid="8"/>
                                        </p:tgtEl>
                                        <p:attrNameLst>
                                          <p:attrName>ppt_x</p:attrName>
                                        </p:attrNameLst>
                                      </p:cBhvr>
                                      <p:tavLst>
                                        <p:tav tm="0">
                                          <p:val>
                                            <p:strVal val="#ppt_x"/>
                                          </p:val>
                                        </p:tav>
                                        <p:tav tm="100000">
                                          <p:val>
                                            <p:strVal val="#ppt_x"/>
                                          </p:val>
                                        </p:tav>
                                      </p:tavLst>
                                    </p:anim>
                                    <p:anim calcmode="lin" valueType="num">
                                      <p:cBhvr additive="base">
                                        <p:cTn id="8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additive="base">
                                        <p:cTn id="86" dur="500" fill="hold"/>
                                        <p:tgtEl>
                                          <p:spTgt spid="13"/>
                                        </p:tgtEl>
                                        <p:attrNameLst>
                                          <p:attrName>ppt_x</p:attrName>
                                        </p:attrNameLst>
                                      </p:cBhvr>
                                      <p:tavLst>
                                        <p:tav tm="0">
                                          <p:val>
                                            <p:strVal val="#ppt_x"/>
                                          </p:val>
                                        </p:tav>
                                        <p:tav tm="100000">
                                          <p:val>
                                            <p:strVal val="#ppt_x"/>
                                          </p:val>
                                        </p:tav>
                                      </p:tavLst>
                                    </p:anim>
                                    <p:anim calcmode="lin" valueType="num">
                                      <p:cBhvr additive="base">
                                        <p:cTn id="8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4"/>
                                        </p:tgtEl>
                                        <p:attrNameLst>
                                          <p:attrName>style.visibility</p:attrName>
                                        </p:attrNameLst>
                                      </p:cBhvr>
                                      <p:to>
                                        <p:strVal val="visible"/>
                                      </p:to>
                                    </p:set>
                                    <p:anim calcmode="lin" valueType="num">
                                      <p:cBhvr additive="base">
                                        <p:cTn id="92" dur="500" fill="hold"/>
                                        <p:tgtEl>
                                          <p:spTgt spid="14"/>
                                        </p:tgtEl>
                                        <p:attrNameLst>
                                          <p:attrName>ppt_x</p:attrName>
                                        </p:attrNameLst>
                                      </p:cBhvr>
                                      <p:tavLst>
                                        <p:tav tm="0">
                                          <p:val>
                                            <p:strVal val="#ppt_x"/>
                                          </p:val>
                                        </p:tav>
                                        <p:tav tm="100000">
                                          <p:val>
                                            <p:strVal val="#ppt_x"/>
                                          </p:val>
                                        </p:tav>
                                      </p:tavLst>
                                    </p:anim>
                                    <p:anim calcmode="lin" valueType="num">
                                      <p:cBhvr additive="base">
                                        <p:cTn id="9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fade">
                                      <p:cBhvr>
                                        <p:cTn id="98" dur="1000"/>
                                        <p:tgtEl>
                                          <p:spTgt spid="10"/>
                                        </p:tgtEl>
                                      </p:cBhvr>
                                    </p:animEffect>
                                    <p:anim calcmode="lin" valueType="num">
                                      <p:cBhvr>
                                        <p:cTn id="99" dur="1000" fill="hold"/>
                                        <p:tgtEl>
                                          <p:spTgt spid="10"/>
                                        </p:tgtEl>
                                        <p:attrNameLst>
                                          <p:attrName>ppt_x</p:attrName>
                                        </p:attrNameLst>
                                      </p:cBhvr>
                                      <p:tavLst>
                                        <p:tav tm="0">
                                          <p:val>
                                            <p:strVal val="#ppt_x"/>
                                          </p:val>
                                        </p:tav>
                                        <p:tav tm="100000">
                                          <p:val>
                                            <p:strVal val="#ppt_x"/>
                                          </p:val>
                                        </p:tav>
                                      </p:tavLst>
                                    </p:anim>
                                    <p:anim calcmode="lin" valueType="num">
                                      <p:cBhvr>
                                        <p:cTn id="10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additive="base">
                                        <p:cTn id="105" dur="500" fill="hold"/>
                                        <p:tgtEl>
                                          <p:spTgt spid="15"/>
                                        </p:tgtEl>
                                        <p:attrNameLst>
                                          <p:attrName>ppt_x</p:attrName>
                                        </p:attrNameLst>
                                      </p:cBhvr>
                                      <p:tavLst>
                                        <p:tav tm="0">
                                          <p:val>
                                            <p:strVal val="#ppt_x"/>
                                          </p:val>
                                        </p:tav>
                                        <p:tav tm="100000">
                                          <p:val>
                                            <p:strVal val="#ppt_x"/>
                                          </p:val>
                                        </p:tav>
                                      </p:tavLst>
                                    </p:anim>
                                    <p:anim calcmode="lin" valueType="num">
                                      <p:cBhvr additive="base">
                                        <p:cTn id="10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4" grpId="0"/>
      <p:bldP spid="13" grpId="0"/>
      <p:bldP spid="14" grpId="0"/>
      <p:bldP spid="1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600" dirty="0">
              <a:solidFill>
                <a:srgbClr val="FF0000"/>
              </a:solidFill>
            </a:endParaRPr>
          </a:p>
        </p:txBody>
      </p:sp>
      <p:sp>
        <p:nvSpPr>
          <p:cNvPr id="9" name="内容占位符 8"/>
          <p:cNvSpPr>
            <a:spLocks noGrp="1"/>
          </p:cNvSpPr>
          <p:nvPr>
            <p:ph idx="1"/>
          </p:nvPr>
        </p:nvSpPr>
        <p:spPr>
          <a:xfrm>
            <a:off x="457200" y="1340768"/>
            <a:ext cx="8229600" cy="4983832"/>
          </a:xfrm>
        </p:spPr>
        <p:txBody>
          <a:bodyPr>
            <a:normAutofit/>
          </a:bodyPr>
          <a:lstStyle/>
          <a:p>
            <a:pPr marL="0" indent="0">
              <a:buNone/>
            </a:pPr>
            <a:r>
              <a:rPr lang="en-US" altLang="zh-CN" sz="2800" dirty="0" smtClean="0">
                <a:solidFill>
                  <a:srgbClr val="FF0000"/>
                </a:solidFill>
                <a:latin typeface="+mj-ea"/>
                <a:ea typeface="+mj-ea"/>
              </a:rPr>
              <a:t>102 </a:t>
            </a:r>
            <a:r>
              <a:rPr lang="zh-CN" altLang="en-US" sz="2800" dirty="0">
                <a:solidFill>
                  <a:srgbClr val="FF0000"/>
                </a:solidFill>
                <a:latin typeface="+mj-ea"/>
                <a:ea typeface="+mj-ea"/>
              </a:rPr>
              <a:t>银行</a:t>
            </a:r>
            <a:r>
              <a:rPr lang="zh-CN" altLang="en-US" sz="2800" dirty="0" smtClean="0">
                <a:solidFill>
                  <a:srgbClr val="FF0000"/>
                </a:solidFill>
                <a:latin typeface="+mj-ea"/>
                <a:ea typeface="+mj-ea"/>
              </a:rPr>
              <a:t>存款</a:t>
            </a:r>
            <a:endParaRPr lang="en-US" altLang="zh-CN" sz="2800" dirty="0" smtClean="0">
              <a:solidFill>
                <a:srgbClr val="FF0000"/>
              </a:solidFill>
              <a:latin typeface="+mj-ea"/>
              <a:ea typeface="+mj-ea"/>
            </a:endParaRPr>
          </a:p>
          <a:p>
            <a:r>
              <a:rPr lang="zh-CN" altLang="en-US" sz="2000" u="sng" dirty="0">
                <a:latin typeface="+mn-ea"/>
              </a:rPr>
              <a:t>农村集体经济组织应当按照开户银行和其他金融</a:t>
            </a:r>
            <a:r>
              <a:rPr lang="zh-CN" altLang="en-US" sz="2000" u="sng" dirty="0" smtClean="0">
                <a:latin typeface="+mn-ea"/>
              </a:rPr>
              <a:t>机构</a:t>
            </a:r>
            <a:r>
              <a:rPr lang="zh-CN" altLang="en-US" sz="2000" u="sng" dirty="0">
                <a:latin typeface="+mn-ea"/>
              </a:rPr>
              <a:t>、存款种类等设置“银行存款日记账”</a:t>
            </a:r>
            <a:r>
              <a:rPr lang="zh-CN" altLang="en-US" sz="2000" dirty="0">
                <a:latin typeface="+mn-ea"/>
              </a:rPr>
              <a:t>，由出纳人员</a:t>
            </a:r>
            <a:r>
              <a:rPr lang="zh-CN" altLang="en-US" sz="2000" dirty="0" smtClean="0">
                <a:latin typeface="+mn-ea"/>
              </a:rPr>
              <a:t>根据收</a:t>
            </a:r>
            <a:r>
              <a:rPr lang="zh-CN" altLang="en-US" sz="2000" dirty="0">
                <a:latin typeface="+mn-ea"/>
              </a:rPr>
              <a:t>付款凭证，按照业务的发生顺序逐笔登记。每日终了，</a:t>
            </a:r>
            <a:r>
              <a:rPr lang="zh-CN" altLang="en-US" sz="2000" dirty="0" smtClean="0">
                <a:latin typeface="+mn-ea"/>
              </a:rPr>
              <a:t>应结</a:t>
            </a:r>
            <a:r>
              <a:rPr lang="zh-CN" altLang="en-US" sz="2000" dirty="0">
                <a:latin typeface="+mn-ea"/>
              </a:rPr>
              <a:t>出余额</a:t>
            </a:r>
            <a:r>
              <a:rPr lang="zh-CN" altLang="en-US" sz="2000" dirty="0" smtClean="0">
                <a:latin typeface="+mn-ea"/>
              </a:rPr>
              <a:t>。</a:t>
            </a:r>
            <a:endParaRPr lang="en-US" altLang="zh-CN" sz="2000" dirty="0" smtClean="0">
              <a:latin typeface="+mn-ea"/>
            </a:endParaRPr>
          </a:p>
          <a:p>
            <a:r>
              <a:rPr lang="zh-CN" altLang="en-US" sz="2000" dirty="0" smtClean="0">
                <a:latin typeface="+mn-ea"/>
              </a:rPr>
              <a:t>“银行存款日记账”</a:t>
            </a:r>
            <a:r>
              <a:rPr lang="zh-CN" altLang="en-US" sz="2000" dirty="0">
                <a:latin typeface="+mn-ea"/>
              </a:rPr>
              <a:t>应定期与“银行对账单”核对，</a:t>
            </a:r>
            <a:r>
              <a:rPr lang="zh-CN" altLang="en-US" sz="2000" dirty="0" smtClean="0">
                <a:latin typeface="+mn-ea"/>
              </a:rPr>
              <a:t>至少</a:t>
            </a:r>
            <a:r>
              <a:rPr lang="zh-CN" altLang="en-US" sz="2000" dirty="0">
                <a:latin typeface="+mn-ea"/>
              </a:rPr>
              <a:t>每月核对一次。农村集体经济组织银行存款账面余额与</a:t>
            </a:r>
            <a:r>
              <a:rPr lang="zh-CN" altLang="en-US" sz="2000" dirty="0" smtClean="0">
                <a:latin typeface="+mn-ea"/>
              </a:rPr>
              <a:t>银行</a:t>
            </a:r>
            <a:r>
              <a:rPr lang="zh-CN" altLang="en-US" sz="2000" dirty="0">
                <a:latin typeface="+mn-ea"/>
              </a:rPr>
              <a:t>对账单余额之间如有差额，应编制“银行</a:t>
            </a:r>
            <a:r>
              <a:rPr lang="zh-CN" altLang="en-US" sz="2000" dirty="0" smtClean="0">
                <a:latin typeface="+mn-ea"/>
              </a:rPr>
              <a:t>存款余额</a:t>
            </a:r>
            <a:r>
              <a:rPr lang="zh-CN" altLang="en-US" sz="2000" dirty="0">
                <a:latin typeface="+mn-ea"/>
              </a:rPr>
              <a:t>调节表</a:t>
            </a:r>
            <a:r>
              <a:rPr lang="zh-CN" altLang="en-US" sz="2000" dirty="0" smtClean="0">
                <a:latin typeface="+mn-ea"/>
              </a:rPr>
              <a:t>”调节</a:t>
            </a:r>
            <a:r>
              <a:rPr lang="zh-CN" altLang="en-US" sz="2000" dirty="0">
                <a:latin typeface="+mn-ea"/>
              </a:rPr>
              <a:t>相符</a:t>
            </a:r>
            <a:r>
              <a:rPr lang="zh-CN" altLang="en-US" sz="2000" dirty="0" smtClean="0">
                <a:latin typeface="+mn-ea"/>
              </a:rPr>
              <a:t>。</a:t>
            </a:r>
            <a:endParaRPr lang="en-US" altLang="zh-CN" sz="2000" dirty="0" smtClean="0">
              <a:latin typeface="+mn-ea"/>
            </a:endParaRPr>
          </a:p>
          <a:p>
            <a:r>
              <a:rPr lang="zh-CN" altLang="en-US" sz="2000" dirty="0">
                <a:latin typeface="+mn-ea"/>
              </a:rPr>
              <a:t>款项存入</a:t>
            </a:r>
            <a:r>
              <a:rPr lang="zh-CN" altLang="en-US" sz="2000" dirty="0" smtClean="0">
                <a:latin typeface="+mn-ea"/>
              </a:rPr>
              <a:t>银行：</a:t>
            </a:r>
            <a:endParaRPr lang="en-US" altLang="zh-CN" sz="2000" dirty="0" smtClean="0">
              <a:latin typeface="+mn-ea"/>
            </a:endParaRPr>
          </a:p>
          <a:p>
            <a:pPr lvl="0">
              <a:buClr>
                <a:srgbClr val="0BD0D9"/>
              </a:buClr>
            </a:pPr>
            <a:r>
              <a:rPr lang="zh-CN" altLang="en-US" sz="2200" dirty="0">
                <a:solidFill>
                  <a:prstClr val="black"/>
                </a:solidFill>
                <a:latin typeface="宋体" panose="02010600030101010101" pitchFamily="2" charset="-122"/>
              </a:rPr>
              <a:t>借</a:t>
            </a:r>
            <a:r>
              <a:rPr lang="zh-CN" altLang="en-US" sz="2200" dirty="0" smtClean="0">
                <a:solidFill>
                  <a:prstClr val="black"/>
                </a:solidFill>
                <a:latin typeface="宋体" panose="02010600030101010101" pitchFamily="2" charset="-122"/>
              </a:rPr>
              <a:t>：银行存款    </a:t>
            </a:r>
            <a:r>
              <a:rPr lang="en-US" altLang="zh-CN" sz="2200" dirty="0" smtClean="0">
                <a:solidFill>
                  <a:prstClr val="black"/>
                </a:solidFill>
                <a:latin typeface="宋体" panose="02010600030101010101" pitchFamily="2" charset="-122"/>
              </a:rPr>
              <a:t>20000</a:t>
            </a:r>
            <a:endParaRPr lang="en-US" altLang="zh-CN" sz="2200" dirty="0">
              <a:solidFill>
                <a:prstClr val="black"/>
              </a:solidFill>
              <a:latin typeface="宋体" panose="02010600030101010101" pitchFamily="2" charset="-122"/>
            </a:endParaRPr>
          </a:p>
          <a:p>
            <a:pPr lvl="0">
              <a:buClr>
                <a:srgbClr val="0BD0D9"/>
              </a:buClr>
            </a:pPr>
            <a:r>
              <a:rPr lang="en-US" altLang="zh-CN" sz="2200" dirty="0">
                <a:solidFill>
                  <a:prstClr val="black"/>
                </a:solidFill>
                <a:latin typeface="宋体" panose="02010600030101010101" pitchFamily="2" charset="-122"/>
              </a:rPr>
              <a:t>     </a:t>
            </a:r>
            <a:r>
              <a:rPr lang="zh-CN" altLang="en-US" sz="2200" dirty="0">
                <a:solidFill>
                  <a:prstClr val="black"/>
                </a:solidFill>
                <a:latin typeface="宋体" panose="02010600030101010101" pitchFamily="2" charset="-122"/>
              </a:rPr>
              <a:t>贷：经营收入</a:t>
            </a:r>
            <a:r>
              <a:rPr lang="en-US" altLang="zh-CN" sz="2200" dirty="0" smtClean="0">
                <a:solidFill>
                  <a:prstClr val="black"/>
                </a:solidFill>
                <a:latin typeface="宋体" panose="02010600030101010101" pitchFamily="2" charset="-122"/>
              </a:rPr>
              <a:t>-</a:t>
            </a:r>
            <a:r>
              <a:rPr lang="zh-CN" altLang="en-US" sz="2200" dirty="0" smtClean="0">
                <a:solidFill>
                  <a:prstClr val="black"/>
                </a:solidFill>
                <a:latin typeface="宋体" panose="02010600030101010101" pitchFamily="2" charset="-122"/>
              </a:rPr>
              <a:t>租金收入 </a:t>
            </a:r>
            <a:r>
              <a:rPr lang="en-US" altLang="zh-CN" sz="2200" dirty="0" smtClean="0">
                <a:solidFill>
                  <a:prstClr val="black"/>
                </a:solidFill>
                <a:latin typeface="宋体" panose="02010600030101010101" pitchFamily="2" charset="-122"/>
              </a:rPr>
              <a:t>20000</a:t>
            </a:r>
            <a:endParaRPr lang="en-US" altLang="zh-CN" sz="2200" dirty="0">
              <a:solidFill>
                <a:prstClr val="black"/>
              </a:solidFill>
              <a:latin typeface="宋体" panose="02010600030101010101" pitchFamily="2" charset="-122"/>
            </a:endParaRPr>
          </a:p>
          <a:p>
            <a:pPr lvl="0">
              <a:buClr>
                <a:srgbClr val="0BD0D9"/>
              </a:buClr>
            </a:pPr>
            <a:r>
              <a:rPr lang="zh-CN" altLang="en-US" sz="2200" dirty="0" smtClean="0">
                <a:solidFill>
                  <a:prstClr val="black"/>
                </a:solidFill>
                <a:latin typeface="宋体" panose="02010600030101010101" pitchFamily="2" charset="-122"/>
              </a:rPr>
              <a:t>银行存款支付时</a:t>
            </a:r>
            <a:r>
              <a:rPr lang="zh-CN" altLang="en-US" sz="2200" dirty="0">
                <a:solidFill>
                  <a:prstClr val="black"/>
                </a:solidFill>
                <a:latin typeface="宋体" panose="02010600030101010101" pitchFamily="2" charset="-122"/>
              </a:rPr>
              <a:t>：</a:t>
            </a:r>
            <a:endParaRPr lang="en-US" altLang="zh-CN" sz="2200" dirty="0">
              <a:solidFill>
                <a:prstClr val="black"/>
              </a:solidFill>
              <a:latin typeface="宋体" panose="02010600030101010101" pitchFamily="2" charset="-122"/>
            </a:endParaRPr>
          </a:p>
          <a:p>
            <a:pPr lvl="0">
              <a:buClr>
                <a:srgbClr val="0BD0D9"/>
              </a:buClr>
            </a:pPr>
            <a:r>
              <a:rPr lang="zh-CN" altLang="en-US" sz="2200" dirty="0">
                <a:solidFill>
                  <a:prstClr val="black"/>
                </a:solidFill>
                <a:latin typeface="宋体" panose="02010600030101010101" pitchFamily="2" charset="-122"/>
              </a:rPr>
              <a:t>借</a:t>
            </a:r>
            <a:r>
              <a:rPr lang="zh-CN" altLang="en-US" sz="2200" dirty="0" smtClean="0">
                <a:solidFill>
                  <a:prstClr val="black"/>
                </a:solidFill>
                <a:latin typeface="宋体" panose="02010600030101010101" pitchFamily="2" charset="-122"/>
              </a:rPr>
              <a:t>：固定资产</a:t>
            </a:r>
            <a:r>
              <a:rPr lang="en-US" altLang="zh-CN" sz="2200" dirty="0" smtClean="0">
                <a:solidFill>
                  <a:prstClr val="black"/>
                </a:solidFill>
                <a:latin typeface="宋体" panose="02010600030101010101" pitchFamily="2" charset="-122"/>
              </a:rPr>
              <a:t>15000</a:t>
            </a:r>
            <a:endParaRPr lang="en-US" altLang="zh-CN" sz="2200" dirty="0">
              <a:solidFill>
                <a:prstClr val="black"/>
              </a:solidFill>
              <a:latin typeface="宋体" panose="02010600030101010101" pitchFamily="2" charset="-122"/>
            </a:endParaRPr>
          </a:p>
          <a:p>
            <a:pPr lvl="0">
              <a:buClr>
                <a:srgbClr val="0BD0D9"/>
              </a:buClr>
            </a:pPr>
            <a:r>
              <a:rPr lang="zh-CN" altLang="en-US" sz="2200" dirty="0">
                <a:solidFill>
                  <a:prstClr val="black"/>
                </a:solidFill>
                <a:latin typeface="宋体" panose="02010600030101010101" pitchFamily="2" charset="-122"/>
              </a:rPr>
              <a:t>    贷：库存</a:t>
            </a:r>
            <a:r>
              <a:rPr lang="zh-CN" altLang="en-US" sz="2200" dirty="0" smtClean="0">
                <a:solidFill>
                  <a:prstClr val="black"/>
                </a:solidFill>
                <a:latin typeface="宋体" panose="02010600030101010101" pitchFamily="2" charset="-122"/>
              </a:rPr>
              <a:t>现金</a:t>
            </a:r>
            <a:r>
              <a:rPr lang="en-US" altLang="zh-CN" sz="2200" dirty="0" smtClean="0">
                <a:solidFill>
                  <a:prstClr val="black"/>
                </a:solidFill>
                <a:latin typeface="宋体" panose="02010600030101010101" pitchFamily="2" charset="-122"/>
              </a:rPr>
              <a:t>15000</a:t>
            </a:r>
            <a:endParaRPr lang="en-US" altLang="zh-CN" sz="2200" dirty="0">
              <a:solidFill>
                <a:prstClr val="black"/>
              </a:solidFill>
              <a:latin typeface="宋体" panose="02010600030101010101" pitchFamily="2" charset="-122"/>
            </a:endParaRPr>
          </a:p>
          <a:p>
            <a:endParaRPr lang="en-US" altLang="zh-CN" sz="2000" dirty="0" smtClean="0">
              <a:latin typeface="+mn-ea"/>
            </a:endParaRPr>
          </a:p>
          <a:p>
            <a:endParaRPr lang="zh-CN" altLang="en-US" sz="2000" dirty="0">
              <a:latin typeface="+mn-ea"/>
            </a:endParaRPr>
          </a:p>
        </p:txBody>
      </p:sp>
      <p:pic>
        <p:nvPicPr>
          <p:cNvPr id="4" name="图片 9" descr="08"/>
          <p:cNvPicPr>
            <a:picLocks noChangeAspect="1" noChangeArrowheads="1"/>
          </p:cNvPicPr>
          <p:nvPr/>
        </p:nvPicPr>
        <p:blipFill>
          <a:blip r:embed="rId1" cstate="print"/>
          <a:srcRect/>
          <a:stretch>
            <a:fillRect/>
          </a:stretch>
        </p:blipFill>
        <p:spPr bwMode="auto">
          <a:xfrm>
            <a:off x="5364088" y="3861048"/>
            <a:ext cx="3312368" cy="26642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 calcmode="lin" valueType="num">
                                      <p:cBhvr additive="base">
                                        <p:cTn id="20"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 calcmode="lin" valueType="num">
                                      <p:cBhvr additive="base">
                                        <p:cTn id="26"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 calcmode="lin" valueType="num">
                                      <p:cBhvr additive="base">
                                        <p:cTn id="32"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anim calcmode="lin" valueType="num">
                                      <p:cBhvr additive="base">
                                        <p:cTn id="38"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xEl>
                                              <p:pRg st="5" end="5"/>
                                            </p:txEl>
                                          </p:spTgt>
                                        </p:tgtEl>
                                        <p:attrNameLst>
                                          <p:attrName>style.visibility</p:attrName>
                                        </p:attrNameLst>
                                      </p:cBhvr>
                                      <p:to>
                                        <p:strVal val="visible"/>
                                      </p:to>
                                    </p:set>
                                    <p:anim calcmode="lin" valueType="num">
                                      <p:cBhvr additive="base">
                                        <p:cTn id="44"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9">
                                            <p:txEl>
                                              <p:pRg st="6" end="6"/>
                                            </p:txEl>
                                          </p:spTgt>
                                        </p:tgtEl>
                                        <p:attrNameLst>
                                          <p:attrName>style.visibility</p:attrName>
                                        </p:attrNameLst>
                                      </p:cBhvr>
                                      <p:to>
                                        <p:strVal val="visible"/>
                                      </p:to>
                                    </p:set>
                                    <p:anim calcmode="lin" valueType="num">
                                      <p:cBhvr additive="base">
                                        <p:cTn id="50"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9">
                                            <p:txEl>
                                              <p:pRg st="7" end="7"/>
                                            </p:txEl>
                                          </p:spTgt>
                                        </p:tgtEl>
                                        <p:attrNameLst>
                                          <p:attrName>style.visibility</p:attrName>
                                        </p:attrNameLst>
                                      </p:cBhvr>
                                      <p:to>
                                        <p:strVal val="visible"/>
                                      </p:to>
                                    </p:set>
                                    <p:anim calcmode="lin" valueType="num">
                                      <p:cBhvr additive="base">
                                        <p:cTn id="56"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9">
                                            <p:txEl>
                                              <p:pRg st="8" end="8"/>
                                            </p:txEl>
                                          </p:spTgt>
                                        </p:tgtEl>
                                        <p:attrNameLst>
                                          <p:attrName>style.visibility</p:attrName>
                                        </p:attrNameLst>
                                      </p:cBhvr>
                                      <p:to>
                                        <p:strVal val="visible"/>
                                      </p:to>
                                    </p:set>
                                    <p:anim calcmode="lin" valueType="num">
                                      <p:cBhvr additive="base">
                                        <p:cTn id="62"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1000"/>
                                        <p:tgtEl>
                                          <p:spTgt spid="4"/>
                                        </p:tgtEl>
                                      </p:cBhvr>
                                    </p:animEffect>
                                    <p:anim calcmode="lin" valueType="num">
                                      <p:cBhvr>
                                        <p:cTn id="69" dur="1000" fill="hold"/>
                                        <p:tgtEl>
                                          <p:spTgt spid="4"/>
                                        </p:tgtEl>
                                        <p:attrNameLst>
                                          <p:attrName>ppt_x</p:attrName>
                                        </p:attrNameLst>
                                      </p:cBhvr>
                                      <p:tavLst>
                                        <p:tav tm="0">
                                          <p:val>
                                            <p:strVal val="#ppt_x"/>
                                          </p:val>
                                        </p:tav>
                                        <p:tav tm="100000">
                                          <p:val>
                                            <p:strVal val="#ppt_x"/>
                                          </p:val>
                                        </p:tav>
                                      </p:tavLst>
                                    </p:anim>
                                    <p:anim calcmode="lin" valueType="num">
                                      <p:cBhvr>
                                        <p:cTn id="7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564672"/>
          </a:xfrm>
        </p:spPr>
        <p:txBody>
          <a:bodyPr/>
          <a:lstStyle/>
          <a:p>
            <a:r>
              <a:rPr lang="zh-CN" altLang="en-US" sz="2800" dirty="0" smtClean="0">
                <a:solidFill>
                  <a:srgbClr val="FF0000"/>
                </a:solidFill>
              </a:rPr>
              <a:t>（一）</a:t>
            </a:r>
            <a:r>
              <a:rPr lang="zh-CN" altLang="zh-CN" sz="2800" dirty="0" smtClean="0">
                <a:solidFill>
                  <a:srgbClr val="FF0000"/>
                </a:solidFill>
              </a:rPr>
              <a:t>修订</a:t>
            </a:r>
            <a:r>
              <a:rPr lang="zh-CN" altLang="zh-CN" sz="2800" dirty="0">
                <a:solidFill>
                  <a:srgbClr val="FF0000"/>
                </a:solidFill>
              </a:rPr>
              <a:t>《制度》的背景是什么？</a:t>
            </a:r>
            <a:endParaRPr lang="zh-CN" altLang="en-US" dirty="0"/>
          </a:p>
        </p:txBody>
      </p:sp>
      <p:sp>
        <p:nvSpPr>
          <p:cNvPr id="3" name="内容占位符 2"/>
          <p:cNvSpPr>
            <a:spLocks noGrp="1"/>
          </p:cNvSpPr>
          <p:nvPr>
            <p:ph idx="1"/>
          </p:nvPr>
        </p:nvSpPr>
        <p:spPr>
          <a:xfrm>
            <a:off x="457200" y="1412776"/>
            <a:ext cx="8229600" cy="4911824"/>
          </a:xfrm>
        </p:spPr>
        <p:txBody>
          <a:bodyPr>
            <a:normAutofit/>
          </a:bodyPr>
          <a:lstStyle/>
          <a:p>
            <a:r>
              <a:rPr lang="zh-CN" altLang="zh-CN" sz="2400" b="1" kern="0" dirty="0">
                <a:solidFill>
                  <a:srgbClr val="FF0000"/>
                </a:solidFill>
                <a:latin typeface="+mn-ea"/>
                <a:cs typeface="宋体" panose="02010600030101010101" pitchFamily="2" charset="-122"/>
              </a:rPr>
              <a:t>三是进一步与相关法律法规协调衔接，服务农村集体经济组织规范发展</a:t>
            </a:r>
            <a:r>
              <a:rPr lang="zh-CN" altLang="zh-CN" sz="2400" b="1" kern="0" dirty="0" smtClean="0">
                <a:solidFill>
                  <a:srgbClr val="FF0000"/>
                </a:solidFill>
                <a:latin typeface="+mn-ea"/>
                <a:cs typeface="宋体" panose="02010600030101010101" pitchFamily="2" charset="-122"/>
              </a:rPr>
              <a:t>。</a:t>
            </a:r>
            <a:endParaRPr lang="en-US" altLang="zh-CN" sz="2400" b="1" kern="0" dirty="0" smtClean="0">
              <a:solidFill>
                <a:srgbClr val="FF0000"/>
              </a:solidFill>
              <a:latin typeface="+mn-ea"/>
              <a:cs typeface="宋体" panose="02010600030101010101" pitchFamily="2" charset="-122"/>
            </a:endParaRPr>
          </a:p>
          <a:p>
            <a:r>
              <a:rPr lang="en-US" altLang="zh-CN" sz="2400" kern="0" dirty="0">
                <a:solidFill>
                  <a:srgbClr val="333333"/>
                </a:solidFill>
                <a:latin typeface="+mn-ea"/>
                <a:cs typeface="宋体" panose="02010600030101010101" pitchFamily="2" charset="-122"/>
              </a:rPr>
              <a:t> </a:t>
            </a:r>
            <a:r>
              <a:rPr lang="en-US" altLang="zh-CN" sz="2400" kern="0" dirty="0" smtClean="0">
                <a:solidFill>
                  <a:srgbClr val="333333"/>
                </a:solidFill>
                <a:latin typeface="+mn-ea"/>
                <a:cs typeface="宋体" panose="02010600030101010101" pitchFamily="2" charset="-122"/>
              </a:rPr>
              <a:t> </a:t>
            </a:r>
            <a:r>
              <a:rPr lang="zh-CN" altLang="zh-CN" sz="2400" kern="0" dirty="0" smtClean="0">
                <a:solidFill>
                  <a:srgbClr val="333333"/>
                </a:solidFill>
                <a:latin typeface="+mn-ea"/>
                <a:cs typeface="宋体" panose="02010600030101010101" pitchFamily="2" charset="-122"/>
              </a:rPr>
              <a:t>目前</a:t>
            </a:r>
            <a:r>
              <a:rPr lang="zh-CN" altLang="zh-CN" sz="2400" kern="0" dirty="0">
                <a:solidFill>
                  <a:srgbClr val="333333"/>
                </a:solidFill>
                <a:latin typeface="+mn-ea"/>
                <a:cs typeface="宋体" panose="02010600030101010101" pitchFamily="2" charset="-122"/>
              </a:rPr>
              <a:t>正在制定中的《农村集体经济组织法（草案）》对农村集体经济组织的业务范围、运营管理、收益分配等方面作出了明确规定，</a:t>
            </a:r>
            <a:r>
              <a:rPr lang="zh-CN" altLang="zh-CN" sz="2400" kern="0" dirty="0">
                <a:latin typeface="+mn-ea"/>
                <a:cs typeface="宋体" panose="02010600030101010101" pitchFamily="2" charset="-122"/>
              </a:rPr>
              <a:t>财政部</a:t>
            </a:r>
            <a:r>
              <a:rPr lang="en-US" altLang="zh-CN" sz="2400" kern="0" dirty="0">
                <a:latin typeface="+mn-ea"/>
                <a:cs typeface="宋体" panose="02010600030101010101" pitchFamily="2" charset="-122"/>
              </a:rPr>
              <a:t>2021</a:t>
            </a:r>
            <a:r>
              <a:rPr lang="zh-CN" altLang="zh-CN" sz="2400" kern="0" dirty="0">
                <a:latin typeface="+mn-ea"/>
                <a:cs typeface="宋体" panose="02010600030101010101" pitchFamily="2" charset="-122"/>
              </a:rPr>
              <a:t>年底印发的</a:t>
            </a:r>
            <a:r>
              <a:rPr lang="zh-CN" altLang="zh-CN" sz="2400" b="1" kern="0" dirty="0">
                <a:solidFill>
                  <a:srgbClr val="FF0000"/>
                </a:solidFill>
                <a:latin typeface="+mn-ea"/>
                <a:cs typeface="宋体" panose="02010600030101010101" pitchFamily="2" charset="-122"/>
              </a:rPr>
              <a:t>《农村集体经济组织财务制度》（财农〔</a:t>
            </a:r>
            <a:r>
              <a:rPr lang="en-US" altLang="zh-CN" sz="2400" b="1" kern="0" dirty="0">
                <a:solidFill>
                  <a:srgbClr val="FF0000"/>
                </a:solidFill>
                <a:latin typeface="+mn-ea"/>
                <a:cs typeface="宋体" panose="02010600030101010101" pitchFamily="2" charset="-122"/>
              </a:rPr>
              <a:t>2021</a:t>
            </a:r>
            <a:r>
              <a:rPr lang="zh-CN" altLang="zh-CN" sz="2400" b="1" kern="0" dirty="0">
                <a:solidFill>
                  <a:srgbClr val="FF0000"/>
                </a:solidFill>
                <a:latin typeface="+mn-ea"/>
                <a:cs typeface="宋体" panose="02010600030101010101" pitchFamily="2" charset="-122"/>
              </a:rPr>
              <a:t>〕</a:t>
            </a:r>
            <a:r>
              <a:rPr lang="en-US" altLang="zh-CN" sz="2400" b="1" kern="0" dirty="0">
                <a:solidFill>
                  <a:srgbClr val="FF0000"/>
                </a:solidFill>
                <a:latin typeface="+mn-ea"/>
                <a:cs typeface="宋体" panose="02010600030101010101" pitchFamily="2" charset="-122"/>
              </a:rPr>
              <a:t>121</a:t>
            </a:r>
            <a:r>
              <a:rPr lang="zh-CN" altLang="zh-CN" sz="2400" b="1" kern="0" dirty="0">
                <a:solidFill>
                  <a:srgbClr val="FF0000"/>
                </a:solidFill>
                <a:latin typeface="+mn-ea"/>
                <a:cs typeface="宋体" panose="02010600030101010101" pitchFamily="2" charset="-122"/>
              </a:rPr>
              <a:t>号）</a:t>
            </a:r>
            <a:r>
              <a:rPr lang="zh-CN" altLang="zh-CN" sz="2400" kern="0" dirty="0">
                <a:solidFill>
                  <a:srgbClr val="333333"/>
                </a:solidFill>
                <a:latin typeface="+mn-ea"/>
                <a:cs typeface="宋体" panose="02010600030101010101" pitchFamily="2" charset="-122"/>
              </a:rPr>
              <a:t>等对农村集体经济组织财务管理等方面提出了新的要求，原会计制度中部分内容已不再适用。为做好与《农村集体经济组织法（草案）》、《农村集体经济组织财务制度》等法律法规的协调衔接，需要对原会计制度作出相应调整。</a:t>
            </a:r>
            <a:endParaRPr lang="zh-CN" altLang="en-US" sz="2400" kern="0" dirty="0">
              <a:solidFill>
                <a:srgbClr val="333333"/>
              </a:solidFill>
              <a:latin typeface="+mn-ea"/>
              <a:cs typeface="宋体" panose="02010600030101010101" pitchFamily="2"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600" dirty="0">
              <a:solidFill>
                <a:srgbClr val="FF0000"/>
              </a:solidFill>
            </a:endParaRPr>
          </a:p>
        </p:txBody>
      </p:sp>
      <p:sp>
        <p:nvSpPr>
          <p:cNvPr id="9" name="内容占位符 8"/>
          <p:cNvSpPr>
            <a:spLocks noGrp="1"/>
          </p:cNvSpPr>
          <p:nvPr>
            <p:ph idx="1"/>
          </p:nvPr>
        </p:nvSpPr>
        <p:spPr/>
        <p:txBody>
          <a:bodyPr/>
          <a:lstStyle/>
          <a:p>
            <a:r>
              <a:rPr lang="en-US" altLang="zh-CN" sz="2400" dirty="0">
                <a:solidFill>
                  <a:srgbClr val="FF0000"/>
                </a:solidFill>
                <a:latin typeface="+mj-ea"/>
                <a:ea typeface="+mj-ea"/>
              </a:rPr>
              <a:t>111 </a:t>
            </a:r>
            <a:r>
              <a:rPr lang="zh-CN" altLang="en-US" sz="2400" dirty="0">
                <a:solidFill>
                  <a:srgbClr val="FF0000"/>
                </a:solidFill>
                <a:latin typeface="+mj-ea"/>
                <a:ea typeface="+mj-ea"/>
              </a:rPr>
              <a:t>短期</a:t>
            </a:r>
            <a:r>
              <a:rPr lang="zh-CN" altLang="en-US" sz="2400" dirty="0" smtClean="0">
                <a:solidFill>
                  <a:srgbClr val="FF0000"/>
                </a:solidFill>
                <a:latin typeface="+mj-ea"/>
                <a:ea typeface="+mj-ea"/>
              </a:rPr>
              <a:t>投资（略）</a:t>
            </a:r>
            <a:endParaRPr lang="en-US" altLang="zh-CN" sz="2400" b="1" dirty="0" smtClean="0">
              <a:solidFill>
                <a:srgbClr val="FF0000"/>
              </a:solidFill>
              <a:latin typeface="+mj-ea"/>
              <a:ea typeface="+mj-ea"/>
            </a:endParaRPr>
          </a:p>
          <a:p>
            <a:endParaRPr lang="en-US" altLang="zh-CN" sz="2800" dirty="0" smtClean="0">
              <a:solidFill>
                <a:srgbClr val="FF0000"/>
              </a:solidFill>
              <a:latin typeface="+mj-ea"/>
              <a:ea typeface="+mj-ea"/>
            </a:endParaRPr>
          </a:p>
          <a:p>
            <a:r>
              <a:rPr lang="en-US" altLang="zh-CN" sz="2800" dirty="0" smtClean="0">
                <a:solidFill>
                  <a:srgbClr val="FF0000"/>
                </a:solidFill>
                <a:latin typeface="+mj-ea"/>
                <a:ea typeface="+mj-ea"/>
              </a:rPr>
              <a:t>112 </a:t>
            </a:r>
            <a:r>
              <a:rPr lang="zh-CN" altLang="en-US" sz="2800" dirty="0">
                <a:solidFill>
                  <a:srgbClr val="FF0000"/>
                </a:solidFill>
                <a:latin typeface="+mj-ea"/>
                <a:ea typeface="+mj-ea"/>
              </a:rPr>
              <a:t>应收</a:t>
            </a:r>
            <a:r>
              <a:rPr lang="zh-CN" altLang="en-US" sz="2800" dirty="0" smtClean="0">
                <a:solidFill>
                  <a:srgbClr val="FF0000"/>
                </a:solidFill>
                <a:latin typeface="+mj-ea"/>
                <a:ea typeface="+mj-ea"/>
              </a:rPr>
              <a:t>款</a:t>
            </a:r>
            <a:endParaRPr lang="en-US" altLang="zh-CN" sz="2800" dirty="0" smtClean="0">
              <a:solidFill>
                <a:srgbClr val="FF0000"/>
              </a:solidFill>
              <a:latin typeface="+mj-ea"/>
              <a:ea typeface="+mj-ea"/>
            </a:endParaRPr>
          </a:p>
          <a:p>
            <a:r>
              <a:rPr lang="zh-CN" altLang="en-US" sz="2800" dirty="0">
                <a:latin typeface="仿宋" panose="02010609060101010101" charset="-122"/>
                <a:ea typeface="仿宋" panose="02010609060101010101" charset="-122"/>
              </a:rPr>
              <a:t>本科目核算农村集体经济组织与非成员之间发生</a:t>
            </a:r>
            <a:r>
              <a:rPr lang="zh-CN" altLang="en-US" sz="2800" dirty="0" smtClean="0">
                <a:latin typeface="仿宋" panose="02010609060101010101" charset="-122"/>
                <a:ea typeface="仿宋" panose="02010609060101010101" charset="-122"/>
              </a:rPr>
              <a:t>的各种</a:t>
            </a:r>
            <a:r>
              <a:rPr lang="zh-CN" altLang="en-US" sz="2800" dirty="0">
                <a:latin typeface="仿宋" panose="02010609060101010101" charset="-122"/>
                <a:ea typeface="仿宋" panose="02010609060101010101" charset="-122"/>
              </a:rPr>
              <a:t>应收及暂付款项，如因销售库存物资、提供劳务应收</a:t>
            </a:r>
            <a:r>
              <a:rPr lang="zh-CN" altLang="en-US" sz="2800" dirty="0" smtClean="0">
                <a:latin typeface="仿宋" panose="02010609060101010101" charset="-122"/>
                <a:ea typeface="仿宋" panose="02010609060101010101" charset="-122"/>
              </a:rPr>
              <a:t>取的</a:t>
            </a:r>
            <a:r>
              <a:rPr lang="zh-CN" altLang="en-US" sz="2800" dirty="0">
                <a:latin typeface="仿宋" panose="02010609060101010101" charset="-122"/>
                <a:ea typeface="仿宋" panose="02010609060101010101" charset="-122"/>
              </a:rPr>
              <a:t>款项以及应收的各种赔款、罚款、利息等</a:t>
            </a:r>
            <a:r>
              <a:rPr lang="zh-CN" altLang="en-US" sz="2800" dirty="0" smtClean="0">
                <a:latin typeface="仿宋" panose="02010609060101010101" charset="-122"/>
                <a:ea typeface="仿宋" panose="02010609060101010101" charset="-122"/>
              </a:rPr>
              <a:t>。</a:t>
            </a:r>
            <a:endParaRPr lang="en-US" altLang="zh-CN" sz="2800" dirty="0" smtClean="0">
              <a:latin typeface="仿宋" panose="02010609060101010101" charset="-122"/>
              <a:ea typeface="仿宋" panose="02010609060101010101" charset="-122"/>
            </a:endParaRPr>
          </a:p>
          <a:p>
            <a:r>
              <a:rPr lang="zh-CN" altLang="en-US" sz="2800" dirty="0" smtClean="0">
                <a:solidFill>
                  <a:srgbClr val="FF0000"/>
                </a:solidFill>
                <a:latin typeface="仿宋" panose="02010609060101010101" charset="-122"/>
                <a:ea typeface="仿宋" panose="02010609060101010101" charset="-122"/>
              </a:rPr>
              <a:t>具体如下：</a:t>
            </a:r>
            <a:endParaRPr lang="en-US" altLang="zh-CN" sz="2800" dirty="0" smtClean="0">
              <a:solidFill>
                <a:srgbClr val="FF0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486251" y="2687955"/>
            <a:ext cx="3996690" cy="3401060"/>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sp>
        <p:nvSpPr>
          <p:cNvPr id="96" name="TextBox 88"/>
          <p:cNvSpPr txBox="1"/>
          <p:nvPr/>
        </p:nvSpPr>
        <p:spPr>
          <a:xfrm>
            <a:off x="2776852" y="3900637"/>
            <a:ext cx="418808" cy="646331"/>
          </a:xfrm>
          <a:prstGeom prst="rect">
            <a:avLst/>
          </a:prstGeom>
          <a:noFill/>
        </p:spPr>
        <p:txBody>
          <a:bodyPr wrap="square" rtlCol="0">
            <a:spAutoFit/>
          </a:bodyPr>
          <a:lstStyle/>
          <a:p>
            <a:r>
              <a:rPr lang="en-US" altLang="zh-CN" dirty="0">
                <a:solidFill>
                  <a:srgbClr val="FFFFFF"/>
                </a:solidFill>
                <a:latin typeface="微软雅黑" panose="020B0503020204020204" pitchFamily="34" charset="-122"/>
              </a:rPr>
              <a:t>0</a:t>
            </a:r>
            <a:r>
              <a:rPr lang="en-US" altLang="zh-CN" dirty="0" smtClean="0">
                <a:solidFill>
                  <a:srgbClr val="FFFFFF"/>
                </a:solidFill>
                <a:latin typeface="微软雅黑" panose="020B0503020204020204" pitchFamily="34" charset="-122"/>
              </a:rPr>
              <a:t>2</a:t>
            </a:r>
            <a:endParaRPr lang="zh-CN" altLang="en-US" dirty="0">
              <a:solidFill>
                <a:srgbClr val="FFFFFF"/>
              </a:solidFill>
              <a:latin typeface="微软雅黑" panose="020B0503020204020204" pitchFamily="34" charset="-122"/>
            </a:endParaRPr>
          </a:p>
        </p:txBody>
      </p:sp>
      <p:sp>
        <p:nvSpPr>
          <p:cNvPr id="98" name="TextBox 88"/>
          <p:cNvSpPr txBox="1"/>
          <p:nvPr/>
        </p:nvSpPr>
        <p:spPr>
          <a:xfrm>
            <a:off x="4664707" y="3880317"/>
            <a:ext cx="418808" cy="646331"/>
          </a:xfrm>
          <a:prstGeom prst="rect">
            <a:avLst/>
          </a:prstGeom>
          <a:noFill/>
        </p:spPr>
        <p:txBody>
          <a:bodyPr wrap="square" rtlCol="0">
            <a:spAutoFit/>
          </a:bodyPr>
          <a:lstStyle/>
          <a:p>
            <a:r>
              <a:rPr lang="en-US" altLang="zh-CN" dirty="0">
                <a:solidFill>
                  <a:srgbClr val="FFFFFF"/>
                </a:solidFill>
                <a:latin typeface="微软雅黑" panose="020B0503020204020204" pitchFamily="34" charset="-122"/>
              </a:rPr>
              <a:t>0</a:t>
            </a:r>
            <a:r>
              <a:rPr lang="en-US" dirty="0" smtClean="0">
                <a:solidFill>
                  <a:srgbClr val="FFFFFF"/>
                </a:solidFill>
                <a:latin typeface="微软雅黑" panose="020B0503020204020204" pitchFamily="34" charset="-122"/>
              </a:rPr>
              <a:t>4</a:t>
            </a:r>
            <a:endParaRPr lang="en-US" dirty="0">
              <a:solidFill>
                <a:srgbClr val="FFFFFF"/>
              </a:solidFill>
              <a:latin typeface="微软雅黑" panose="020B0503020204020204" pitchFamily="34" charset="-122"/>
            </a:endParaRPr>
          </a:p>
        </p:txBody>
      </p:sp>
      <p:sp>
        <p:nvSpPr>
          <p:cNvPr id="99" name="TextBox 88"/>
          <p:cNvSpPr txBox="1"/>
          <p:nvPr/>
        </p:nvSpPr>
        <p:spPr>
          <a:xfrm>
            <a:off x="5591488" y="4098757"/>
            <a:ext cx="418808" cy="646331"/>
          </a:xfrm>
          <a:prstGeom prst="rect">
            <a:avLst/>
          </a:prstGeom>
          <a:noFill/>
        </p:spPr>
        <p:txBody>
          <a:bodyPr wrap="square" rtlCol="0">
            <a:spAutoFit/>
          </a:bodyPr>
          <a:lstStyle/>
          <a:p>
            <a:r>
              <a:rPr lang="en-US" altLang="zh-CN" dirty="0">
                <a:solidFill>
                  <a:srgbClr val="FFFFFF"/>
                </a:solidFill>
                <a:latin typeface="微软雅黑" panose="020B0503020204020204" pitchFamily="34" charset="-122"/>
              </a:rPr>
              <a:t>05</a:t>
            </a:r>
            <a:endParaRPr lang="en-US" dirty="0">
              <a:solidFill>
                <a:srgbClr val="FFFFFF"/>
              </a:solidFill>
              <a:latin typeface="微软雅黑" panose="020B0503020204020204" pitchFamily="34" charset="-122"/>
            </a:endParaRPr>
          </a:p>
        </p:txBody>
      </p:sp>
      <p:sp>
        <p:nvSpPr>
          <p:cNvPr id="100" name="TextBox 88"/>
          <p:cNvSpPr txBox="1"/>
          <p:nvPr/>
        </p:nvSpPr>
        <p:spPr>
          <a:xfrm>
            <a:off x="6526843" y="3905717"/>
            <a:ext cx="418808" cy="646331"/>
          </a:xfrm>
          <a:prstGeom prst="rect">
            <a:avLst/>
          </a:prstGeom>
          <a:noFill/>
        </p:spPr>
        <p:txBody>
          <a:bodyPr wrap="square" rtlCol="0">
            <a:spAutoFit/>
          </a:bodyPr>
          <a:lstStyle/>
          <a:p>
            <a:r>
              <a:rPr lang="en-US" altLang="zh-CN" dirty="0">
                <a:solidFill>
                  <a:srgbClr val="FFFFFF"/>
                </a:solidFill>
                <a:latin typeface="微软雅黑" panose="020B0503020204020204" pitchFamily="34" charset="-122"/>
              </a:rPr>
              <a:t>06</a:t>
            </a:r>
            <a:endParaRPr lang="en-US" dirty="0">
              <a:solidFill>
                <a:srgbClr val="FFFFFF"/>
              </a:solidFill>
              <a:latin typeface="微软雅黑" panose="020B0503020204020204" pitchFamily="34" charset="-122"/>
            </a:endParaRPr>
          </a:p>
        </p:txBody>
      </p:sp>
      <p:sp>
        <p:nvSpPr>
          <p:cNvPr id="17" name="矩形 16"/>
          <p:cNvSpPr/>
          <p:nvPr/>
        </p:nvSpPr>
        <p:spPr>
          <a:xfrm>
            <a:off x="4601051" y="2687958"/>
            <a:ext cx="3996690" cy="3400425"/>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grpSp>
        <p:nvGrpSpPr>
          <p:cNvPr id="18" name="组合 17"/>
          <p:cNvGrpSpPr/>
          <p:nvPr/>
        </p:nvGrpSpPr>
        <p:grpSpPr>
          <a:xfrm>
            <a:off x="1162858" y="2107176"/>
            <a:ext cx="2708725" cy="697051"/>
            <a:chOff x="1932824" y="2492791"/>
            <a:chExt cx="2605091" cy="697051"/>
          </a:xfrm>
        </p:grpSpPr>
        <p:sp>
          <p:nvSpPr>
            <p:cNvPr id="2" name="梯形 1"/>
            <p:cNvSpPr/>
            <p:nvPr/>
          </p:nvSpPr>
          <p:spPr>
            <a:xfrm>
              <a:off x="1932824" y="2492793"/>
              <a:ext cx="2605091" cy="138572"/>
            </a:xfrm>
            <a:prstGeom prst="trapezoid">
              <a:avLst>
                <a:gd name="adj" fmla="val 107452"/>
              </a:avLst>
            </a:prstGeom>
            <a:solidFill>
              <a:srgbClr val="2BA8D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sp>
          <p:nvSpPr>
            <p:cNvPr id="3" name="流程图: 离页连接符 2"/>
            <p:cNvSpPr/>
            <p:nvPr/>
          </p:nvSpPr>
          <p:spPr>
            <a:xfrm>
              <a:off x="2081517" y="2492791"/>
              <a:ext cx="2307704" cy="697051"/>
            </a:xfrm>
            <a:prstGeom prst="flowChartOffpageConnector">
              <a:avLst/>
            </a:prstGeom>
            <a:solidFill>
              <a:srgbClr val="4BB4D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grpSp>
      <p:grpSp>
        <p:nvGrpSpPr>
          <p:cNvPr id="4" name="组合 3"/>
          <p:cNvGrpSpPr/>
          <p:nvPr/>
        </p:nvGrpSpPr>
        <p:grpSpPr>
          <a:xfrm>
            <a:off x="5338763" y="2107178"/>
            <a:ext cx="2770823" cy="697051"/>
            <a:chOff x="7539626" y="2492791"/>
            <a:chExt cx="2605091" cy="697051"/>
          </a:xfrm>
        </p:grpSpPr>
        <p:sp>
          <p:nvSpPr>
            <p:cNvPr id="5" name="梯形 4"/>
            <p:cNvSpPr/>
            <p:nvPr/>
          </p:nvSpPr>
          <p:spPr>
            <a:xfrm>
              <a:off x="7539626" y="2492793"/>
              <a:ext cx="2605091" cy="138572"/>
            </a:xfrm>
            <a:prstGeom prst="trapezoid">
              <a:avLst>
                <a:gd name="adj" fmla="val 107452"/>
              </a:avLst>
            </a:prstGeom>
            <a:solidFill>
              <a:srgbClr val="C2183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sp>
          <p:nvSpPr>
            <p:cNvPr id="24" name="流程图: 离页连接符 23"/>
            <p:cNvSpPr/>
            <p:nvPr/>
          </p:nvSpPr>
          <p:spPr>
            <a:xfrm>
              <a:off x="7688320" y="2492791"/>
              <a:ext cx="2307704" cy="697051"/>
            </a:xfrm>
            <a:prstGeom prst="flowChartOffpageConnector">
              <a:avLst/>
            </a:prstGeom>
            <a:solidFill>
              <a:srgbClr val="E321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grpSp>
      <p:sp>
        <p:nvSpPr>
          <p:cNvPr id="27" name="文本框 26"/>
          <p:cNvSpPr txBox="1"/>
          <p:nvPr/>
        </p:nvSpPr>
        <p:spPr>
          <a:xfrm>
            <a:off x="320517" y="3100707"/>
            <a:ext cx="4344353" cy="4130361"/>
          </a:xfrm>
          <a:prstGeom prst="rect">
            <a:avLst/>
          </a:prstGeom>
          <a:noFill/>
        </p:spPr>
        <p:txBody>
          <a:bodyPr wrap="square" rtlCol="0">
            <a:spAutoFit/>
          </a:bodyPr>
          <a:lstStyle/>
          <a:p>
            <a:r>
              <a:rPr lang="zh-CN" altLang="en-US" sz="2000" dirty="0">
                <a:solidFill>
                  <a:srgbClr val="000000"/>
                </a:solidFill>
                <a:latin typeface="宋体" panose="02010600030101010101" pitchFamily="2" charset="-122"/>
                <a:ea typeface="宋体" panose="02010600030101010101" pitchFamily="2" charset="-122"/>
                <a:sym typeface="+mn-ea"/>
              </a:rPr>
              <a:t>■ 性质：资产类账户。</a:t>
            </a:r>
            <a:endParaRPr lang="zh-CN" altLang="en-US" sz="2000" dirty="0">
              <a:solidFill>
                <a:srgbClr val="000000"/>
              </a:solidFill>
              <a:latin typeface="宋体" panose="02010600030101010101" pitchFamily="2" charset="-122"/>
              <a:ea typeface="宋体" panose="02010600030101010101" pitchFamily="2" charset="-122"/>
              <a:sym typeface="+mn-ea"/>
            </a:endParaRPr>
          </a:p>
          <a:p>
            <a:pPr lvl="0">
              <a:spcBef>
                <a:spcPct val="20000"/>
              </a:spcBef>
              <a:buClr>
                <a:srgbClr val="0BD0D9"/>
              </a:buClr>
              <a:buSzPct val="95000"/>
            </a:pPr>
            <a:r>
              <a:rPr lang="zh-CN" altLang="en-US" sz="2000" dirty="0">
                <a:solidFill>
                  <a:srgbClr val="000000"/>
                </a:solidFill>
                <a:latin typeface="宋体" panose="02010600030101010101" pitchFamily="2" charset="-122"/>
                <a:ea typeface="宋体" panose="02010600030101010101" pitchFamily="2" charset="-122"/>
                <a:sym typeface="+mn-ea"/>
              </a:rPr>
              <a:t>■ 用途</a:t>
            </a:r>
            <a:r>
              <a:rPr lang="zh-CN" altLang="en-US" sz="2800" dirty="0" smtClean="0">
                <a:solidFill>
                  <a:srgbClr val="000000"/>
                </a:solidFill>
                <a:latin typeface="宋体" panose="02010600030101010101" pitchFamily="2" charset="-122"/>
                <a:ea typeface="宋体" panose="02010600030101010101" pitchFamily="2" charset="-122"/>
                <a:sym typeface="+mn-ea"/>
              </a:rPr>
              <a:t>：</a:t>
            </a:r>
            <a:r>
              <a:rPr lang="zh-CN" altLang="en-US" sz="2000" dirty="0">
                <a:solidFill>
                  <a:srgbClr val="000000"/>
                </a:solidFill>
                <a:latin typeface="宋体" panose="02010600030101010101" pitchFamily="2" charset="-122"/>
                <a:ea typeface="宋体" panose="02010600030101010101" pitchFamily="2" charset="-122"/>
              </a:rPr>
              <a:t>核算农村集体经济组织与非成员之间发生的各种应收及暂付款项，如因销售库存物资、提供劳务应收取的款项以及应收的各种赔款、罚款、利息等。</a:t>
            </a:r>
            <a:endParaRPr lang="zh-CN" altLang="en-US" sz="2000" dirty="0">
              <a:solidFill>
                <a:srgbClr val="000000"/>
              </a:solidFill>
              <a:latin typeface="宋体" panose="02010600030101010101" pitchFamily="2" charset="-122"/>
              <a:ea typeface="宋体" panose="02010600030101010101" pitchFamily="2" charset="-122"/>
              <a:sym typeface="+mn-ea"/>
            </a:endParaRPr>
          </a:p>
          <a:p>
            <a:pPr>
              <a:spcBef>
                <a:spcPct val="20000"/>
              </a:spcBef>
              <a:buClr>
                <a:srgbClr val="000000"/>
              </a:buClr>
            </a:pPr>
            <a:r>
              <a:rPr lang="zh-CN" altLang="en-US" sz="2800" dirty="0">
                <a:solidFill>
                  <a:srgbClr val="000000"/>
                </a:solidFill>
                <a:latin typeface="宋体" panose="02010600030101010101" pitchFamily="2" charset="-122"/>
                <a:ea typeface="宋体" panose="02010600030101010101" pitchFamily="2" charset="-122"/>
                <a:sym typeface="+mn-ea"/>
              </a:rPr>
              <a:t>■ </a:t>
            </a:r>
            <a:r>
              <a:rPr lang="zh-CN" altLang="en-US" sz="2000" dirty="0">
                <a:solidFill>
                  <a:srgbClr val="000000"/>
                </a:solidFill>
                <a:latin typeface="宋体" panose="02010600030101010101" pitchFamily="2" charset="-122"/>
                <a:ea typeface="宋体" panose="02010600030101010101" pitchFamily="2" charset="-122"/>
                <a:sym typeface="+mn-ea"/>
              </a:rPr>
              <a:t>明细账户设置：该账户应按</a:t>
            </a:r>
            <a:r>
              <a:rPr lang="zh-CN" altLang="en-US" sz="2000" dirty="0">
                <a:solidFill>
                  <a:srgbClr val="FF0000"/>
                </a:solidFill>
                <a:latin typeface="隶书" panose="02010509060101010101" pitchFamily="49" charset="-122"/>
                <a:ea typeface="隶书" panose="02010509060101010101" pitchFamily="49" charset="-122"/>
                <a:sym typeface="+mn-ea"/>
              </a:rPr>
              <a:t>债务人</a:t>
            </a:r>
            <a:r>
              <a:rPr lang="zh-CN" altLang="en-US" sz="2000" dirty="0">
                <a:solidFill>
                  <a:srgbClr val="000000"/>
                </a:solidFill>
                <a:latin typeface="宋体" panose="02010600030101010101" pitchFamily="2" charset="-122"/>
                <a:ea typeface="宋体" panose="02010600030101010101" pitchFamily="2" charset="-122"/>
                <a:sym typeface="+mn-ea"/>
              </a:rPr>
              <a:t>设置明细账户，进行明细核算。</a:t>
            </a:r>
            <a:endParaRPr lang="zh-CN" altLang="en-US" sz="2000" dirty="0">
              <a:solidFill>
                <a:srgbClr val="000000"/>
              </a:solidFill>
              <a:latin typeface="宋体" panose="02010600030101010101" pitchFamily="2" charset="-122"/>
              <a:ea typeface="宋体" panose="02010600030101010101" pitchFamily="2" charset="-122"/>
            </a:endParaRPr>
          </a:p>
          <a:p>
            <a:pPr>
              <a:spcBef>
                <a:spcPct val="20000"/>
              </a:spcBef>
              <a:buClr>
                <a:srgbClr val="000000"/>
              </a:buClr>
            </a:pPr>
            <a:endParaRPr lang="zh-CN" altLang="en-US" sz="2800" dirty="0">
              <a:solidFill>
                <a:srgbClr val="000000"/>
              </a:solidFill>
              <a:latin typeface="宋体" panose="02010600030101010101" pitchFamily="2" charset="-122"/>
              <a:ea typeface="宋体" panose="02010600030101010101" pitchFamily="2" charset="-122"/>
            </a:endParaRPr>
          </a:p>
          <a:p>
            <a:pPr>
              <a:spcBef>
                <a:spcPct val="20000"/>
              </a:spcBef>
              <a:buClr>
                <a:srgbClr val="000000"/>
              </a:buClr>
            </a:pPr>
            <a:endParaRPr lang="zh-CN" altLang="en-US" sz="2800" dirty="0">
              <a:solidFill>
                <a:srgbClr val="000000"/>
              </a:solidFill>
              <a:latin typeface="微软雅黑" panose="020B0503020204020204" pitchFamily="34" charset="-122"/>
            </a:endParaRPr>
          </a:p>
        </p:txBody>
      </p:sp>
      <p:sp>
        <p:nvSpPr>
          <p:cNvPr id="7" name="文本框 6"/>
          <p:cNvSpPr txBox="1"/>
          <p:nvPr/>
        </p:nvSpPr>
        <p:spPr>
          <a:xfrm>
            <a:off x="6010296" y="2176464"/>
            <a:ext cx="1629232" cy="369332"/>
          </a:xfrm>
          <a:prstGeom prst="rect">
            <a:avLst/>
          </a:prstGeom>
          <a:noFill/>
        </p:spPr>
        <p:txBody>
          <a:bodyPr wrap="square" rtlCol="0">
            <a:spAutoFit/>
          </a:bodyPr>
          <a:lstStyle/>
          <a:p>
            <a:r>
              <a:rPr lang="en-US" altLang="zh-CN" b="1" dirty="0">
                <a:solidFill>
                  <a:srgbClr val="FFFF00"/>
                </a:solidFill>
                <a:latin typeface="微软雅黑" panose="020B0503020204020204" pitchFamily="34" charset="-122"/>
              </a:rPr>
              <a:t>   </a:t>
            </a:r>
            <a:r>
              <a:rPr lang="en-US" altLang="zh-CN" b="1" dirty="0" smtClean="0">
                <a:solidFill>
                  <a:srgbClr val="FFFF00"/>
                </a:solidFill>
                <a:latin typeface="微软雅黑" panose="020B0503020204020204" pitchFamily="34" charset="-122"/>
              </a:rPr>
              <a:t> </a:t>
            </a:r>
            <a:r>
              <a:rPr lang="zh-CN" altLang="en-US" b="1" dirty="0">
                <a:solidFill>
                  <a:srgbClr val="FFFF00"/>
                </a:solidFill>
                <a:latin typeface="微软雅黑" panose="020B0503020204020204" pitchFamily="34" charset="-122"/>
              </a:rPr>
              <a:t>账户结构</a:t>
            </a:r>
            <a:endParaRPr lang="zh-CN" altLang="en-US" b="1" dirty="0">
              <a:solidFill>
                <a:srgbClr val="FFFF00"/>
              </a:solidFill>
              <a:latin typeface="微软雅黑" panose="020B0503020204020204" pitchFamily="34" charset="-122"/>
            </a:endParaRPr>
          </a:p>
        </p:txBody>
      </p:sp>
      <p:grpSp>
        <p:nvGrpSpPr>
          <p:cNvPr id="15" name="组合 14"/>
          <p:cNvGrpSpPr/>
          <p:nvPr/>
        </p:nvGrpSpPr>
        <p:grpSpPr>
          <a:xfrm>
            <a:off x="4986339" y="3424556"/>
            <a:ext cx="3461861" cy="2553970"/>
            <a:chOff x="10470" y="5393"/>
            <a:chExt cx="7269" cy="4022"/>
          </a:xfrm>
        </p:grpSpPr>
        <p:grpSp>
          <p:nvGrpSpPr>
            <p:cNvPr id="13" name="组合 12"/>
            <p:cNvGrpSpPr/>
            <p:nvPr/>
          </p:nvGrpSpPr>
          <p:grpSpPr>
            <a:xfrm>
              <a:off x="10673" y="6118"/>
              <a:ext cx="6548" cy="3297"/>
              <a:chOff x="6140755" y="4773066"/>
              <a:chExt cx="1299914" cy="909489"/>
            </a:xfrm>
          </p:grpSpPr>
          <p:sp>
            <p:nvSpPr>
              <p:cNvPr id="14" name="Line 5"/>
              <p:cNvSpPr>
                <a:spLocks noChangeShapeType="1"/>
              </p:cNvSpPr>
              <p:nvPr/>
            </p:nvSpPr>
            <p:spPr bwMode="auto">
              <a:xfrm>
                <a:off x="6140755" y="4773066"/>
                <a:ext cx="1299914"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ndParaRPr>
              </a:p>
            </p:txBody>
          </p:sp>
          <p:sp>
            <p:nvSpPr>
              <p:cNvPr id="8" name="Line 14"/>
              <p:cNvSpPr>
                <a:spLocks noChangeShapeType="1"/>
              </p:cNvSpPr>
              <p:nvPr/>
            </p:nvSpPr>
            <p:spPr bwMode="auto">
              <a:xfrm>
                <a:off x="6790712" y="4773066"/>
                <a:ext cx="0" cy="909489"/>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ndParaRPr>
              </a:p>
            </p:txBody>
          </p:sp>
        </p:grpSp>
        <p:sp>
          <p:nvSpPr>
            <p:cNvPr id="9" name="Line 5"/>
            <p:cNvSpPr>
              <a:spLocks noChangeShapeType="1"/>
            </p:cNvSpPr>
            <p:nvPr/>
          </p:nvSpPr>
          <p:spPr bwMode="auto">
            <a:xfrm>
              <a:off x="10674" y="7735"/>
              <a:ext cx="6555" cy="3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ndParaRPr>
            </a:p>
          </p:txBody>
        </p:sp>
        <p:sp>
          <p:nvSpPr>
            <p:cNvPr id="10" name="文本框 9"/>
            <p:cNvSpPr txBox="1"/>
            <p:nvPr/>
          </p:nvSpPr>
          <p:spPr>
            <a:xfrm>
              <a:off x="12938" y="5393"/>
              <a:ext cx="2705" cy="624"/>
            </a:xfrm>
            <a:prstGeom prst="rect">
              <a:avLst/>
            </a:prstGeom>
            <a:noFill/>
          </p:spPr>
          <p:txBody>
            <a:bodyPr wrap="square" rtlCol="0">
              <a:spAutoFit/>
            </a:bodyPr>
            <a:lstStyle/>
            <a:p>
              <a:r>
                <a:rPr lang="zh-CN" altLang="en-US" sz="2000" b="1" dirty="0" smtClean="0">
                  <a:solidFill>
                    <a:srgbClr val="000000"/>
                  </a:solidFill>
                  <a:latin typeface="新宋体" panose="02010609030101010101" charset="-122"/>
                  <a:ea typeface="新宋体" panose="02010609030101010101" charset="-122"/>
                </a:rPr>
                <a:t>应收款</a:t>
              </a:r>
              <a:endParaRPr lang="zh-CN" altLang="en-US" sz="2000" b="1" dirty="0">
                <a:solidFill>
                  <a:srgbClr val="000000"/>
                </a:solidFill>
                <a:latin typeface="新宋体" panose="02010609030101010101" charset="-122"/>
                <a:ea typeface="新宋体" panose="02010609030101010101" charset="-122"/>
              </a:endParaRPr>
            </a:p>
          </p:txBody>
        </p:sp>
        <p:sp>
          <p:nvSpPr>
            <p:cNvPr id="11" name="文本框 10"/>
            <p:cNvSpPr txBox="1"/>
            <p:nvPr/>
          </p:nvSpPr>
          <p:spPr>
            <a:xfrm>
              <a:off x="10726" y="5633"/>
              <a:ext cx="1228" cy="485"/>
            </a:xfrm>
            <a:prstGeom prst="rect">
              <a:avLst/>
            </a:prstGeom>
            <a:noFill/>
          </p:spPr>
          <p:txBody>
            <a:bodyPr wrap="square" rtlCol="0">
              <a:spAutoFit/>
            </a:bodyPr>
            <a:lstStyle/>
            <a:p>
              <a:r>
                <a:rPr lang="zh-CN" altLang="en-US" sz="1400" dirty="0">
                  <a:solidFill>
                    <a:srgbClr val="000000"/>
                  </a:solidFill>
                  <a:latin typeface="隶书" panose="02010509060101010101" pitchFamily="49" charset="-122"/>
                  <a:ea typeface="隶书" panose="02010509060101010101" pitchFamily="49" charset="-122"/>
                </a:rPr>
                <a:t>借方</a:t>
              </a:r>
              <a:endParaRPr lang="zh-CN" altLang="en-US" sz="1400" dirty="0">
                <a:solidFill>
                  <a:srgbClr val="000000"/>
                </a:solidFill>
                <a:latin typeface="隶书" panose="02010509060101010101" pitchFamily="49" charset="-122"/>
                <a:ea typeface="隶书" panose="02010509060101010101" pitchFamily="49" charset="-122"/>
              </a:endParaRPr>
            </a:p>
          </p:txBody>
        </p:sp>
        <p:sp>
          <p:nvSpPr>
            <p:cNvPr id="12" name="文本框 11"/>
            <p:cNvSpPr txBox="1"/>
            <p:nvPr/>
          </p:nvSpPr>
          <p:spPr>
            <a:xfrm>
              <a:off x="16027" y="5619"/>
              <a:ext cx="1228" cy="485"/>
            </a:xfrm>
            <a:prstGeom prst="rect">
              <a:avLst/>
            </a:prstGeom>
            <a:noFill/>
          </p:spPr>
          <p:txBody>
            <a:bodyPr wrap="square" rtlCol="0">
              <a:spAutoFit/>
            </a:bodyPr>
            <a:lstStyle/>
            <a:p>
              <a:r>
                <a:rPr lang="zh-CN" altLang="en-US" sz="1400" dirty="0">
                  <a:solidFill>
                    <a:srgbClr val="000000"/>
                  </a:solidFill>
                  <a:latin typeface="隶书" panose="02010509060101010101" pitchFamily="49" charset="-122"/>
                  <a:ea typeface="隶书" panose="02010509060101010101" pitchFamily="49" charset="-122"/>
                </a:rPr>
                <a:t>贷方</a:t>
              </a:r>
              <a:endParaRPr lang="zh-CN" altLang="en-US" sz="1400" dirty="0">
                <a:solidFill>
                  <a:srgbClr val="000000"/>
                </a:solidFill>
                <a:latin typeface="隶书" panose="02010509060101010101" pitchFamily="49" charset="-122"/>
                <a:ea typeface="隶书" panose="02010509060101010101" pitchFamily="49" charset="-122"/>
              </a:endParaRPr>
            </a:p>
          </p:txBody>
        </p:sp>
        <p:sp>
          <p:nvSpPr>
            <p:cNvPr id="16" name="文本框 15"/>
            <p:cNvSpPr txBox="1"/>
            <p:nvPr/>
          </p:nvSpPr>
          <p:spPr>
            <a:xfrm>
              <a:off x="14119" y="6439"/>
              <a:ext cx="3620" cy="1018"/>
            </a:xfrm>
            <a:prstGeom prst="rect">
              <a:avLst/>
            </a:prstGeom>
            <a:noFill/>
          </p:spPr>
          <p:txBody>
            <a:bodyPr wrap="square" rtlCol="0">
              <a:spAutoFit/>
            </a:bodyPr>
            <a:lstStyle/>
            <a:p>
              <a:r>
                <a:rPr lang="zh-CN" altLang="en-US" dirty="0">
                  <a:solidFill>
                    <a:srgbClr val="000000"/>
                  </a:solidFill>
                </a:rPr>
                <a:t>已收回的应收账款</a:t>
              </a:r>
              <a:endParaRPr lang="zh-CN" altLang="en-US" dirty="0">
                <a:solidFill>
                  <a:srgbClr val="000000"/>
                </a:solidFill>
              </a:endParaRPr>
            </a:p>
          </p:txBody>
        </p:sp>
        <p:sp>
          <p:nvSpPr>
            <p:cNvPr id="35" name="文本框 34"/>
            <p:cNvSpPr txBox="1"/>
            <p:nvPr/>
          </p:nvSpPr>
          <p:spPr>
            <a:xfrm>
              <a:off x="10470" y="6437"/>
              <a:ext cx="3683" cy="1018"/>
            </a:xfrm>
            <a:prstGeom prst="rect">
              <a:avLst/>
            </a:prstGeom>
            <a:noFill/>
          </p:spPr>
          <p:txBody>
            <a:bodyPr wrap="square" rtlCol="0">
              <a:spAutoFit/>
            </a:bodyPr>
            <a:lstStyle/>
            <a:p>
              <a:r>
                <a:rPr lang="zh-CN" altLang="en-US" dirty="0">
                  <a:solidFill>
                    <a:srgbClr val="000000"/>
                  </a:solidFill>
                </a:rPr>
                <a:t>发生的应收账款</a:t>
              </a:r>
              <a:endParaRPr lang="zh-CN" altLang="en-US" dirty="0">
                <a:solidFill>
                  <a:srgbClr val="000000"/>
                </a:solidFill>
              </a:endParaRPr>
            </a:p>
          </p:txBody>
        </p:sp>
        <p:sp>
          <p:nvSpPr>
            <p:cNvPr id="6" name="文本框 5"/>
            <p:cNvSpPr txBox="1"/>
            <p:nvPr/>
          </p:nvSpPr>
          <p:spPr>
            <a:xfrm>
              <a:off x="10472" y="8131"/>
              <a:ext cx="3683" cy="1018"/>
            </a:xfrm>
            <a:prstGeom prst="rect">
              <a:avLst/>
            </a:prstGeom>
            <a:noFill/>
          </p:spPr>
          <p:txBody>
            <a:bodyPr wrap="square" rtlCol="0">
              <a:spAutoFit/>
            </a:bodyPr>
            <a:lstStyle/>
            <a:p>
              <a:r>
                <a:rPr lang="zh-CN" altLang="en-US" dirty="0">
                  <a:solidFill>
                    <a:srgbClr val="000000"/>
                  </a:solidFill>
                </a:rPr>
                <a:t>尚未收回的应收账款</a:t>
              </a:r>
              <a:endParaRPr lang="zh-CN" altLang="en-US" dirty="0">
                <a:solidFill>
                  <a:srgbClr val="000000"/>
                </a:solidFill>
              </a:endParaRPr>
            </a:p>
          </p:txBody>
        </p:sp>
      </p:grpSp>
      <p:sp>
        <p:nvSpPr>
          <p:cNvPr id="22" name="矩形 21"/>
          <p:cNvSpPr/>
          <p:nvPr/>
        </p:nvSpPr>
        <p:spPr>
          <a:xfrm>
            <a:off x="1616974" y="2251991"/>
            <a:ext cx="1800493" cy="369332"/>
          </a:xfrm>
          <a:prstGeom prst="rect">
            <a:avLst/>
          </a:prstGeom>
        </p:spPr>
        <p:txBody>
          <a:bodyPr wrap="none">
            <a:spAutoFit/>
          </a:bodyPr>
          <a:lstStyle/>
          <a:p>
            <a:pPr lvl="0"/>
            <a:r>
              <a:rPr lang="en-US" altLang="zh-CN" b="1" dirty="0">
                <a:solidFill>
                  <a:srgbClr val="FF0000"/>
                </a:solidFill>
                <a:latin typeface="微软雅黑" panose="020B0503020204020204" pitchFamily="34" charset="-122"/>
              </a:rPr>
              <a:t>“</a:t>
            </a:r>
            <a:r>
              <a:rPr lang="zh-CN" altLang="en-US" b="1" dirty="0">
                <a:solidFill>
                  <a:srgbClr val="FF0000"/>
                </a:solidFill>
                <a:latin typeface="微软雅黑" panose="020B0503020204020204" pitchFamily="34" charset="-122"/>
              </a:rPr>
              <a:t>应收款</a:t>
            </a:r>
            <a:r>
              <a:rPr lang="en-US" altLang="zh-CN" b="1" dirty="0">
                <a:solidFill>
                  <a:srgbClr val="FF0000"/>
                </a:solidFill>
                <a:latin typeface="微软雅黑" panose="020B0503020204020204" pitchFamily="34" charset="-122"/>
              </a:rPr>
              <a:t>”</a:t>
            </a:r>
            <a:r>
              <a:rPr lang="zh-CN" altLang="en-US" b="1" dirty="0">
                <a:solidFill>
                  <a:srgbClr val="FF0000"/>
                </a:solidFill>
                <a:latin typeface="微软雅黑" panose="020B0503020204020204" pitchFamily="34" charset="-122"/>
              </a:rPr>
              <a:t>账户</a:t>
            </a:r>
            <a:endParaRPr lang="zh-CN" altLang="en-US" b="1" dirty="0">
              <a:solidFill>
                <a:srgbClr val="FF0000"/>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2">
                                            <p:txEl>
                                              <p:pRg st="0" end="0"/>
                                            </p:txEl>
                                          </p:spTgt>
                                        </p:tgtEl>
                                        <p:attrNameLst>
                                          <p:attrName>style.visibility</p:attrName>
                                        </p:attrNameLst>
                                      </p:cBhvr>
                                      <p:to>
                                        <p:strVal val="visible"/>
                                      </p:to>
                                    </p:set>
                                    <p:anim calcmode="lin" valueType="num">
                                      <p:cBhvr additive="base">
                                        <p:cTn id="14"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7">
                                            <p:txEl>
                                              <p:pRg st="0" end="0"/>
                                            </p:txEl>
                                          </p:spTgt>
                                        </p:tgtEl>
                                        <p:attrNameLst>
                                          <p:attrName>style.visibility</p:attrName>
                                        </p:attrNameLst>
                                      </p:cBhvr>
                                      <p:to>
                                        <p:strVal val="visible"/>
                                      </p:to>
                                    </p:set>
                                    <p:animEffect transition="in" filter="fade">
                                      <p:cBhvr>
                                        <p:cTn id="20" dur="1000"/>
                                        <p:tgtEl>
                                          <p:spTgt spid="27">
                                            <p:txEl>
                                              <p:pRg st="0" end="0"/>
                                            </p:txEl>
                                          </p:spTgt>
                                        </p:tgtEl>
                                      </p:cBhvr>
                                    </p:animEffect>
                                    <p:anim calcmode="lin" valueType="num">
                                      <p:cBhvr>
                                        <p:cTn id="21"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anim calcmode="lin" valueType="num">
                                      <p:cBhvr additive="base">
                                        <p:cTn id="27"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7">
                                            <p:txEl>
                                              <p:pRg st="2" end="2"/>
                                            </p:txEl>
                                          </p:spTgt>
                                        </p:tgtEl>
                                        <p:attrNameLst>
                                          <p:attrName>style.visibility</p:attrName>
                                        </p:attrNameLst>
                                      </p:cBhvr>
                                      <p:to>
                                        <p:strVal val="visible"/>
                                      </p:to>
                                    </p:set>
                                    <p:anim calcmode="lin" valueType="num">
                                      <p:cBhvr additive="base">
                                        <p:cTn id="33"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 calcmode="lin" valueType="num">
                                      <p:cBhvr additive="base">
                                        <p:cTn id="3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600" dirty="0">
              <a:solidFill>
                <a:srgbClr val="FF0000"/>
              </a:solidFill>
            </a:endParaRPr>
          </a:p>
        </p:txBody>
      </p:sp>
      <p:sp>
        <p:nvSpPr>
          <p:cNvPr id="9" name="内容占位符 8"/>
          <p:cNvSpPr>
            <a:spLocks noGrp="1"/>
          </p:cNvSpPr>
          <p:nvPr>
            <p:ph idx="1"/>
          </p:nvPr>
        </p:nvSpPr>
        <p:spPr/>
        <p:txBody>
          <a:bodyPr/>
          <a:lstStyle/>
          <a:p>
            <a:r>
              <a:rPr lang="zh-CN" altLang="en-US" sz="2000" dirty="0" smtClean="0">
                <a:latin typeface="+mn-ea"/>
              </a:rPr>
              <a:t>例如：某村集体向奈曼宏达公司销售</a:t>
            </a:r>
            <a:r>
              <a:rPr lang="en-US" altLang="zh-CN" sz="2000" dirty="0" smtClean="0">
                <a:latin typeface="+mn-ea"/>
              </a:rPr>
              <a:t>12000</a:t>
            </a:r>
            <a:r>
              <a:rPr lang="zh-CN" altLang="en-US" sz="2000" dirty="0" smtClean="0">
                <a:latin typeface="+mn-ea"/>
              </a:rPr>
              <a:t>树苗，按合同货已经发运，货款未收到。</a:t>
            </a:r>
            <a:endParaRPr lang="en-US" altLang="zh-CN" sz="2000" dirty="0" smtClean="0">
              <a:latin typeface="+mn-ea"/>
            </a:endParaRPr>
          </a:p>
          <a:p>
            <a:r>
              <a:rPr lang="zh-CN" altLang="en-US" sz="2000" dirty="0" smtClean="0">
                <a:latin typeface="+mn-ea"/>
              </a:rPr>
              <a:t>发生时：</a:t>
            </a:r>
            <a:endParaRPr lang="en-US" altLang="zh-CN" sz="2000" dirty="0" smtClean="0">
              <a:latin typeface="+mn-ea"/>
            </a:endParaRPr>
          </a:p>
          <a:p>
            <a:r>
              <a:rPr lang="zh-CN" altLang="en-US" sz="2000" dirty="0" smtClean="0">
                <a:latin typeface="+mn-ea"/>
              </a:rPr>
              <a:t>借：应收款</a:t>
            </a:r>
            <a:r>
              <a:rPr lang="en-US" altLang="zh-CN" sz="2000" dirty="0" smtClean="0">
                <a:latin typeface="+mn-ea"/>
              </a:rPr>
              <a:t>—</a:t>
            </a:r>
            <a:r>
              <a:rPr lang="zh-CN" altLang="en-US" sz="2000" dirty="0" smtClean="0">
                <a:latin typeface="+mn-ea"/>
              </a:rPr>
              <a:t>奈曼宏达公司</a:t>
            </a:r>
            <a:r>
              <a:rPr lang="en-US" altLang="zh-CN" sz="2000" dirty="0" smtClean="0">
                <a:latin typeface="+mn-ea"/>
              </a:rPr>
              <a:t>12000</a:t>
            </a:r>
            <a:endParaRPr lang="en-US" altLang="zh-CN" sz="2000" dirty="0" smtClean="0">
              <a:latin typeface="+mn-ea"/>
            </a:endParaRPr>
          </a:p>
          <a:p>
            <a:r>
              <a:rPr lang="en-US" altLang="zh-CN" sz="2000" dirty="0">
                <a:latin typeface="+mn-ea"/>
              </a:rPr>
              <a:t> </a:t>
            </a:r>
            <a:r>
              <a:rPr lang="en-US" altLang="zh-CN" sz="2000" dirty="0" smtClean="0">
                <a:latin typeface="+mn-ea"/>
              </a:rPr>
              <a:t>   </a:t>
            </a:r>
            <a:r>
              <a:rPr lang="zh-CN" altLang="en-US" sz="2000" dirty="0" smtClean="0">
                <a:latin typeface="+mn-ea"/>
              </a:rPr>
              <a:t>贷：经营收入</a:t>
            </a:r>
            <a:r>
              <a:rPr lang="en-US" altLang="zh-CN" sz="2000" dirty="0" smtClean="0">
                <a:latin typeface="+mn-ea"/>
              </a:rPr>
              <a:t>-</a:t>
            </a:r>
            <a:r>
              <a:rPr lang="zh-CN" altLang="en-US" sz="2000" dirty="0" smtClean="0">
                <a:latin typeface="+mn-ea"/>
              </a:rPr>
              <a:t>销售收入</a:t>
            </a:r>
            <a:r>
              <a:rPr lang="en-US" altLang="zh-CN" sz="2000" dirty="0" smtClean="0">
                <a:latin typeface="+mn-ea"/>
              </a:rPr>
              <a:t>12000</a:t>
            </a:r>
            <a:endParaRPr lang="en-US" altLang="zh-CN" sz="2000" dirty="0" smtClean="0">
              <a:latin typeface="+mn-ea"/>
            </a:endParaRPr>
          </a:p>
          <a:p>
            <a:r>
              <a:rPr lang="zh-CN" altLang="en-US" sz="2000" dirty="0">
                <a:latin typeface="+mn-ea"/>
              </a:rPr>
              <a:t>收</a:t>
            </a:r>
            <a:r>
              <a:rPr lang="zh-CN" altLang="en-US" sz="2000" dirty="0" smtClean="0">
                <a:latin typeface="+mn-ea"/>
              </a:rPr>
              <a:t>回应收款时：</a:t>
            </a:r>
            <a:endParaRPr lang="en-US" altLang="zh-CN" sz="2000" dirty="0" smtClean="0">
              <a:latin typeface="+mn-ea"/>
            </a:endParaRPr>
          </a:p>
          <a:p>
            <a:r>
              <a:rPr lang="zh-CN" altLang="en-US" sz="2000" dirty="0" smtClean="0">
                <a:latin typeface="+mn-ea"/>
              </a:rPr>
              <a:t>借：银行存款</a:t>
            </a:r>
            <a:r>
              <a:rPr lang="en-US" altLang="zh-CN" sz="2000" dirty="0" smtClean="0">
                <a:latin typeface="+mn-ea"/>
              </a:rPr>
              <a:t>12000</a:t>
            </a:r>
            <a:endParaRPr lang="en-US" altLang="zh-CN" sz="2000" dirty="0" smtClean="0">
              <a:latin typeface="+mn-ea"/>
            </a:endParaRPr>
          </a:p>
          <a:p>
            <a:r>
              <a:rPr lang="en-US" altLang="zh-CN" sz="2000" dirty="0">
                <a:latin typeface="+mn-ea"/>
              </a:rPr>
              <a:t> </a:t>
            </a:r>
            <a:r>
              <a:rPr lang="en-US" altLang="zh-CN" sz="2000" dirty="0" smtClean="0">
                <a:latin typeface="+mn-ea"/>
              </a:rPr>
              <a:t>   </a:t>
            </a:r>
            <a:r>
              <a:rPr lang="zh-CN" altLang="en-US" sz="2000" dirty="0" smtClean="0">
                <a:latin typeface="+mn-ea"/>
              </a:rPr>
              <a:t>贷：应收款</a:t>
            </a:r>
            <a:r>
              <a:rPr lang="en-US" altLang="zh-CN" sz="2000" dirty="0" smtClean="0">
                <a:latin typeface="+mn-ea"/>
              </a:rPr>
              <a:t>—</a:t>
            </a:r>
            <a:r>
              <a:rPr lang="zh-CN" altLang="en-US" sz="2000" dirty="0" smtClean="0">
                <a:latin typeface="+mn-ea"/>
              </a:rPr>
              <a:t>奈曼宏达公司</a:t>
            </a:r>
            <a:r>
              <a:rPr lang="en-US" altLang="zh-CN" sz="2000" dirty="0" smtClean="0">
                <a:latin typeface="+mn-ea"/>
              </a:rPr>
              <a:t>12000</a:t>
            </a:r>
            <a:endParaRPr lang="en-US" altLang="zh-CN" sz="2000" dirty="0" smtClean="0">
              <a:latin typeface="+mn-ea"/>
            </a:endParaRPr>
          </a:p>
          <a:p>
            <a:r>
              <a:rPr lang="zh-CN" altLang="en-US" sz="2000" dirty="0">
                <a:solidFill>
                  <a:srgbClr val="FF0000"/>
                </a:solidFill>
                <a:latin typeface="+mj-ea"/>
                <a:ea typeface="+mj-ea"/>
              </a:rPr>
              <a:t>确实无法收回的应收及暂付款</a:t>
            </a:r>
            <a:r>
              <a:rPr lang="zh-CN" altLang="en-US" sz="2000" dirty="0" smtClean="0">
                <a:solidFill>
                  <a:srgbClr val="FF0000"/>
                </a:solidFill>
                <a:latin typeface="+mj-ea"/>
                <a:ea typeface="+mj-ea"/>
              </a:rPr>
              <a:t>项（出现坏账），会计处理：</a:t>
            </a:r>
            <a:endParaRPr lang="en-US" altLang="zh-CN" sz="2000" dirty="0" smtClean="0">
              <a:solidFill>
                <a:srgbClr val="FF0000"/>
              </a:solidFill>
              <a:latin typeface="+mj-ea"/>
              <a:ea typeface="+mj-ea"/>
            </a:endParaRPr>
          </a:p>
          <a:p>
            <a:r>
              <a:rPr lang="zh-CN" altLang="en-US" sz="2000" dirty="0" smtClean="0">
                <a:latin typeface="+mn-ea"/>
              </a:rPr>
              <a:t>借：其他支出</a:t>
            </a:r>
            <a:r>
              <a:rPr lang="en-US" altLang="zh-CN" sz="2000" dirty="0">
                <a:latin typeface="+mn-ea"/>
              </a:rPr>
              <a:t>4</a:t>
            </a:r>
            <a:r>
              <a:rPr lang="en-US" altLang="zh-CN" sz="2000" dirty="0" smtClean="0">
                <a:latin typeface="+mn-ea"/>
              </a:rPr>
              <a:t>000</a:t>
            </a:r>
            <a:endParaRPr lang="en-US" altLang="zh-CN" sz="2000" dirty="0" smtClean="0">
              <a:latin typeface="+mn-ea"/>
            </a:endParaRPr>
          </a:p>
          <a:p>
            <a:r>
              <a:rPr lang="en-US" altLang="zh-CN" sz="2000" dirty="0">
                <a:latin typeface="+mn-ea"/>
              </a:rPr>
              <a:t> </a:t>
            </a:r>
            <a:r>
              <a:rPr lang="en-US" altLang="zh-CN" sz="2000" dirty="0" smtClean="0">
                <a:latin typeface="+mn-ea"/>
              </a:rPr>
              <a:t>   </a:t>
            </a:r>
            <a:r>
              <a:rPr lang="zh-CN" altLang="en-US" sz="2000" dirty="0" smtClean="0">
                <a:latin typeface="+mn-ea"/>
              </a:rPr>
              <a:t>贷：应收款</a:t>
            </a:r>
            <a:r>
              <a:rPr lang="en-US" altLang="zh-CN" sz="2000" dirty="0" smtClean="0">
                <a:latin typeface="+mn-ea"/>
              </a:rPr>
              <a:t>—</a:t>
            </a:r>
            <a:r>
              <a:rPr lang="zh-CN" altLang="en-US" sz="2000" dirty="0" smtClean="0">
                <a:latin typeface="+mn-ea"/>
              </a:rPr>
              <a:t>某某单位</a:t>
            </a:r>
            <a:r>
              <a:rPr lang="en-US" altLang="zh-CN" sz="2000" dirty="0" smtClean="0">
                <a:latin typeface="+mn-ea"/>
              </a:rPr>
              <a:t>4000</a:t>
            </a:r>
            <a:endParaRPr lang="zh-CN" altLang="en-US" sz="20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 calcmode="lin" valueType="num">
                                      <p:cBhvr additive="base">
                                        <p:cTn id="4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xEl>
                                              <p:pRg st="7" end="7"/>
                                            </p:txEl>
                                          </p:spTgt>
                                        </p:tgtEl>
                                        <p:attrNameLst>
                                          <p:attrName>style.visibility</p:attrName>
                                        </p:attrNameLst>
                                      </p:cBhvr>
                                      <p:to>
                                        <p:strVal val="visible"/>
                                      </p:to>
                                    </p:set>
                                    <p:anim calcmode="lin" valueType="num">
                                      <p:cBhvr additive="base">
                                        <p:cTn id="5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xEl>
                                              <p:pRg st="8" end="8"/>
                                            </p:txEl>
                                          </p:spTgt>
                                        </p:tgtEl>
                                        <p:attrNameLst>
                                          <p:attrName>style.visibility</p:attrName>
                                        </p:attrNameLst>
                                      </p:cBhvr>
                                      <p:to>
                                        <p:strVal val="visible"/>
                                      </p:to>
                                    </p:set>
                                    <p:anim calcmode="lin" valueType="num">
                                      <p:cBhvr additive="base">
                                        <p:cTn id="6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
                                            <p:txEl>
                                              <p:pRg st="9" end="9"/>
                                            </p:txEl>
                                          </p:spTgt>
                                        </p:tgtEl>
                                        <p:attrNameLst>
                                          <p:attrName>style.visibility</p:attrName>
                                        </p:attrNameLst>
                                      </p:cBhvr>
                                      <p:to>
                                        <p:strVal val="visible"/>
                                      </p:to>
                                    </p:set>
                                    <p:anim calcmode="lin" valueType="num">
                                      <p:cBhvr additive="base">
                                        <p:cTn id="6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486251" y="2687955"/>
            <a:ext cx="3996690" cy="3401060"/>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sp>
        <p:nvSpPr>
          <p:cNvPr id="96" name="TextBox 88"/>
          <p:cNvSpPr txBox="1"/>
          <p:nvPr/>
        </p:nvSpPr>
        <p:spPr>
          <a:xfrm>
            <a:off x="2776852" y="3900637"/>
            <a:ext cx="418808" cy="646331"/>
          </a:xfrm>
          <a:prstGeom prst="rect">
            <a:avLst/>
          </a:prstGeom>
          <a:noFill/>
        </p:spPr>
        <p:txBody>
          <a:bodyPr wrap="square" rtlCol="0">
            <a:spAutoFit/>
          </a:bodyPr>
          <a:lstStyle/>
          <a:p>
            <a:r>
              <a:rPr lang="en-US" altLang="zh-CN" dirty="0">
                <a:solidFill>
                  <a:srgbClr val="FFFFFF"/>
                </a:solidFill>
                <a:latin typeface="微软雅黑" panose="020B0503020204020204" pitchFamily="34" charset="-122"/>
              </a:rPr>
              <a:t>0</a:t>
            </a:r>
            <a:r>
              <a:rPr lang="en-US" altLang="zh-CN" dirty="0" smtClean="0">
                <a:solidFill>
                  <a:srgbClr val="FFFFFF"/>
                </a:solidFill>
                <a:latin typeface="微软雅黑" panose="020B0503020204020204" pitchFamily="34" charset="-122"/>
              </a:rPr>
              <a:t>2</a:t>
            </a:r>
            <a:endParaRPr lang="zh-CN" altLang="en-US" dirty="0">
              <a:solidFill>
                <a:srgbClr val="FFFFFF"/>
              </a:solidFill>
              <a:latin typeface="微软雅黑" panose="020B0503020204020204" pitchFamily="34" charset="-122"/>
            </a:endParaRPr>
          </a:p>
        </p:txBody>
      </p:sp>
      <p:sp>
        <p:nvSpPr>
          <p:cNvPr id="98" name="TextBox 88"/>
          <p:cNvSpPr txBox="1"/>
          <p:nvPr/>
        </p:nvSpPr>
        <p:spPr>
          <a:xfrm>
            <a:off x="4664707" y="3880317"/>
            <a:ext cx="418808" cy="646331"/>
          </a:xfrm>
          <a:prstGeom prst="rect">
            <a:avLst/>
          </a:prstGeom>
          <a:noFill/>
        </p:spPr>
        <p:txBody>
          <a:bodyPr wrap="square" rtlCol="0">
            <a:spAutoFit/>
          </a:bodyPr>
          <a:lstStyle/>
          <a:p>
            <a:r>
              <a:rPr lang="en-US" altLang="zh-CN" dirty="0">
                <a:solidFill>
                  <a:srgbClr val="FFFFFF"/>
                </a:solidFill>
                <a:latin typeface="微软雅黑" panose="020B0503020204020204" pitchFamily="34" charset="-122"/>
              </a:rPr>
              <a:t>0</a:t>
            </a:r>
            <a:r>
              <a:rPr lang="en-US" dirty="0" smtClean="0">
                <a:solidFill>
                  <a:srgbClr val="FFFFFF"/>
                </a:solidFill>
                <a:latin typeface="微软雅黑" panose="020B0503020204020204" pitchFamily="34" charset="-122"/>
              </a:rPr>
              <a:t>4</a:t>
            </a:r>
            <a:endParaRPr lang="en-US" dirty="0">
              <a:solidFill>
                <a:srgbClr val="FFFFFF"/>
              </a:solidFill>
              <a:latin typeface="微软雅黑" panose="020B0503020204020204" pitchFamily="34" charset="-122"/>
            </a:endParaRPr>
          </a:p>
        </p:txBody>
      </p:sp>
      <p:sp>
        <p:nvSpPr>
          <p:cNvPr id="99" name="TextBox 88"/>
          <p:cNvSpPr txBox="1"/>
          <p:nvPr/>
        </p:nvSpPr>
        <p:spPr>
          <a:xfrm>
            <a:off x="5591488" y="4098757"/>
            <a:ext cx="418808" cy="646331"/>
          </a:xfrm>
          <a:prstGeom prst="rect">
            <a:avLst/>
          </a:prstGeom>
          <a:noFill/>
        </p:spPr>
        <p:txBody>
          <a:bodyPr wrap="square" rtlCol="0">
            <a:spAutoFit/>
          </a:bodyPr>
          <a:lstStyle/>
          <a:p>
            <a:r>
              <a:rPr lang="en-US" altLang="zh-CN" dirty="0">
                <a:solidFill>
                  <a:srgbClr val="FFFFFF"/>
                </a:solidFill>
                <a:latin typeface="微软雅黑" panose="020B0503020204020204" pitchFamily="34" charset="-122"/>
              </a:rPr>
              <a:t>05</a:t>
            </a:r>
            <a:endParaRPr lang="en-US" dirty="0">
              <a:solidFill>
                <a:srgbClr val="FFFFFF"/>
              </a:solidFill>
              <a:latin typeface="微软雅黑" panose="020B0503020204020204" pitchFamily="34" charset="-122"/>
            </a:endParaRPr>
          </a:p>
        </p:txBody>
      </p:sp>
      <p:sp>
        <p:nvSpPr>
          <p:cNvPr id="100" name="TextBox 88"/>
          <p:cNvSpPr txBox="1"/>
          <p:nvPr/>
        </p:nvSpPr>
        <p:spPr>
          <a:xfrm>
            <a:off x="6526843" y="3905717"/>
            <a:ext cx="418808" cy="646331"/>
          </a:xfrm>
          <a:prstGeom prst="rect">
            <a:avLst/>
          </a:prstGeom>
          <a:noFill/>
        </p:spPr>
        <p:txBody>
          <a:bodyPr wrap="square" rtlCol="0">
            <a:spAutoFit/>
          </a:bodyPr>
          <a:lstStyle/>
          <a:p>
            <a:r>
              <a:rPr lang="en-US" altLang="zh-CN" dirty="0">
                <a:solidFill>
                  <a:srgbClr val="FFFFFF"/>
                </a:solidFill>
                <a:latin typeface="微软雅黑" panose="020B0503020204020204" pitchFamily="34" charset="-122"/>
              </a:rPr>
              <a:t>06</a:t>
            </a:r>
            <a:endParaRPr lang="en-US" dirty="0">
              <a:solidFill>
                <a:srgbClr val="FFFFFF"/>
              </a:solidFill>
              <a:latin typeface="微软雅黑" panose="020B0503020204020204" pitchFamily="34" charset="-122"/>
            </a:endParaRPr>
          </a:p>
        </p:txBody>
      </p:sp>
      <p:sp>
        <p:nvSpPr>
          <p:cNvPr id="17" name="矩形 16"/>
          <p:cNvSpPr/>
          <p:nvPr/>
        </p:nvSpPr>
        <p:spPr>
          <a:xfrm>
            <a:off x="4652729" y="2674396"/>
            <a:ext cx="3996690" cy="3400425"/>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prstClr val="white"/>
              </a:solidFill>
            </a:endParaRPr>
          </a:p>
        </p:txBody>
      </p:sp>
      <p:grpSp>
        <p:nvGrpSpPr>
          <p:cNvPr id="18" name="组合 17"/>
          <p:cNvGrpSpPr/>
          <p:nvPr/>
        </p:nvGrpSpPr>
        <p:grpSpPr>
          <a:xfrm>
            <a:off x="1162858" y="2107176"/>
            <a:ext cx="2708725" cy="697051"/>
            <a:chOff x="1932824" y="2492791"/>
            <a:chExt cx="2605091" cy="697051"/>
          </a:xfrm>
        </p:grpSpPr>
        <p:sp>
          <p:nvSpPr>
            <p:cNvPr id="2" name="梯形 1"/>
            <p:cNvSpPr/>
            <p:nvPr/>
          </p:nvSpPr>
          <p:spPr>
            <a:xfrm>
              <a:off x="1932824" y="2492793"/>
              <a:ext cx="2605091" cy="138572"/>
            </a:xfrm>
            <a:prstGeom prst="trapezoid">
              <a:avLst>
                <a:gd name="adj" fmla="val 107452"/>
              </a:avLst>
            </a:prstGeom>
            <a:solidFill>
              <a:srgbClr val="2BA8D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sp>
          <p:nvSpPr>
            <p:cNvPr id="3" name="流程图: 离页连接符 2"/>
            <p:cNvSpPr/>
            <p:nvPr/>
          </p:nvSpPr>
          <p:spPr>
            <a:xfrm>
              <a:off x="2081517" y="2492791"/>
              <a:ext cx="2307704" cy="697051"/>
            </a:xfrm>
            <a:prstGeom prst="flowChartOffpageConnector">
              <a:avLst/>
            </a:prstGeom>
            <a:solidFill>
              <a:srgbClr val="4BB4D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grpSp>
      <p:grpSp>
        <p:nvGrpSpPr>
          <p:cNvPr id="4" name="组合 3"/>
          <p:cNvGrpSpPr/>
          <p:nvPr/>
        </p:nvGrpSpPr>
        <p:grpSpPr>
          <a:xfrm>
            <a:off x="5338763" y="2107178"/>
            <a:ext cx="2770823" cy="697051"/>
            <a:chOff x="7539626" y="2492791"/>
            <a:chExt cx="2605091" cy="697051"/>
          </a:xfrm>
        </p:grpSpPr>
        <p:sp>
          <p:nvSpPr>
            <p:cNvPr id="5" name="梯形 4"/>
            <p:cNvSpPr/>
            <p:nvPr/>
          </p:nvSpPr>
          <p:spPr>
            <a:xfrm>
              <a:off x="7539626" y="2492793"/>
              <a:ext cx="2605091" cy="138572"/>
            </a:xfrm>
            <a:prstGeom prst="trapezoid">
              <a:avLst>
                <a:gd name="adj" fmla="val 107452"/>
              </a:avLst>
            </a:prstGeom>
            <a:solidFill>
              <a:srgbClr val="C2183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sp>
          <p:nvSpPr>
            <p:cNvPr id="24" name="流程图: 离页连接符 23"/>
            <p:cNvSpPr/>
            <p:nvPr/>
          </p:nvSpPr>
          <p:spPr>
            <a:xfrm>
              <a:off x="7688320" y="2492791"/>
              <a:ext cx="2307704" cy="697051"/>
            </a:xfrm>
            <a:prstGeom prst="flowChartOffpageConnector">
              <a:avLst/>
            </a:prstGeom>
            <a:solidFill>
              <a:srgbClr val="E321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grpSp>
      <p:sp>
        <p:nvSpPr>
          <p:cNvPr id="27" name="文本框 26"/>
          <p:cNvSpPr txBox="1"/>
          <p:nvPr/>
        </p:nvSpPr>
        <p:spPr>
          <a:xfrm>
            <a:off x="320517" y="3100707"/>
            <a:ext cx="4344353" cy="4044184"/>
          </a:xfrm>
          <a:prstGeom prst="rect">
            <a:avLst/>
          </a:prstGeom>
          <a:noFill/>
        </p:spPr>
        <p:txBody>
          <a:bodyPr wrap="square" rtlCol="0">
            <a:spAutoFit/>
          </a:bodyPr>
          <a:lstStyle/>
          <a:p>
            <a:r>
              <a:rPr lang="zh-CN" altLang="en-US" sz="2000" dirty="0">
                <a:solidFill>
                  <a:srgbClr val="000000"/>
                </a:solidFill>
                <a:latin typeface="宋体" panose="02010600030101010101" pitchFamily="2" charset="-122"/>
                <a:ea typeface="宋体" panose="02010600030101010101" pitchFamily="2" charset="-122"/>
                <a:sym typeface="+mn-ea"/>
              </a:rPr>
              <a:t>■ </a:t>
            </a:r>
            <a:r>
              <a:rPr lang="zh-CN" altLang="en-US" dirty="0">
                <a:solidFill>
                  <a:srgbClr val="000000"/>
                </a:solidFill>
                <a:latin typeface="宋体" panose="02010600030101010101" pitchFamily="2" charset="-122"/>
                <a:ea typeface="宋体" panose="02010600030101010101" pitchFamily="2" charset="-122"/>
                <a:sym typeface="+mn-ea"/>
              </a:rPr>
              <a:t>性质：</a:t>
            </a:r>
            <a:r>
              <a:rPr lang="zh-CN" altLang="en-US" dirty="0" smtClean="0">
                <a:solidFill>
                  <a:srgbClr val="000000"/>
                </a:solidFill>
                <a:latin typeface="宋体" panose="02010600030101010101" pitchFamily="2" charset="-122"/>
                <a:ea typeface="宋体" panose="02010600030101010101" pitchFamily="2" charset="-122"/>
                <a:sym typeface="+mn-ea"/>
              </a:rPr>
              <a:t>资产与负债双重性质账户</a:t>
            </a:r>
            <a:r>
              <a:rPr lang="zh-CN" altLang="en-US" dirty="0">
                <a:solidFill>
                  <a:srgbClr val="000000"/>
                </a:solidFill>
                <a:latin typeface="宋体" panose="02010600030101010101" pitchFamily="2" charset="-122"/>
                <a:ea typeface="宋体" panose="02010600030101010101" pitchFamily="2" charset="-122"/>
                <a:sym typeface="+mn-ea"/>
              </a:rPr>
              <a:t>。</a:t>
            </a:r>
            <a:endParaRPr lang="zh-CN" altLang="en-US" dirty="0">
              <a:solidFill>
                <a:srgbClr val="000000"/>
              </a:solidFill>
              <a:latin typeface="宋体" panose="02010600030101010101" pitchFamily="2" charset="-122"/>
              <a:ea typeface="宋体" panose="02010600030101010101" pitchFamily="2" charset="-122"/>
              <a:sym typeface="+mn-ea"/>
            </a:endParaRPr>
          </a:p>
          <a:p>
            <a:r>
              <a:rPr lang="zh-CN" altLang="en-US" dirty="0">
                <a:solidFill>
                  <a:srgbClr val="000000"/>
                </a:solidFill>
                <a:latin typeface="宋体" panose="02010600030101010101" pitchFamily="2" charset="-122"/>
                <a:ea typeface="宋体" panose="02010600030101010101" pitchFamily="2" charset="-122"/>
                <a:sym typeface="+mn-ea"/>
              </a:rPr>
              <a:t>■ 用途</a:t>
            </a:r>
            <a:r>
              <a:rPr lang="zh-CN" altLang="en-US" sz="2400" dirty="0" smtClean="0">
                <a:solidFill>
                  <a:srgbClr val="000000"/>
                </a:solidFill>
                <a:latin typeface="宋体" panose="02010600030101010101" pitchFamily="2" charset="-122"/>
                <a:ea typeface="宋体" panose="02010600030101010101" pitchFamily="2" charset="-122"/>
                <a:sym typeface="+mn-ea"/>
              </a:rPr>
              <a:t>：</a:t>
            </a:r>
            <a:r>
              <a:rPr lang="zh-CN" altLang="en-US" dirty="0">
                <a:latin typeface="宋体" panose="02010600030101010101" pitchFamily="2" charset="-122"/>
                <a:ea typeface="宋体" panose="02010600030101010101" pitchFamily="2" charset="-122"/>
              </a:rPr>
              <a:t>核算农村集体经济组织与成员之间发生的</a:t>
            </a:r>
            <a:r>
              <a:rPr lang="zh-CN" altLang="en-US" dirty="0" smtClean="0">
                <a:latin typeface="宋体" panose="02010600030101010101" pitchFamily="2" charset="-122"/>
                <a:ea typeface="宋体" panose="02010600030101010101" pitchFamily="2" charset="-122"/>
              </a:rPr>
              <a:t>各种</a:t>
            </a:r>
            <a:r>
              <a:rPr lang="zh-CN" altLang="en-US" dirty="0">
                <a:latin typeface="宋体" panose="02010600030101010101" pitchFamily="2" charset="-122"/>
                <a:ea typeface="宋体" panose="02010600030101010101" pitchFamily="2" charset="-122"/>
              </a:rPr>
              <a:t>应收、暂付及应付、暂收款项等经济往来业务，如一事</a:t>
            </a:r>
            <a:r>
              <a:rPr lang="zh-CN" altLang="en-US" dirty="0" smtClean="0">
                <a:latin typeface="宋体" panose="02010600030101010101" pitchFamily="2" charset="-122"/>
                <a:ea typeface="宋体" panose="02010600030101010101" pitchFamily="2" charset="-122"/>
              </a:rPr>
              <a:t>一议</a:t>
            </a:r>
            <a:r>
              <a:rPr lang="zh-CN" altLang="en-US" dirty="0">
                <a:latin typeface="宋体" panose="02010600030101010101" pitchFamily="2" charset="-122"/>
                <a:ea typeface="宋体" panose="02010600030101010101" pitchFamily="2" charset="-122"/>
              </a:rPr>
              <a:t>资金、年终收益成员分红、成员承包费、</a:t>
            </a:r>
            <a:r>
              <a:rPr lang="zh-CN" altLang="en-US" dirty="0" smtClean="0">
                <a:latin typeface="宋体" panose="02010600030101010101" pitchFamily="2" charset="-122"/>
                <a:ea typeface="宋体" panose="02010600030101010101" pitchFamily="2" charset="-122"/>
              </a:rPr>
              <a:t>承包地以及</a:t>
            </a:r>
            <a:r>
              <a:rPr lang="zh-CN" altLang="en-US" dirty="0">
                <a:latin typeface="宋体" panose="02010600030101010101" pitchFamily="2" charset="-122"/>
                <a:ea typeface="宋体" panose="02010600030101010101" pitchFamily="2" charset="-122"/>
              </a:rPr>
              <a:t>代收成员水电费、物业费等。</a:t>
            </a:r>
            <a:endParaRPr lang="zh-CN" altLang="en-US" dirty="0">
              <a:solidFill>
                <a:srgbClr val="000000"/>
              </a:solidFill>
              <a:latin typeface="宋体" panose="02010600030101010101" pitchFamily="2" charset="-122"/>
              <a:ea typeface="宋体" panose="02010600030101010101" pitchFamily="2" charset="-122"/>
              <a:sym typeface="+mn-ea"/>
            </a:endParaRPr>
          </a:p>
          <a:p>
            <a:pPr>
              <a:spcBef>
                <a:spcPct val="20000"/>
              </a:spcBef>
              <a:buClr>
                <a:srgbClr val="000000"/>
              </a:buClr>
            </a:pPr>
            <a:r>
              <a:rPr lang="zh-CN" altLang="en-US" sz="2400" dirty="0">
                <a:solidFill>
                  <a:srgbClr val="000000"/>
                </a:solidFill>
                <a:latin typeface="宋体" panose="02010600030101010101" pitchFamily="2" charset="-122"/>
                <a:ea typeface="宋体" panose="02010600030101010101" pitchFamily="2" charset="-122"/>
                <a:sym typeface="+mn-ea"/>
              </a:rPr>
              <a:t>■ </a:t>
            </a:r>
            <a:r>
              <a:rPr lang="zh-CN" altLang="en-US" dirty="0">
                <a:solidFill>
                  <a:srgbClr val="000000"/>
                </a:solidFill>
                <a:latin typeface="宋体" panose="02010600030101010101" pitchFamily="2" charset="-122"/>
                <a:ea typeface="宋体" panose="02010600030101010101" pitchFamily="2" charset="-122"/>
                <a:sym typeface="+mn-ea"/>
              </a:rPr>
              <a:t>明细账户设置：该账户应</a:t>
            </a:r>
            <a:r>
              <a:rPr lang="zh-CN" altLang="en-US" dirty="0" smtClean="0">
                <a:solidFill>
                  <a:srgbClr val="000000"/>
                </a:solidFill>
                <a:latin typeface="宋体" panose="02010600030101010101" pitchFamily="2" charset="-122"/>
                <a:ea typeface="宋体" panose="02010600030101010101" pitchFamily="2" charset="-122"/>
                <a:sym typeface="+mn-ea"/>
              </a:rPr>
              <a:t>按</a:t>
            </a:r>
            <a:r>
              <a:rPr lang="zh-CN" altLang="en-US" dirty="0">
                <a:latin typeface="隶书" panose="02010509060101010101" pitchFamily="49" charset="-122"/>
                <a:ea typeface="隶书" panose="02010509060101010101" pitchFamily="49" charset="-122"/>
              </a:rPr>
              <a:t>农村集体经济组织的成员</a:t>
            </a:r>
            <a:r>
              <a:rPr lang="zh-CN" altLang="en-US" dirty="0" smtClean="0">
                <a:solidFill>
                  <a:srgbClr val="000000"/>
                </a:solidFill>
                <a:latin typeface="宋体" panose="02010600030101010101" pitchFamily="2" charset="-122"/>
                <a:ea typeface="宋体" panose="02010600030101010101" pitchFamily="2" charset="-122"/>
                <a:sym typeface="+mn-ea"/>
              </a:rPr>
              <a:t>设置</a:t>
            </a:r>
            <a:r>
              <a:rPr lang="zh-CN" altLang="en-US" dirty="0">
                <a:solidFill>
                  <a:srgbClr val="000000"/>
                </a:solidFill>
                <a:latin typeface="宋体" panose="02010600030101010101" pitchFamily="2" charset="-122"/>
                <a:ea typeface="宋体" panose="02010600030101010101" pitchFamily="2" charset="-122"/>
                <a:sym typeface="+mn-ea"/>
              </a:rPr>
              <a:t>明细账户，进行明细核算。</a:t>
            </a:r>
            <a:endParaRPr lang="zh-CN" altLang="en-US" dirty="0">
              <a:solidFill>
                <a:srgbClr val="000000"/>
              </a:solidFill>
              <a:latin typeface="宋体" panose="02010600030101010101" pitchFamily="2" charset="-122"/>
              <a:ea typeface="宋体" panose="02010600030101010101" pitchFamily="2" charset="-122"/>
            </a:endParaRPr>
          </a:p>
          <a:p>
            <a:pPr>
              <a:spcBef>
                <a:spcPct val="20000"/>
              </a:spcBef>
              <a:buClr>
                <a:srgbClr val="000000"/>
              </a:buClr>
            </a:pPr>
            <a:endParaRPr lang="zh-CN" altLang="en-US" sz="2800" dirty="0">
              <a:solidFill>
                <a:srgbClr val="000000"/>
              </a:solidFill>
              <a:latin typeface="宋体" panose="02010600030101010101" pitchFamily="2" charset="-122"/>
              <a:ea typeface="宋体" panose="02010600030101010101" pitchFamily="2" charset="-122"/>
            </a:endParaRPr>
          </a:p>
          <a:p>
            <a:pPr>
              <a:spcBef>
                <a:spcPct val="20000"/>
              </a:spcBef>
              <a:buClr>
                <a:srgbClr val="000000"/>
              </a:buClr>
            </a:pPr>
            <a:endParaRPr lang="zh-CN" altLang="en-US" sz="2800" dirty="0">
              <a:solidFill>
                <a:srgbClr val="000000"/>
              </a:solidFill>
              <a:latin typeface="微软雅黑" panose="020B0503020204020204" pitchFamily="34" charset="-122"/>
            </a:endParaRPr>
          </a:p>
        </p:txBody>
      </p:sp>
      <p:sp>
        <p:nvSpPr>
          <p:cNvPr id="7" name="文本框 6"/>
          <p:cNvSpPr txBox="1"/>
          <p:nvPr/>
        </p:nvSpPr>
        <p:spPr>
          <a:xfrm>
            <a:off x="6010296" y="2176464"/>
            <a:ext cx="1629232" cy="369332"/>
          </a:xfrm>
          <a:prstGeom prst="rect">
            <a:avLst/>
          </a:prstGeom>
          <a:noFill/>
        </p:spPr>
        <p:txBody>
          <a:bodyPr wrap="square" rtlCol="0">
            <a:spAutoFit/>
          </a:bodyPr>
          <a:lstStyle/>
          <a:p>
            <a:r>
              <a:rPr lang="en-US" altLang="zh-CN" b="1" dirty="0">
                <a:solidFill>
                  <a:srgbClr val="FFFF00"/>
                </a:solidFill>
                <a:latin typeface="微软雅黑" panose="020B0503020204020204" pitchFamily="34" charset="-122"/>
              </a:rPr>
              <a:t>   </a:t>
            </a:r>
            <a:r>
              <a:rPr lang="en-US" altLang="zh-CN" b="1" dirty="0" smtClean="0">
                <a:solidFill>
                  <a:srgbClr val="FFFF00"/>
                </a:solidFill>
                <a:latin typeface="微软雅黑" panose="020B0503020204020204" pitchFamily="34" charset="-122"/>
              </a:rPr>
              <a:t> </a:t>
            </a:r>
            <a:r>
              <a:rPr lang="zh-CN" altLang="en-US" b="1" dirty="0">
                <a:solidFill>
                  <a:srgbClr val="FFFF00"/>
                </a:solidFill>
                <a:latin typeface="微软雅黑" panose="020B0503020204020204" pitchFamily="34" charset="-122"/>
              </a:rPr>
              <a:t>账户结构</a:t>
            </a:r>
            <a:endParaRPr lang="zh-CN" altLang="en-US" b="1" dirty="0">
              <a:solidFill>
                <a:srgbClr val="FFFF00"/>
              </a:solidFill>
              <a:latin typeface="微软雅黑" panose="020B0503020204020204" pitchFamily="34" charset="-122"/>
            </a:endParaRPr>
          </a:p>
        </p:txBody>
      </p:sp>
      <p:grpSp>
        <p:nvGrpSpPr>
          <p:cNvPr id="15" name="组合 14"/>
          <p:cNvGrpSpPr/>
          <p:nvPr/>
        </p:nvGrpSpPr>
        <p:grpSpPr>
          <a:xfrm>
            <a:off x="5005316" y="3468103"/>
            <a:ext cx="3479006" cy="2553970"/>
            <a:chOff x="10470" y="5393"/>
            <a:chExt cx="7305" cy="4022"/>
          </a:xfrm>
        </p:grpSpPr>
        <p:grpSp>
          <p:nvGrpSpPr>
            <p:cNvPr id="13" name="组合 12"/>
            <p:cNvGrpSpPr/>
            <p:nvPr/>
          </p:nvGrpSpPr>
          <p:grpSpPr>
            <a:xfrm>
              <a:off x="10673" y="6118"/>
              <a:ext cx="6548" cy="3297"/>
              <a:chOff x="6140755" y="4773066"/>
              <a:chExt cx="1299914" cy="909489"/>
            </a:xfrm>
          </p:grpSpPr>
          <p:sp>
            <p:nvSpPr>
              <p:cNvPr id="14" name="Line 5"/>
              <p:cNvSpPr>
                <a:spLocks noChangeShapeType="1"/>
              </p:cNvSpPr>
              <p:nvPr/>
            </p:nvSpPr>
            <p:spPr bwMode="auto">
              <a:xfrm>
                <a:off x="6140755" y="4773066"/>
                <a:ext cx="1299914"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ndParaRPr>
              </a:p>
            </p:txBody>
          </p:sp>
          <p:sp>
            <p:nvSpPr>
              <p:cNvPr id="8" name="Line 14"/>
              <p:cNvSpPr>
                <a:spLocks noChangeShapeType="1"/>
              </p:cNvSpPr>
              <p:nvPr/>
            </p:nvSpPr>
            <p:spPr bwMode="auto">
              <a:xfrm>
                <a:off x="6790712" y="4773066"/>
                <a:ext cx="0" cy="909489"/>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ndParaRPr>
              </a:p>
            </p:txBody>
          </p:sp>
        </p:grpSp>
        <p:sp>
          <p:nvSpPr>
            <p:cNvPr id="9" name="Line 5"/>
            <p:cNvSpPr>
              <a:spLocks noChangeShapeType="1"/>
            </p:cNvSpPr>
            <p:nvPr/>
          </p:nvSpPr>
          <p:spPr bwMode="auto">
            <a:xfrm>
              <a:off x="10674" y="7735"/>
              <a:ext cx="6555" cy="3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ndParaRPr>
            </a:p>
          </p:txBody>
        </p:sp>
        <p:sp>
          <p:nvSpPr>
            <p:cNvPr id="10" name="文本框 9"/>
            <p:cNvSpPr txBox="1"/>
            <p:nvPr/>
          </p:nvSpPr>
          <p:spPr>
            <a:xfrm>
              <a:off x="12938" y="5393"/>
              <a:ext cx="2705" cy="624"/>
            </a:xfrm>
            <a:prstGeom prst="rect">
              <a:avLst/>
            </a:prstGeom>
            <a:noFill/>
          </p:spPr>
          <p:txBody>
            <a:bodyPr wrap="square" rtlCol="0">
              <a:spAutoFit/>
            </a:bodyPr>
            <a:lstStyle/>
            <a:p>
              <a:r>
                <a:rPr lang="zh-CN" altLang="en-US" sz="2000" b="1" dirty="0" smtClean="0">
                  <a:solidFill>
                    <a:srgbClr val="000000"/>
                  </a:solidFill>
                  <a:latin typeface="新宋体" panose="02010609030101010101" charset="-122"/>
                  <a:ea typeface="新宋体" panose="02010609030101010101" charset="-122"/>
                </a:rPr>
                <a:t>内部往来</a:t>
              </a:r>
              <a:endParaRPr lang="zh-CN" altLang="en-US" sz="2000" b="1" dirty="0">
                <a:solidFill>
                  <a:srgbClr val="000000"/>
                </a:solidFill>
                <a:latin typeface="新宋体" panose="02010609030101010101" charset="-122"/>
                <a:ea typeface="新宋体" panose="02010609030101010101" charset="-122"/>
              </a:endParaRPr>
            </a:p>
          </p:txBody>
        </p:sp>
        <p:sp>
          <p:nvSpPr>
            <p:cNvPr id="11" name="文本框 10"/>
            <p:cNvSpPr txBox="1"/>
            <p:nvPr/>
          </p:nvSpPr>
          <p:spPr>
            <a:xfrm>
              <a:off x="10726" y="5633"/>
              <a:ext cx="1228" cy="485"/>
            </a:xfrm>
            <a:prstGeom prst="rect">
              <a:avLst/>
            </a:prstGeom>
            <a:noFill/>
          </p:spPr>
          <p:txBody>
            <a:bodyPr wrap="square" rtlCol="0">
              <a:spAutoFit/>
            </a:bodyPr>
            <a:lstStyle/>
            <a:p>
              <a:r>
                <a:rPr lang="zh-CN" altLang="en-US" sz="1400" dirty="0">
                  <a:solidFill>
                    <a:srgbClr val="000000"/>
                  </a:solidFill>
                  <a:latin typeface="隶书" panose="02010509060101010101" pitchFamily="49" charset="-122"/>
                  <a:ea typeface="隶书" panose="02010509060101010101" pitchFamily="49" charset="-122"/>
                </a:rPr>
                <a:t>借方</a:t>
              </a:r>
              <a:endParaRPr lang="zh-CN" altLang="en-US" sz="1400" dirty="0">
                <a:solidFill>
                  <a:srgbClr val="000000"/>
                </a:solidFill>
                <a:latin typeface="隶书" panose="02010509060101010101" pitchFamily="49" charset="-122"/>
                <a:ea typeface="隶书" panose="02010509060101010101" pitchFamily="49" charset="-122"/>
              </a:endParaRPr>
            </a:p>
          </p:txBody>
        </p:sp>
        <p:sp>
          <p:nvSpPr>
            <p:cNvPr id="12" name="文本框 11"/>
            <p:cNvSpPr txBox="1"/>
            <p:nvPr/>
          </p:nvSpPr>
          <p:spPr>
            <a:xfrm>
              <a:off x="16027" y="5619"/>
              <a:ext cx="1228" cy="485"/>
            </a:xfrm>
            <a:prstGeom prst="rect">
              <a:avLst/>
            </a:prstGeom>
            <a:noFill/>
          </p:spPr>
          <p:txBody>
            <a:bodyPr wrap="square" rtlCol="0">
              <a:spAutoFit/>
            </a:bodyPr>
            <a:lstStyle/>
            <a:p>
              <a:r>
                <a:rPr lang="zh-CN" altLang="en-US" sz="1400" dirty="0">
                  <a:solidFill>
                    <a:srgbClr val="000000"/>
                  </a:solidFill>
                  <a:latin typeface="隶书" panose="02010509060101010101" pitchFamily="49" charset="-122"/>
                  <a:ea typeface="隶书" panose="02010509060101010101" pitchFamily="49" charset="-122"/>
                </a:rPr>
                <a:t>贷方</a:t>
              </a:r>
              <a:endParaRPr lang="zh-CN" altLang="en-US" sz="1400" dirty="0">
                <a:solidFill>
                  <a:srgbClr val="000000"/>
                </a:solidFill>
                <a:latin typeface="隶书" panose="02010509060101010101" pitchFamily="49" charset="-122"/>
                <a:ea typeface="隶书" panose="02010509060101010101" pitchFamily="49" charset="-122"/>
              </a:endParaRPr>
            </a:p>
          </p:txBody>
        </p:sp>
        <p:sp>
          <p:nvSpPr>
            <p:cNvPr id="16" name="文本框 15"/>
            <p:cNvSpPr txBox="1"/>
            <p:nvPr/>
          </p:nvSpPr>
          <p:spPr>
            <a:xfrm>
              <a:off x="14155" y="6153"/>
              <a:ext cx="3620" cy="1503"/>
            </a:xfrm>
            <a:prstGeom prst="rect">
              <a:avLst/>
            </a:prstGeom>
            <a:noFill/>
          </p:spPr>
          <p:txBody>
            <a:bodyPr wrap="square" rtlCol="0">
              <a:spAutoFit/>
            </a:bodyPr>
            <a:lstStyle/>
            <a:p>
              <a:r>
                <a:rPr lang="zh-CN" altLang="en-US" sz="1200" dirty="0">
                  <a:solidFill>
                    <a:srgbClr val="000000"/>
                  </a:solidFill>
                  <a:latin typeface="宋体" panose="02010600030101010101" pitchFamily="2" charset="-122"/>
                  <a:ea typeface="宋体" panose="02010600030101010101" pitchFamily="2" charset="-122"/>
                </a:rPr>
                <a:t>与成员</a:t>
              </a:r>
              <a:r>
                <a:rPr lang="zh-CN" altLang="en-US" sz="1400" dirty="0" smtClean="0">
                  <a:solidFill>
                    <a:srgbClr val="000000"/>
                  </a:solidFill>
                  <a:latin typeface="宋体" panose="02010600030101010101" pitchFamily="2" charset="-122"/>
                  <a:ea typeface="宋体" panose="02010600030101010101" pitchFamily="2" charset="-122"/>
                </a:rPr>
                <a:t>已</a:t>
              </a:r>
              <a:r>
                <a:rPr lang="zh-CN" altLang="en-US" sz="1400" dirty="0">
                  <a:solidFill>
                    <a:srgbClr val="000000"/>
                  </a:solidFill>
                  <a:latin typeface="宋体" panose="02010600030101010101" pitchFamily="2" charset="-122"/>
                  <a:ea typeface="宋体" panose="02010600030101010101" pitchFamily="2" charset="-122"/>
                </a:rPr>
                <a:t>收回的</a:t>
              </a:r>
              <a:r>
                <a:rPr lang="zh-CN" altLang="en-US" sz="1400" dirty="0" smtClean="0">
                  <a:solidFill>
                    <a:srgbClr val="000000"/>
                  </a:solidFill>
                  <a:latin typeface="宋体" panose="02010600030101010101" pitchFamily="2" charset="-122"/>
                  <a:ea typeface="宋体" panose="02010600030101010101" pitchFamily="2" charset="-122"/>
                </a:rPr>
                <a:t>应收款、发生的应付款项及一次收取多期发包或出租款</a:t>
              </a:r>
              <a:endParaRPr lang="zh-CN" altLang="en-US" sz="1400" dirty="0">
                <a:solidFill>
                  <a:srgbClr val="000000"/>
                </a:solidFill>
                <a:latin typeface="宋体" panose="02010600030101010101" pitchFamily="2" charset="-122"/>
                <a:ea typeface="宋体" panose="02010600030101010101" pitchFamily="2" charset="-122"/>
              </a:endParaRPr>
            </a:p>
          </p:txBody>
        </p:sp>
        <p:sp>
          <p:nvSpPr>
            <p:cNvPr id="35" name="文本框 34"/>
            <p:cNvSpPr txBox="1"/>
            <p:nvPr/>
          </p:nvSpPr>
          <p:spPr>
            <a:xfrm>
              <a:off x="10470" y="6188"/>
              <a:ext cx="3683" cy="1309"/>
            </a:xfrm>
            <a:prstGeom prst="rect">
              <a:avLst/>
            </a:prstGeom>
            <a:noFill/>
          </p:spPr>
          <p:txBody>
            <a:bodyPr wrap="square" rtlCol="0">
              <a:spAutoFit/>
            </a:bodyPr>
            <a:lstStyle/>
            <a:p>
              <a:r>
                <a:rPr lang="zh-CN" altLang="en-US" sz="1600" dirty="0" smtClean="0">
                  <a:solidFill>
                    <a:srgbClr val="000000"/>
                  </a:solidFill>
                </a:rPr>
                <a:t>与</a:t>
              </a:r>
              <a:r>
                <a:rPr lang="zh-CN" altLang="en-US" sz="1600" dirty="0" smtClean="0">
                  <a:solidFill>
                    <a:srgbClr val="000000"/>
                  </a:solidFill>
                  <a:latin typeface="宋体" panose="02010600030101010101" pitchFamily="2" charset="-122"/>
                  <a:ea typeface="宋体" panose="02010600030101010101" pitchFamily="2" charset="-122"/>
                </a:rPr>
                <a:t>成员发生</a:t>
              </a:r>
              <a:r>
                <a:rPr lang="zh-CN" altLang="en-US" sz="1600" dirty="0">
                  <a:solidFill>
                    <a:srgbClr val="000000"/>
                  </a:solidFill>
                  <a:latin typeface="宋体" panose="02010600030101010101" pitchFamily="2" charset="-122"/>
                  <a:ea typeface="宋体" panose="02010600030101010101" pitchFamily="2" charset="-122"/>
                </a:rPr>
                <a:t>的应</a:t>
              </a:r>
              <a:r>
                <a:rPr lang="zh-CN" altLang="en-US" sz="1600" dirty="0" smtClean="0">
                  <a:solidFill>
                    <a:srgbClr val="000000"/>
                  </a:solidFill>
                  <a:latin typeface="宋体" panose="02010600030101010101" pitchFamily="2" charset="-122"/>
                  <a:ea typeface="宋体" panose="02010600030101010101" pitchFamily="2" charset="-122"/>
                </a:rPr>
                <a:t>收账和偿还应付款项</a:t>
              </a:r>
              <a:endParaRPr lang="zh-CN" altLang="en-US" sz="1600" dirty="0">
                <a:solidFill>
                  <a:srgbClr val="000000"/>
                </a:solidFill>
                <a:latin typeface="宋体" panose="02010600030101010101" pitchFamily="2" charset="-122"/>
                <a:ea typeface="宋体" panose="02010600030101010101" pitchFamily="2" charset="-122"/>
              </a:endParaRPr>
            </a:p>
          </p:txBody>
        </p:sp>
        <p:sp>
          <p:nvSpPr>
            <p:cNvPr id="6" name="文本框 5"/>
            <p:cNvSpPr txBox="1"/>
            <p:nvPr/>
          </p:nvSpPr>
          <p:spPr>
            <a:xfrm>
              <a:off x="10472" y="8131"/>
              <a:ext cx="3193" cy="921"/>
            </a:xfrm>
            <a:prstGeom prst="rect">
              <a:avLst/>
            </a:prstGeom>
            <a:noFill/>
          </p:spPr>
          <p:txBody>
            <a:bodyPr wrap="square" rtlCol="0">
              <a:spAutoFit/>
            </a:bodyPr>
            <a:lstStyle/>
            <a:p>
              <a:r>
                <a:rPr lang="zh-CN" altLang="en-US" sz="1600" dirty="0">
                  <a:solidFill>
                    <a:srgbClr val="000000"/>
                  </a:solidFill>
                </a:rPr>
                <a:t>尚未收回的应收</a:t>
              </a:r>
              <a:r>
                <a:rPr lang="zh-CN" altLang="en-US" sz="1600" dirty="0" smtClean="0">
                  <a:solidFill>
                    <a:srgbClr val="000000"/>
                  </a:solidFill>
                </a:rPr>
                <a:t>账款</a:t>
              </a:r>
              <a:r>
                <a:rPr lang="en-US" altLang="zh-CN" sz="1600" dirty="0" smtClean="0">
                  <a:solidFill>
                    <a:srgbClr val="000000"/>
                  </a:solidFill>
                </a:rPr>
                <a:t>(</a:t>
              </a:r>
              <a:r>
                <a:rPr lang="zh-CN" altLang="en-US" sz="1600" dirty="0" smtClean="0">
                  <a:solidFill>
                    <a:srgbClr val="FF0000"/>
                  </a:solidFill>
                  <a:latin typeface="隶书" panose="02010509060101010101" pitchFamily="49" charset="-122"/>
                  <a:ea typeface="隶书" panose="02010509060101010101" pitchFamily="49" charset="-122"/>
                </a:rPr>
                <a:t>资产</a:t>
              </a:r>
              <a:r>
                <a:rPr lang="en-US" altLang="zh-CN" sz="1600" dirty="0" smtClean="0">
                  <a:solidFill>
                    <a:srgbClr val="000000"/>
                  </a:solidFill>
                </a:rPr>
                <a:t>)</a:t>
              </a:r>
              <a:endParaRPr lang="zh-CN" altLang="en-US" sz="1600" dirty="0">
                <a:solidFill>
                  <a:srgbClr val="000000"/>
                </a:solidFill>
              </a:endParaRPr>
            </a:p>
          </p:txBody>
        </p:sp>
      </p:grpSp>
      <p:sp>
        <p:nvSpPr>
          <p:cNvPr id="22" name="矩形 21"/>
          <p:cNvSpPr/>
          <p:nvPr/>
        </p:nvSpPr>
        <p:spPr>
          <a:xfrm>
            <a:off x="1616974" y="2251991"/>
            <a:ext cx="2031325" cy="369332"/>
          </a:xfrm>
          <a:prstGeom prst="rect">
            <a:avLst/>
          </a:prstGeom>
        </p:spPr>
        <p:txBody>
          <a:bodyPr wrap="none">
            <a:spAutoFit/>
          </a:bodyPr>
          <a:lstStyle/>
          <a:p>
            <a:r>
              <a:rPr lang="en-US" altLang="zh-CN" b="1" dirty="0" smtClean="0">
                <a:solidFill>
                  <a:srgbClr val="FF0000"/>
                </a:solidFill>
                <a:latin typeface="微软雅黑" panose="020B0503020204020204" pitchFamily="34" charset="-122"/>
              </a:rPr>
              <a:t>“</a:t>
            </a:r>
            <a:r>
              <a:rPr lang="zh-CN" altLang="en-US" b="1" dirty="0">
                <a:solidFill>
                  <a:srgbClr val="FF0000"/>
                </a:solidFill>
                <a:latin typeface="微软雅黑" panose="020B0503020204020204" pitchFamily="34" charset="-122"/>
              </a:rPr>
              <a:t>内部往来</a:t>
            </a:r>
            <a:r>
              <a:rPr lang="en-US" altLang="zh-CN" b="1" dirty="0" smtClean="0">
                <a:solidFill>
                  <a:srgbClr val="FF0000"/>
                </a:solidFill>
                <a:latin typeface="微软雅黑" panose="020B0503020204020204" pitchFamily="34" charset="-122"/>
              </a:rPr>
              <a:t>”</a:t>
            </a:r>
            <a:r>
              <a:rPr lang="zh-CN" altLang="en-US" b="1" dirty="0">
                <a:solidFill>
                  <a:srgbClr val="FF0000"/>
                </a:solidFill>
                <a:latin typeface="微软雅黑" panose="020B0503020204020204" pitchFamily="34" charset="-122"/>
              </a:rPr>
              <a:t>账户</a:t>
            </a:r>
            <a:endParaRPr lang="zh-CN" altLang="en-US" b="1" dirty="0">
              <a:solidFill>
                <a:srgbClr val="FF0000"/>
              </a:solidFill>
              <a:latin typeface="微软雅黑" panose="020B0503020204020204" pitchFamily="34" charset="-122"/>
            </a:endParaRPr>
          </a:p>
        </p:txBody>
      </p:sp>
      <p:sp>
        <p:nvSpPr>
          <p:cNvPr id="19" name="矩形 18"/>
          <p:cNvSpPr/>
          <p:nvPr/>
        </p:nvSpPr>
        <p:spPr>
          <a:xfrm>
            <a:off x="486251" y="908720"/>
            <a:ext cx="462200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buClr>
                <a:srgbClr val="0BD0D9"/>
              </a:buClr>
              <a:buSzPct val="95000"/>
            </a:pPr>
            <a:r>
              <a:rPr lang="en-US" altLang="zh-CN" sz="4000" dirty="0">
                <a:solidFill>
                  <a:srgbClr val="FF0000"/>
                </a:solidFill>
                <a:latin typeface="隶书" panose="02010509060101010101" pitchFamily="49" charset="-122"/>
                <a:ea typeface="隶书" panose="02010509060101010101" pitchFamily="49" charset="-122"/>
              </a:rPr>
              <a:t>113 </a:t>
            </a:r>
            <a:r>
              <a:rPr lang="zh-CN" altLang="en-US" sz="4000" dirty="0">
                <a:solidFill>
                  <a:srgbClr val="FF0000"/>
                </a:solidFill>
                <a:latin typeface="隶书" panose="02010509060101010101" pitchFamily="49" charset="-122"/>
                <a:ea typeface="隶书" panose="02010509060101010101" pitchFamily="49" charset="-122"/>
              </a:rPr>
              <a:t>内部往来</a:t>
            </a:r>
            <a:endParaRPr lang="en-US" altLang="zh-CN" sz="4000" dirty="0">
              <a:solidFill>
                <a:srgbClr val="FF0000"/>
              </a:solidFill>
              <a:latin typeface="隶书" panose="02010509060101010101" pitchFamily="49" charset="-122"/>
              <a:ea typeface="隶书" panose="02010509060101010101" pitchFamily="49" charset="-122"/>
            </a:endParaRPr>
          </a:p>
        </p:txBody>
      </p:sp>
      <p:sp>
        <p:nvSpPr>
          <p:cNvPr id="32" name="文本框 5"/>
          <p:cNvSpPr txBox="1"/>
          <p:nvPr/>
        </p:nvSpPr>
        <p:spPr>
          <a:xfrm>
            <a:off x="6771179" y="5184241"/>
            <a:ext cx="1520666" cy="584775"/>
          </a:xfrm>
          <a:prstGeom prst="rect">
            <a:avLst/>
          </a:prstGeom>
          <a:noFill/>
        </p:spPr>
        <p:txBody>
          <a:bodyPr wrap="square" rtlCol="0">
            <a:spAutoFit/>
          </a:bodyPr>
          <a:lstStyle/>
          <a:p>
            <a:r>
              <a:rPr lang="zh-CN" altLang="en-US" sz="1600" dirty="0">
                <a:solidFill>
                  <a:srgbClr val="000000"/>
                </a:solidFill>
              </a:rPr>
              <a:t>尚未支付的款项（</a:t>
            </a:r>
            <a:r>
              <a:rPr lang="zh-CN" altLang="en-US" sz="1600" dirty="0">
                <a:solidFill>
                  <a:srgbClr val="FF0000"/>
                </a:solidFill>
                <a:latin typeface="隶书" panose="02010509060101010101" pitchFamily="49" charset="-122"/>
                <a:ea typeface="隶书" panose="02010509060101010101" pitchFamily="49" charset="-122"/>
              </a:rPr>
              <a:t>负债</a:t>
            </a:r>
            <a:r>
              <a:rPr lang="zh-CN" altLang="en-US" sz="1600" dirty="0">
                <a:solidFill>
                  <a:srgbClr val="000000"/>
                </a:solidFill>
              </a:rPr>
              <a:t>）</a:t>
            </a:r>
            <a:endParaRPr lang="zh-CN" altLang="en-US" sz="1600"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xEl>
                                              <p:pRg st="0" end="0"/>
                                            </p:txEl>
                                          </p:spTgt>
                                        </p:tgtEl>
                                        <p:attrNameLst>
                                          <p:attrName>style.visibility</p:attrName>
                                        </p:attrNameLst>
                                      </p:cBhvr>
                                      <p:to>
                                        <p:strVal val="visible"/>
                                      </p:to>
                                    </p:set>
                                    <p:anim calcmode="lin" valueType="num">
                                      <p:cBhvr additive="base">
                                        <p:cTn id="2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xEl>
                                              <p:pRg st="1" end="1"/>
                                            </p:txEl>
                                          </p:spTgt>
                                        </p:tgtEl>
                                        <p:attrNameLst>
                                          <p:attrName>style.visibility</p:attrName>
                                        </p:attrNameLst>
                                      </p:cBhvr>
                                      <p:to>
                                        <p:strVal val="visible"/>
                                      </p:to>
                                    </p:set>
                                    <p:anim calcmode="lin" valueType="num">
                                      <p:cBhvr additive="base">
                                        <p:cTn id="31"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
                                            <p:txEl>
                                              <p:pRg st="2" end="2"/>
                                            </p:txEl>
                                          </p:spTgt>
                                        </p:tgtEl>
                                        <p:attrNameLst>
                                          <p:attrName>style.visibility</p:attrName>
                                        </p:attrNameLst>
                                      </p:cBhvr>
                                      <p:to>
                                        <p:strVal val="visible"/>
                                      </p:to>
                                    </p:set>
                                    <p:anim calcmode="lin" valueType="num">
                                      <p:cBhvr additive="base">
                                        <p:cTn id="37"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19" grpId="0" animBg="1"/>
      <p:bldP spid="3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600" dirty="0">
              <a:solidFill>
                <a:srgbClr val="FF0000"/>
              </a:solidFill>
            </a:endParaRPr>
          </a:p>
        </p:txBody>
      </p:sp>
      <p:sp>
        <p:nvSpPr>
          <p:cNvPr id="9" name="内容占位符 8"/>
          <p:cNvSpPr>
            <a:spLocks noGrp="1"/>
          </p:cNvSpPr>
          <p:nvPr>
            <p:ph idx="1"/>
          </p:nvPr>
        </p:nvSpPr>
        <p:spPr>
          <a:xfrm>
            <a:off x="395536" y="1484784"/>
            <a:ext cx="8229600" cy="4389120"/>
          </a:xfrm>
        </p:spPr>
        <p:txBody>
          <a:bodyPr>
            <a:normAutofit fontScale="92500" lnSpcReduction="10000"/>
          </a:bodyPr>
          <a:lstStyle/>
          <a:p>
            <a:pPr marL="0" indent="0">
              <a:buNone/>
            </a:pPr>
            <a:r>
              <a:rPr lang="en-US" altLang="zh-CN" sz="4000" dirty="0" smtClean="0">
                <a:solidFill>
                  <a:srgbClr val="FF0000"/>
                </a:solidFill>
                <a:latin typeface="+mj-ea"/>
                <a:ea typeface="+mj-ea"/>
              </a:rPr>
              <a:t>113 </a:t>
            </a:r>
            <a:r>
              <a:rPr lang="zh-CN" altLang="en-US" sz="4000" dirty="0">
                <a:solidFill>
                  <a:srgbClr val="FF0000"/>
                </a:solidFill>
                <a:latin typeface="+mj-ea"/>
                <a:ea typeface="+mj-ea"/>
              </a:rPr>
              <a:t>内部</a:t>
            </a:r>
            <a:r>
              <a:rPr lang="zh-CN" altLang="en-US" sz="4000" dirty="0" smtClean="0">
                <a:solidFill>
                  <a:srgbClr val="FF0000"/>
                </a:solidFill>
                <a:latin typeface="+mj-ea"/>
                <a:ea typeface="+mj-ea"/>
              </a:rPr>
              <a:t>往来</a:t>
            </a:r>
            <a:endParaRPr lang="en-US" altLang="zh-CN" sz="2800" dirty="0" smtClean="0">
              <a:latin typeface="+mn-ea"/>
            </a:endParaRPr>
          </a:p>
          <a:p>
            <a:pPr marL="0" indent="0">
              <a:buNone/>
            </a:pPr>
            <a:r>
              <a:rPr lang="zh-CN" altLang="en-US" sz="2800" dirty="0" smtClean="0">
                <a:latin typeface="+mn-ea"/>
              </a:rPr>
              <a:t>例如：某行政村计算出张强本年应交承包费</a:t>
            </a:r>
            <a:r>
              <a:rPr lang="en-US" altLang="zh-CN" sz="2800" dirty="0" smtClean="0">
                <a:latin typeface="+mn-ea"/>
              </a:rPr>
              <a:t>11800</a:t>
            </a:r>
            <a:r>
              <a:rPr lang="zh-CN" altLang="en-US" sz="2800" dirty="0" smtClean="0">
                <a:latin typeface="+mn-ea"/>
              </a:rPr>
              <a:t>元。</a:t>
            </a:r>
            <a:endParaRPr lang="en-US" altLang="zh-CN" sz="2800" dirty="0" smtClean="0">
              <a:latin typeface="+mn-ea"/>
            </a:endParaRPr>
          </a:p>
          <a:p>
            <a:pPr marL="0" indent="0">
              <a:buNone/>
            </a:pPr>
            <a:r>
              <a:rPr lang="en-US" altLang="zh-CN" sz="2800" dirty="0">
                <a:latin typeface="+mn-ea"/>
              </a:rPr>
              <a:t> </a:t>
            </a:r>
            <a:r>
              <a:rPr lang="en-US" altLang="zh-CN" sz="2800" dirty="0" smtClean="0">
                <a:latin typeface="+mn-ea"/>
              </a:rPr>
              <a:t>    </a:t>
            </a:r>
            <a:r>
              <a:rPr lang="zh-CN" altLang="en-US" sz="2800" dirty="0" smtClean="0">
                <a:latin typeface="+mn-ea"/>
              </a:rPr>
              <a:t>借：内部往来</a:t>
            </a:r>
            <a:r>
              <a:rPr lang="en-US" altLang="zh-CN" sz="2800" dirty="0" smtClean="0">
                <a:latin typeface="+mn-ea"/>
              </a:rPr>
              <a:t>-</a:t>
            </a:r>
            <a:r>
              <a:rPr lang="zh-CN" altLang="en-US" sz="2800" dirty="0" smtClean="0">
                <a:latin typeface="+mn-ea"/>
              </a:rPr>
              <a:t>张强</a:t>
            </a:r>
            <a:r>
              <a:rPr lang="en-US" altLang="zh-CN" sz="2800" dirty="0" smtClean="0">
                <a:latin typeface="+mn-ea"/>
              </a:rPr>
              <a:t>11800</a:t>
            </a:r>
            <a:endParaRPr lang="en-US" altLang="zh-CN" sz="2800" dirty="0" smtClean="0">
              <a:latin typeface="+mn-ea"/>
            </a:endParaRPr>
          </a:p>
          <a:p>
            <a:pPr marL="0" indent="0">
              <a:buNone/>
            </a:pPr>
            <a:r>
              <a:rPr lang="en-US" altLang="zh-CN" sz="2800" dirty="0">
                <a:latin typeface="+mn-ea"/>
              </a:rPr>
              <a:t> </a:t>
            </a:r>
            <a:r>
              <a:rPr lang="en-US" altLang="zh-CN" sz="2800" dirty="0" smtClean="0">
                <a:latin typeface="+mn-ea"/>
              </a:rPr>
              <a:t>        </a:t>
            </a:r>
            <a:r>
              <a:rPr lang="zh-CN" altLang="en-US" sz="2800" dirty="0" smtClean="0">
                <a:latin typeface="+mn-ea"/>
              </a:rPr>
              <a:t>贷：经营收入     </a:t>
            </a:r>
            <a:r>
              <a:rPr lang="en-US" altLang="zh-CN" sz="2800" dirty="0" smtClean="0">
                <a:latin typeface="+mn-ea"/>
              </a:rPr>
              <a:t>11800</a:t>
            </a:r>
            <a:endParaRPr lang="en-US" altLang="zh-CN" sz="2800" dirty="0" smtClean="0">
              <a:latin typeface="+mn-ea"/>
            </a:endParaRPr>
          </a:p>
          <a:p>
            <a:pPr marL="0" indent="0">
              <a:buNone/>
            </a:pPr>
            <a:r>
              <a:rPr lang="zh-CN" altLang="en-US" sz="2800" dirty="0">
                <a:latin typeface="+mn-ea"/>
              </a:rPr>
              <a:t>收到张</a:t>
            </a:r>
            <a:r>
              <a:rPr lang="zh-CN" altLang="en-US" sz="2800" dirty="0" smtClean="0">
                <a:latin typeface="+mn-ea"/>
              </a:rPr>
              <a:t>强本次交来的承包费</a:t>
            </a:r>
            <a:r>
              <a:rPr lang="en-US" altLang="zh-CN" sz="2800" dirty="0" smtClean="0">
                <a:latin typeface="+mn-ea"/>
              </a:rPr>
              <a:t>11800</a:t>
            </a:r>
            <a:r>
              <a:rPr lang="zh-CN" altLang="en-US" sz="2800" dirty="0" smtClean="0">
                <a:latin typeface="+mn-ea"/>
              </a:rPr>
              <a:t>元存入银行。</a:t>
            </a:r>
            <a:endParaRPr lang="en-US" altLang="zh-CN" sz="2800" dirty="0" smtClean="0">
              <a:latin typeface="+mn-ea"/>
            </a:endParaRPr>
          </a:p>
          <a:p>
            <a:pPr marL="0" indent="0">
              <a:buNone/>
            </a:pPr>
            <a:r>
              <a:rPr lang="en-US" altLang="zh-CN" sz="2800" dirty="0">
                <a:latin typeface="+mn-ea"/>
              </a:rPr>
              <a:t> </a:t>
            </a:r>
            <a:r>
              <a:rPr lang="en-US" altLang="zh-CN" sz="2800" dirty="0" smtClean="0">
                <a:latin typeface="+mn-ea"/>
              </a:rPr>
              <a:t>     </a:t>
            </a:r>
            <a:r>
              <a:rPr lang="zh-CN" altLang="en-US" sz="2800" dirty="0" smtClean="0">
                <a:latin typeface="+mn-ea"/>
              </a:rPr>
              <a:t>借：银行存款</a:t>
            </a:r>
            <a:r>
              <a:rPr lang="en-US" altLang="zh-CN" sz="2800" dirty="0" smtClean="0">
                <a:latin typeface="+mn-ea"/>
              </a:rPr>
              <a:t>11800</a:t>
            </a:r>
            <a:endParaRPr lang="en-US" altLang="zh-CN" sz="2800" dirty="0" smtClean="0">
              <a:latin typeface="+mn-ea"/>
            </a:endParaRPr>
          </a:p>
          <a:p>
            <a:pPr marL="0" indent="0">
              <a:buNone/>
            </a:pPr>
            <a:r>
              <a:rPr lang="en-US" altLang="zh-CN" sz="2800" dirty="0">
                <a:latin typeface="+mn-ea"/>
              </a:rPr>
              <a:t> </a:t>
            </a:r>
            <a:r>
              <a:rPr lang="en-US" altLang="zh-CN" sz="2800" dirty="0" smtClean="0">
                <a:latin typeface="+mn-ea"/>
              </a:rPr>
              <a:t>         </a:t>
            </a:r>
            <a:r>
              <a:rPr lang="zh-CN" altLang="en-US" sz="2800" dirty="0" smtClean="0">
                <a:latin typeface="+mn-ea"/>
              </a:rPr>
              <a:t>贷：内部往来</a:t>
            </a:r>
            <a:r>
              <a:rPr lang="en-US" altLang="zh-CN" sz="2800" dirty="0" smtClean="0">
                <a:latin typeface="+mn-ea"/>
              </a:rPr>
              <a:t>-</a:t>
            </a:r>
            <a:r>
              <a:rPr lang="zh-CN" altLang="en-US" sz="2800" dirty="0" smtClean="0">
                <a:latin typeface="+mn-ea"/>
              </a:rPr>
              <a:t>张强</a:t>
            </a:r>
            <a:r>
              <a:rPr lang="en-US" altLang="zh-CN" sz="2800" dirty="0" smtClean="0">
                <a:latin typeface="+mn-ea"/>
              </a:rPr>
              <a:t>11800</a:t>
            </a:r>
            <a:endParaRPr lang="en-US" altLang="zh-CN" sz="2800" dirty="0" smtClean="0">
              <a:latin typeface="+mn-ea"/>
            </a:endParaRPr>
          </a:p>
          <a:p>
            <a:pPr marL="0" indent="0">
              <a:buNone/>
            </a:pPr>
            <a:r>
              <a:rPr lang="zh-CN" altLang="en-US" sz="2800" dirty="0" smtClean="0">
                <a:solidFill>
                  <a:srgbClr val="FF0000"/>
                </a:solidFill>
                <a:latin typeface="+mj-ea"/>
                <a:ea typeface="+mj-ea"/>
              </a:rPr>
              <a:t>    注：内部</a:t>
            </a:r>
            <a:r>
              <a:rPr lang="zh-CN" altLang="en-US" sz="2800" dirty="0">
                <a:solidFill>
                  <a:srgbClr val="FF0000"/>
                </a:solidFill>
                <a:latin typeface="+mj-ea"/>
                <a:ea typeface="+mj-ea"/>
              </a:rPr>
              <a:t>往来</a:t>
            </a:r>
            <a:r>
              <a:rPr lang="zh-CN" altLang="en-US" sz="2800" dirty="0" smtClean="0">
                <a:solidFill>
                  <a:srgbClr val="FF0000"/>
                </a:solidFill>
                <a:latin typeface="+mj-ea"/>
                <a:ea typeface="+mj-ea"/>
              </a:rPr>
              <a:t>科目</a:t>
            </a:r>
            <a:r>
              <a:rPr lang="zh-CN" altLang="en-US" sz="2800" dirty="0">
                <a:solidFill>
                  <a:srgbClr val="FF0000"/>
                </a:solidFill>
                <a:latin typeface="+mj-ea"/>
                <a:ea typeface="+mj-ea"/>
              </a:rPr>
              <a:t>应按照农村集体经济组织的成员设置明细</a:t>
            </a:r>
            <a:r>
              <a:rPr lang="zh-CN" altLang="en-US" sz="2800" dirty="0" smtClean="0">
                <a:solidFill>
                  <a:srgbClr val="FF0000"/>
                </a:solidFill>
                <a:latin typeface="+mj-ea"/>
                <a:ea typeface="+mj-ea"/>
              </a:rPr>
              <a:t>科目</a:t>
            </a:r>
            <a:r>
              <a:rPr lang="zh-CN" altLang="en-US" sz="2800" dirty="0">
                <a:solidFill>
                  <a:srgbClr val="FF0000"/>
                </a:solidFill>
                <a:latin typeface="+mj-ea"/>
                <a:ea typeface="+mj-ea"/>
              </a:rPr>
              <a:t>，进行明细核算。</a:t>
            </a:r>
            <a:endParaRPr lang="en-US" altLang="zh-CN" sz="2800" dirty="0" smtClean="0">
              <a:solidFill>
                <a:srgbClr val="FF0000"/>
              </a:solidFill>
              <a:latin typeface="+mj-ea"/>
              <a:ea typeface="+mj-ea"/>
            </a:endParaRPr>
          </a:p>
          <a:p>
            <a:pPr marL="0" indent="0">
              <a:buNone/>
            </a:pPr>
            <a:r>
              <a:rPr lang="en-US" altLang="zh-CN" sz="2000" dirty="0">
                <a:latin typeface="+mn-ea"/>
              </a:rPr>
              <a:t> </a:t>
            </a:r>
            <a:r>
              <a:rPr lang="en-US" altLang="zh-CN" sz="2000" dirty="0" smtClean="0">
                <a:latin typeface="+mn-ea"/>
              </a:rPr>
              <a:t>        </a:t>
            </a:r>
            <a:endParaRPr lang="zh-CN" altLang="en-US" sz="2000" dirty="0">
              <a:latin typeface="+mn-ea"/>
            </a:endParaRPr>
          </a:p>
        </p:txBody>
      </p:sp>
      <p:sp>
        <p:nvSpPr>
          <p:cNvPr id="3" name="椭圆 2"/>
          <p:cNvSpPr/>
          <p:nvPr/>
        </p:nvSpPr>
        <p:spPr>
          <a:xfrm>
            <a:off x="6695728" y="548680"/>
            <a:ext cx="2448272"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思考：如果一次交来</a:t>
            </a:r>
            <a:r>
              <a:rPr lang="en-US" altLang="zh-CN" sz="2000" b="1" dirty="0">
                <a:latin typeface="+mn-ea"/>
              </a:rPr>
              <a:t>3</a:t>
            </a:r>
            <a:r>
              <a:rPr lang="zh-CN" altLang="en-US" sz="2000" b="1" dirty="0" smtClean="0"/>
              <a:t>年的承包费</a:t>
            </a:r>
            <a:r>
              <a:rPr lang="en-US" altLang="zh-CN" sz="2000" b="1" dirty="0" smtClean="0">
                <a:latin typeface="+mn-ea"/>
              </a:rPr>
              <a:t>12</a:t>
            </a:r>
            <a:r>
              <a:rPr lang="zh-CN" altLang="en-US" sz="2000" b="1" dirty="0" smtClean="0">
                <a:latin typeface="+mn-ea"/>
              </a:rPr>
              <a:t>万</a:t>
            </a:r>
            <a:r>
              <a:rPr lang="zh-CN" altLang="en-US" sz="2000" b="1" dirty="0" smtClean="0"/>
              <a:t>，应如何核算？</a:t>
            </a:r>
            <a:endParaRPr lang="en-US" altLang="zh-CN"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 calcmode="lin" valueType="num">
                                      <p:cBhvr additive="base">
                                        <p:cTn id="4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xEl>
                                              <p:pRg st="7" end="7"/>
                                            </p:txEl>
                                          </p:spTgt>
                                        </p:tgtEl>
                                        <p:attrNameLst>
                                          <p:attrName>style.visibility</p:attrName>
                                        </p:attrNameLst>
                                      </p:cBhvr>
                                      <p:to>
                                        <p:strVal val="visible"/>
                                      </p:to>
                                    </p:set>
                                    <p:anim calcmode="lin" valueType="num">
                                      <p:cBhvr additive="base">
                                        <p:cTn id="5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xEl>
                                              <p:pRg st="8" end="8"/>
                                            </p:txEl>
                                          </p:spTgt>
                                        </p:tgtEl>
                                        <p:attrNameLst>
                                          <p:attrName>style.visibility</p:attrName>
                                        </p:attrNameLst>
                                      </p:cBhvr>
                                      <p:to>
                                        <p:strVal val="visible"/>
                                      </p:to>
                                    </p:set>
                                    <p:anim calcmode="lin" valueType="num">
                                      <p:cBhvr additive="base">
                                        <p:cTn id="6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heel(1)">
                                      <p:cBhvr>
                                        <p:cTn id="6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600" dirty="0">
              <a:solidFill>
                <a:srgbClr val="FF0000"/>
              </a:solidFill>
            </a:endParaRPr>
          </a:p>
        </p:txBody>
      </p:sp>
      <p:sp>
        <p:nvSpPr>
          <p:cNvPr id="9" name="内容占位符 8"/>
          <p:cNvSpPr>
            <a:spLocks noGrp="1"/>
          </p:cNvSpPr>
          <p:nvPr>
            <p:ph idx="1"/>
          </p:nvPr>
        </p:nvSpPr>
        <p:spPr>
          <a:xfrm>
            <a:off x="539552" y="1916832"/>
            <a:ext cx="8229600" cy="4389120"/>
          </a:xfrm>
        </p:spPr>
        <p:txBody>
          <a:bodyPr/>
          <a:lstStyle/>
          <a:p>
            <a:pPr marL="0" indent="0">
              <a:buNone/>
            </a:pPr>
            <a:r>
              <a:rPr lang="en-US" altLang="zh-CN" sz="2800" dirty="0" smtClean="0">
                <a:solidFill>
                  <a:srgbClr val="FF0000"/>
                </a:solidFill>
                <a:latin typeface="+mj-ea"/>
                <a:ea typeface="+mj-ea"/>
              </a:rPr>
              <a:t>121 </a:t>
            </a:r>
            <a:r>
              <a:rPr lang="zh-CN" altLang="en-US" sz="2800" dirty="0">
                <a:solidFill>
                  <a:srgbClr val="FF0000"/>
                </a:solidFill>
                <a:latin typeface="+mj-ea"/>
                <a:ea typeface="+mj-ea"/>
              </a:rPr>
              <a:t>库存</a:t>
            </a:r>
            <a:r>
              <a:rPr lang="zh-CN" altLang="en-US" sz="2800" dirty="0" smtClean="0">
                <a:solidFill>
                  <a:srgbClr val="FF0000"/>
                </a:solidFill>
                <a:latin typeface="+mj-ea"/>
                <a:ea typeface="+mj-ea"/>
              </a:rPr>
              <a:t>物资</a:t>
            </a:r>
            <a:endParaRPr lang="en-US" altLang="zh-CN" sz="2800" dirty="0" smtClean="0">
              <a:solidFill>
                <a:srgbClr val="FF0000"/>
              </a:solidFill>
              <a:latin typeface="+mj-ea"/>
              <a:ea typeface="+mj-ea"/>
            </a:endParaRPr>
          </a:p>
          <a:p>
            <a:r>
              <a:rPr lang="zh-CN" altLang="en-US" sz="2000" dirty="0">
                <a:latin typeface="+mn-ea"/>
              </a:rPr>
              <a:t>核算农村集体经济组织库存的各种原材料</a:t>
            </a:r>
            <a:r>
              <a:rPr lang="zh-CN" altLang="en-US" sz="2000" dirty="0" smtClean="0">
                <a:latin typeface="+mn-ea"/>
              </a:rPr>
              <a:t>、农用</a:t>
            </a:r>
            <a:r>
              <a:rPr lang="zh-CN" altLang="en-US" sz="2000" dirty="0">
                <a:latin typeface="+mn-ea"/>
              </a:rPr>
              <a:t>材料、农产品、工业产成品、低值易耗品等</a:t>
            </a:r>
            <a:r>
              <a:rPr lang="zh-CN" altLang="en-US" sz="2000" dirty="0" smtClean="0">
                <a:latin typeface="+mn-ea"/>
              </a:rPr>
              <a:t>物资。（</a:t>
            </a:r>
            <a:r>
              <a:rPr lang="zh-CN" altLang="en-US" sz="2000" dirty="0" smtClean="0">
                <a:latin typeface="+mj-ea"/>
                <a:ea typeface="+mj-ea"/>
              </a:rPr>
              <a:t>产品入库、外购、接受捐赠、政府补助等方式取得。）</a:t>
            </a:r>
            <a:endParaRPr lang="en-US" altLang="zh-CN" sz="2000" dirty="0" smtClean="0">
              <a:latin typeface="+mj-ea"/>
              <a:ea typeface="+mj-ea"/>
            </a:endParaRPr>
          </a:p>
          <a:p>
            <a:r>
              <a:rPr lang="zh-CN" altLang="en-US" sz="2000" dirty="0" smtClean="0">
                <a:latin typeface="+mn-ea"/>
              </a:rPr>
              <a:t>外购的</a:t>
            </a:r>
            <a:r>
              <a:rPr lang="en-US" altLang="zh-CN" sz="2000" dirty="0" smtClean="0">
                <a:latin typeface="+mn-ea"/>
              </a:rPr>
              <a:t>5000</a:t>
            </a:r>
            <a:r>
              <a:rPr lang="zh-CN" altLang="en-US" sz="2000" dirty="0" smtClean="0">
                <a:latin typeface="+mn-ea"/>
              </a:rPr>
              <a:t>元复合肥已经验收入库，货款用银行存款支付。</a:t>
            </a:r>
            <a:endParaRPr lang="en-US" altLang="zh-CN" sz="2000" dirty="0" smtClean="0">
              <a:latin typeface="+mn-ea"/>
            </a:endParaRPr>
          </a:p>
          <a:p>
            <a:r>
              <a:rPr lang="en-US" altLang="zh-CN" sz="2000" dirty="0">
                <a:latin typeface="+mn-ea"/>
              </a:rPr>
              <a:t> </a:t>
            </a:r>
            <a:r>
              <a:rPr lang="zh-CN" altLang="en-US" sz="2000" dirty="0" smtClean="0">
                <a:latin typeface="+mn-ea"/>
              </a:rPr>
              <a:t>借：库存物资</a:t>
            </a:r>
            <a:r>
              <a:rPr lang="en-US" altLang="zh-CN" sz="2000" dirty="0" smtClean="0">
                <a:latin typeface="+mn-ea"/>
              </a:rPr>
              <a:t>-</a:t>
            </a:r>
            <a:r>
              <a:rPr lang="zh-CN" altLang="en-US" sz="2000" dirty="0" smtClean="0">
                <a:latin typeface="+mn-ea"/>
              </a:rPr>
              <a:t>复合肥</a:t>
            </a:r>
            <a:r>
              <a:rPr lang="en-US" altLang="zh-CN" sz="2000" dirty="0" smtClean="0">
                <a:latin typeface="+mn-ea"/>
              </a:rPr>
              <a:t>5000</a:t>
            </a:r>
            <a:endParaRPr lang="en-US" altLang="zh-CN" sz="2000" dirty="0" smtClean="0">
              <a:latin typeface="+mn-ea"/>
            </a:endParaRPr>
          </a:p>
          <a:p>
            <a:r>
              <a:rPr lang="en-US" altLang="zh-CN" sz="2000" dirty="0">
                <a:latin typeface="+mn-ea"/>
              </a:rPr>
              <a:t> </a:t>
            </a:r>
            <a:r>
              <a:rPr lang="en-US" altLang="zh-CN" sz="2000" dirty="0" smtClean="0">
                <a:latin typeface="+mn-ea"/>
              </a:rPr>
              <a:t>   </a:t>
            </a:r>
            <a:r>
              <a:rPr lang="zh-CN" altLang="en-US" sz="2000" dirty="0" smtClean="0">
                <a:latin typeface="+mn-ea"/>
              </a:rPr>
              <a:t>贷：银行存款       </a:t>
            </a:r>
            <a:r>
              <a:rPr lang="en-US" altLang="zh-CN" sz="2000" dirty="0" smtClean="0">
                <a:latin typeface="+mn-ea"/>
              </a:rPr>
              <a:t>5000</a:t>
            </a:r>
            <a:endParaRPr lang="en-US" altLang="zh-CN" sz="2000" dirty="0" smtClean="0">
              <a:latin typeface="+mn-ea"/>
            </a:endParaRPr>
          </a:p>
          <a:p>
            <a:r>
              <a:rPr lang="zh-CN" altLang="en-US" sz="2000" dirty="0">
                <a:latin typeface="+mn-ea"/>
              </a:rPr>
              <a:t>生产领</a:t>
            </a:r>
            <a:r>
              <a:rPr lang="zh-CN" altLang="en-US" sz="2000" dirty="0" smtClean="0">
                <a:latin typeface="+mn-ea"/>
              </a:rPr>
              <a:t>用</a:t>
            </a:r>
            <a:r>
              <a:rPr lang="en-US" altLang="zh-CN" sz="2000" dirty="0" smtClean="0">
                <a:latin typeface="+mn-ea"/>
              </a:rPr>
              <a:t>5000</a:t>
            </a:r>
            <a:r>
              <a:rPr lang="zh-CN" altLang="en-US" sz="2000" dirty="0" smtClean="0">
                <a:latin typeface="+mn-ea"/>
              </a:rPr>
              <a:t>元复合肥</a:t>
            </a:r>
            <a:endParaRPr lang="en-US" altLang="zh-CN" sz="2000" dirty="0" smtClean="0">
              <a:latin typeface="+mn-ea"/>
            </a:endParaRPr>
          </a:p>
          <a:p>
            <a:r>
              <a:rPr lang="en-US" altLang="zh-CN" sz="2000" dirty="0">
                <a:latin typeface="+mn-ea"/>
              </a:rPr>
              <a:t> </a:t>
            </a:r>
            <a:r>
              <a:rPr lang="zh-CN" altLang="en-US" sz="2000" dirty="0" smtClean="0">
                <a:latin typeface="+mn-ea"/>
              </a:rPr>
              <a:t>借：生产（劳务）成本</a:t>
            </a:r>
            <a:r>
              <a:rPr lang="en-US" altLang="zh-CN" sz="2000" dirty="0" smtClean="0">
                <a:latin typeface="+mn-ea"/>
              </a:rPr>
              <a:t>5000</a:t>
            </a:r>
            <a:endParaRPr lang="en-US" altLang="zh-CN" sz="2000" dirty="0" smtClean="0">
              <a:latin typeface="+mn-ea"/>
            </a:endParaRPr>
          </a:p>
          <a:p>
            <a:r>
              <a:rPr lang="en-US" altLang="zh-CN" sz="2000" dirty="0">
                <a:latin typeface="+mn-ea"/>
              </a:rPr>
              <a:t> </a:t>
            </a:r>
            <a:r>
              <a:rPr lang="en-US" altLang="zh-CN" sz="2000" dirty="0" smtClean="0">
                <a:latin typeface="+mn-ea"/>
              </a:rPr>
              <a:t>    </a:t>
            </a:r>
            <a:r>
              <a:rPr lang="zh-CN" altLang="en-US" sz="2000" dirty="0" smtClean="0">
                <a:latin typeface="+mn-ea"/>
              </a:rPr>
              <a:t>贷：库存物资</a:t>
            </a:r>
            <a:r>
              <a:rPr lang="en-US" altLang="zh-CN" sz="2000" dirty="0" smtClean="0">
                <a:latin typeface="+mn-ea"/>
              </a:rPr>
              <a:t>-</a:t>
            </a:r>
            <a:r>
              <a:rPr lang="zh-CN" altLang="en-US" sz="2000" dirty="0" smtClean="0">
                <a:latin typeface="+mn-ea"/>
              </a:rPr>
              <a:t>复合肥</a:t>
            </a:r>
            <a:r>
              <a:rPr lang="en-US" altLang="zh-CN" sz="2000" dirty="0" smtClean="0">
                <a:latin typeface="+mn-ea"/>
              </a:rPr>
              <a:t>5000</a:t>
            </a:r>
            <a:endParaRPr lang="en-US" altLang="zh-CN" sz="2000" dirty="0" smtClean="0">
              <a:latin typeface="+mn-ea"/>
            </a:endParaRPr>
          </a:p>
          <a:p>
            <a:endParaRPr lang="zh-CN" altLang="en-US" sz="2000" dirty="0">
              <a:solidFill>
                <a:srgbClr val="FF0000"/>
              </a:solidFill>
              <a:latin typeface="+mn-ea"/>
            </a:endParaRPr>
          </a:p>
        </p:txBody>
      </p:sp>
      <p:sp>
        <p:nvSpPr>
          <p:cNvPr id="3" name="椭圆形标注 2"/>
          <p:cNvSpPr/>
          <p:nvPr/>
        </p:nvSpPr>
        <p:spPr>
          <a:xfrm>
            <a:off x="6084168" y="3717032"/>
            <a:ext cx="2736304" cy="1656184"/>
          </a:xfrm>
          <a:prstGeom prst="wedgeEllipseCallout">
            <a:avLst>
              <a:gd name="adj1" fmla="val -71334"/>
              <a:gd name="adj2" fmla="val -938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FF0000"/>
                </a:solidFill>
              </a:rPr>
              <a:t>考虑一下应该有哪些原始凭证？</a:t>
            </a:r>
            <a:endParaRPr lang="zh-CN" alt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 calcmode="lin" valueType="num">
                                      <p:cBhvr additive="base">
                                        <p:cTn id="4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xEl>
                                              <p:pRg st="7" end="7"/>
                                            </p:txEl>
                                          </p:spTgt>
                                        </p:tgtEl>
                                        <p:attrNameLst>
                                          <p:attrName>style.visibility</p:attrName>
                                        </p:attrNameLst>
                                      </p:cBhvr>
                                      <p:to>
                                        <p:strVal val="visible"/>
                                      </p:to>
                                    </p:set>
                                    <p:anim calcmode="lin" valueType="num">
                                      <p:cBhvr additive="base">
                                        <p:cTn id="5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heel(1)">
                                      <p:cBhvr>
                                        <p:cTn id="6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600" dirty="0">
              <a:solidFill>
                <a:srgbClr val="FF0000"/>
              </a:solidFill>
            </a:endParaRPr>
          </a:p>
        </p:txBody>
      </p:sp>
      <p:sp>
        <p:nvSpPr>
          <p:cNvPr id="9" name="内容占位符 8"/>
          <p:cNvSpPr>
            <a:spLocks noGrp="1"/>
          </p:cNvSpPr>
          <p:nvPr>
            <p:ph idx="1"/>
          </p:nvPr>
        </p:nvSpPr>
        <p:spPr>
          <a:xfrm>
            <a:off x="539552" y="1844824"/>
            <a:ext cx="8424936" cy="4389120"/>
          </a:xfrm>
        </p:spPr>
        <p:txBody>
          <a:bodyPr>
            <a:normAutofit/>
          </a:bodyPr>
          <a:lstStyle/>
          <a:p>
            <a:pPr marL="0" indent="0">
              <a:buNone/>
            </a:pPr>
            <a:r>
              <a:rPr lang="en-US" altLang="zh-CN" sz="2800" dirty="0" smtClean="0">
                <a:solidFill>
                  <a:srgbClr val="FF0000"/>
                </a:solidFill>
                <a:latin typeface="+mj-ea"/>
                <a:ea typeface="+mj-ea"/>
              </a:rPr>
              <a:t>131 </a:t>
            </a:r>
            <a:r>
              <a:rPr lang="zh-CN" altLang="en-US" sz="2800" dirty="0">
                <a:solidFill>
                  <a:srgbClr val="FF0000"/>
                </a:solidFill>
                <a:latin typeface="+mj-ea"/>
                <a:ea typeface="+mj-ea"/>
              </a:rPr>
              <a:t>消耗性生物</a:t>
            </a:r>
            <a:r>
              <a:rPr lang="zh-CN" altLang="en-US" sz="2800" dirty="0" smtClean="0">
                <a:solidFill>
                  <a:srgbClr val="FF0000"/>
                </a:solidFill>
                <a:latin typeface="+mj-ea"/>
                <a:ea typeface="+mj-ea"/>
              </a:rPr>
              <a:t>资产</a:t>
            </a:r>
            <a:endParaRPr lang="en-US" altLang="zh-CN" sz="2800" dirty="0" smtClean="0">
              <a:solidFill>
                <a:srgbClr val="FF0000"/>
              </a:solidFill>
              <a:latin typeface="+mj-ea"/>
              <a:ea typeface="+mj-ea"/>
            </a:endParaRPr>
          </a:p>
          <a:p>
            <a:pPr marL="0" indent="0">
              <a:buNone/>
            </a:pPr>
            <a:r>
              <a:rPr lang="zh-CN" altLang="zh-CN" sz="2400" kern="0" dirty="0">
                <a:solidFill>
                  <a:srgbClr val="FF0000"/>
                </a:solidFill>
                <a:latin typeface="+mj-ea"/>
                <a:ea typeface="+mj-ea"/>
                <a:cs typeface="宋体" panose="02010600030101010101" pitchFamily="2" charset="-122"/>
              </a:rPr>
              <a:t>消耗性生物资产</a:t>
            </a:r>
            <a:r>
              <a:rPr lang="zh-CN" altLang="zh-CN" sz="2000" kern="0" dirty="0">
                <a:cs typeface="宋体" panose="02010600030101010101" pitchFamily="2" charset="-122"/>
              </a:rPr>
              <a:t>包括生长中的大田作物、蔬菜、用材林以及存栏待售的牲畜、鱼虾贝类等为出售而持有的、或在将来收获为农产品的生物资产</a:t>
            </a:r>
            <a:r>
              <a:rPr lang="zh-CN" altLang="zh-CN" sz="2000" kern="0" dirty="0" smtClean="0">
                <a:cs typeface="宋体" panose="02010600030101010101" pitchFamily="2" charset="-122"/>
              </a:rPr>
              <a:t>。</a:t>
            </a:r>
            <a:endParaRPr lang="en-US" altLang="zh-CN" sz="2000" kern="0" dirty="0" smtClean="0">
              <a:cs typeface="宋体" panose="02010600030101010101" pitchFamily="2" charset="-122"/>
            </a:endParaRPr>
          </a:p>
          <a:p>
            <a:r>
              <a:rPr lang="en-US" altLang="zh-CN" sz="2000" dirty="0" smtClean="0">
                <a:latin typeface="仿宋" panose="02010609060101010101" charset="-122"/>
                <a:ea typeface="仿宋" panose="02010609060101010101" charset="-122"/>
              </a:rPr>
              <a:t>1.</a:t>
            </a:r>
            <a:r>
              <a:rPr lang="zh-CN" altLang="en-US" sz="2000" dirty="0" smtClean="0">
                <a:latin typeface="仿宋" panose="02010609060101010101" charset="-122"/>
                <a:ea typeface="仿宋" panose="02010609060101010101" charset="-122"/>
              </a:rPr>
              <a:t>自行</a:t>
            </a:r>
            <a:r>
              <a:rPr lang="zh-CN" altLang="en-US" sz="2000" dirty="0">
                <a:latin typeface="仿宋" panose="02010609060101010101" charset="-122"/>
                <a:ea typeface="仿宋" panose="02010609060101010101" charset="-122"/>
              </a:rPr>
              <a:t>营造的林木类消耗性生物资产（如非经济林木</a:t>
            </a:r>
            <a:r>
              <a:rPr lang="zh-CN" altLang="en-US" sz="2000" dirty="0" smtClean="0">
                <a:latin typeface="仿宋" panose="02010609060101010101" charset="-122"/>
                <a:ea typeface="仿宋" panose="02010609060101010101" charset="-122"/>
              </a:rPr>
              <a:t>），按照</a:t>
            </a:r>
            <a:r>
              <a:rPr lang="zh-CN" altLang="en-US" sz="2400" dirty="0">
                <a:solidFill>
                  <a:srgbClr val="FF0000"/>
                </a:solidFill>
                <a:latin typeface="+mj-ea"/>
                <a:ea typeface="+mj-ea"/>
              </a:rPr>
              <a:t>郁闭前</a:t>
            </a:r>
            <a:r>
              <a:rPr lang="zh-CN" altLang="en-US" sz="2000" dirty="0">
                <a:latin typeface="仿宋" panose="02010609060101010101" charset="-122"/>
                <a:ea typeface="仿宋" panose="02010609060101010101" charset="-122"/>
              </a:rPr>
              <a:t>发生的必要</a:t>
            </a:r>
            <a:r>
              <a:rPr lang="zh-CN" altLang="en-US" sz="2000" dirty="0" smtClean="0">
                <a:latin typeface="仿宋" panose="02010609060101010101" charset="-122"/>
                <a:ea typeface="仿宋" panose="02010609060101010101" charset="-122"/>
              </a:rPr>
              <a:t>支出。</a:t>
            </a:r>
            <a:endParaRPr lang="en-US" altLang="zh-CN" sz="2000" dirty="0" smtClean="0">
              <a:latin typeface="仿宋" panose="02010609060101010101" charset="-122"/>
              <a:ea typeface="仿宋" panose="02010609060101010101" charset="-122"/>
            </a:endParaRPr>
          </a:p>
          <a:p>
            <a:r>
              <a:rPr lang="zh-CN" altLang="en-US" sz="2000" dirty="0" smtClean="0">
                <a:latin typeface="仿宋" panose="02010609060101010101" charset="-122"/>
                <a:ea typeface="仿宋" panose="02010609060101010101" charset="-122"/>
              </a:rPr>
              <a:t>借：消耗性生物资产</a:t>
            </a:r>
            <a:endParaRPr lang="en-US" altLang="zh-CN" sz="2000" dirty="0" smtClean="0">
              <a:latin typeface="仿宋" panose="02010609060101010101" charset="-122"/>
              <a:ea typeface="仿宋" panose="02010609060101010101" charset="-122"/>
            </a:endParaRPr>
          </a:p>
          <a:p>
            <a:r>
              <a:rPr lang="en-US" altLang="zh-CN" sz="2000" dirty="0">
                <a:latin typeface="仿宋" panose="02010609060101010101" charset="-122"/>
                <a:ea typeface="仿宋" panose="02010609060101010101" charset="-122"/>
              </a:rPr>
              <a:t> </a:t>
            </a:r>
            <a:r>
              <a:rPr lang="en-US" altLang="zh-CN" sz="2000" dirty="0" smtClean="0">
                <a:latin typeface="仿宋" panose="02010609060101010101" charset="-122"/>
                <a:ea typeface="仿宋" panose="02010609060101010101" charset="-122"/>
              </a:rPr>
              <a:t>  </a:t>
            </a:r>
            <a:r>
              <a:rPr lang="zh-CN" altLang="en-US" sz="2000" dirty="0" smtClean="0">
                <a:latin typeface="仿宋" panose="02010609060101010101" charset="-122"/>
                <a:ea typeface="仿宋" panose="02010609060101010101" charset="-122"/>
              </a:rPr>
              <a:t>贷：库存现金</a:t>
            </a:r>
            <a:endParaRPr lang="zh-CN" altLang="en-US" sz="2000" dirty="0">
              <a:latin typeface="仿宋" panose="02010609060101010101" charset="-122"/>
              <a:ea typeface="仿宋" panose="02010609060101010101" charset="-122"/>
            </a:endParaRPr>
          </a:p>
          <a:p>
            <a:r>
              <a:rPr lang="zh-CN" altLang="en-US" sz="2000" dirty="0" smtClean="0">
                <a:latin typeface="仿宋" panose="02010609060101010101" charset="-122"/>
                <a:ea typeface="仿宋" panose="02010609060101010101" charset="-122"/>
              </a:rPr>
              <a:t>       银行存款</a:t>
            </a:r>
            <a:endParaRPr lang="en-US" altLang="zh-CN" sz="2000" dirty="0">
              <a:latin typeface="仿宋" panose="02010609060101010101" charset="-122"/>
              <a:ea typeface="仿宋" panose="02010609060101010101" charset="-122"/>
            </a:endParaRPr>
          </a:p>
          <a:p>
            <a:r>
              <a:rPr lang="en-US" altLang="zh-CN" sz="2000" dirty="0" smtClean="0">
                <a:latin typeface="仿宋" panose="02010609060101010101" charset="-122"/>
                <a:ea typeface="仿宋" panose="02010609060101010101" charset="-122"/>
              </a:rPr>
              <a:t>       </a:t>
            </a:r>
            <a:r>
              <a:rPr lang="zh-CN" altLang="en-US" sz="2000" dirty="0" smtClean="0">
                <a:latin typeface="仿宋" panose="02010609060101010101" charset="-122"/>
                <a:ea typeface="仿宋" panose="02010609060101010101" charset="-122"/>
              </a:rPr>
              <a:t>库存物资</a:t>
            </a:r>
            <a:endParaRPr lang="en-US" altLang="zh-CN" sz="2000" dirty="0">
              <a:latin typeface="仿宋" panose="02010609060101010101" charset="-122"/>
              <a:ea typeface="仿宋" panose="02010609060101010101" charset="-122"/>
            </a:endParaRPr>
          </a:p>
          <a:p>
            <a:r>
              <a:rPr lang="en-US" altLang="zh-CN" sz="2000" dirty="0" smtClean="0">
                <a:latin typeface="仿宋" panose="02010609060101010101" charset="-122"/>
                <a:ea typeface="仿宋" panose="02010609060101010101" charset="-122"/>
              </a:rPr>
              <a:t>       </a:t>
            </a:r>
            <a:r>
              <a:rPr lang="zh-CN" altLang="en-US" sz="2000" dirty="0" smtClean="0">
                <a:latin typeface="仿宋" panose="02010609060101010101" charset="-122"/>
                <a:ea typeface="仿宋" panose="02010609060101010101" charset="-122"/>
              </a:rPr>
              <a:t>应付工资</a:t>
            </a:r>
            <a:endParaRPr lang="en-US" altLang="zh-CN" sz="2000" dirty="0">
              <a:latin typeface="仿宋" panose="02010609060101010101" charset="-122"/>
              <a:ea typeface="仿宋" panose="02010609060101010101" charset="-122"/>
            </a:endParaRPr>
          </a:p>
          <a:p>
            <a:r>
              <a:rPr lang="en-US" altLang="zh-CN" sz="2000" dirty="0" smtClean="0">
                <a:latin typeface="仿宋" panose="02010609060101010101" charset="-122"/>
                <a:ea typeface="仿宋" panose="02010609060101010101" charset="-122"/>
              </a:rPr>
              <a:t>       </a:t>
            </a:r>
            <a:r>
              <a:rPr lang="zh-CN" altLang="en-US" sz="2000" dirty="0" smtClean="0">
                <a:latin typeface="仿宋" panose="02010609060101010101" charset="-122"/>
                <a:ea typeface="仿宋" panose="02010609060101010101" charset="-122"/>
              </a:rPr>
              <a:t>应付劳务费</a:t>
            </a:r>
            <a:endParaRPr lang="en-US" altLang="zh-CN" sz="2000" kern="0" dirty="0" smtClean="0">
              <a:cs typeface="宋体" panose="02010600030101010101" pitchFamily="2" charset="-122"/>
            </a:endParaRPr>
          </a:p>
          <a:p>
            <a:pPr marL="0" indent="0">
              <a:buNone/>
            </a:pPr>
            <a:endParaRPr lang="zh-CN" altLang="en-US" sz="2000" dirty="0">
              <a:solidFill>
                <a:srgbClr val="FF0000"/>
              </a:solidFill>
              <a:latin typeface="+mj-ea"/>
              <a:ea typeface="+mj-ea"/>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smtClean="0">
                <a:solidFill>
                  <a:srgbClr val="FF0000"/>
                </a:solidFill>
                <a:ea typeface="宋体" panose="02010600030101010101" pitchFamily="2" charset="-122"/>
                <a:cs typeface="宋体" panose="02010600030101010101" pitchFamily="2" charset="-122"/>
              </a:rPr>
              <a:t>四、</a:t>
            </a:r>
            <a:r>
              <a:rPr lang="zh-CN" altLang="zh-CN" sz="2800" kern="1800" dirty="0">
                <a:solidFill>
                  <a:srgbClr val="FF0000"/>
                </a:solidFill>
                <a:ea typeface="微软雅黑" panose="020B0503020204020204" pitchFamily="34" charset="-122"/>
                <a:cs typeface="宋体" panose="02010600030101010101" pitchFamily="2" charset="-122"/>
              </a:rPr>
              <a:t>农村集体经济组织财务</a:t>
            </a:r>
            <a:r>
              <a:rPr lang="zh-CN" altLang="zh-CN" sz="2800" kern="1800" dirty="0" smtClean="0">
                <a:solidFill>
                  <a:srgbClr val="FF0000"/>
                </a:solidFill>
                <a:ea typeface="微软雅黑" panose="020B0503020204020204" pitchFamily="34" charset="-122"/>
                <a:cs typeface="宋体" panose="02010600030101010101" pitchFamily="2" charset="-122"/>
              </a:rPr>
              <a:t>制度</a:t>
            </a:r>
            <a:r>
              <a:rPr lang="zh-CN" altLang="en-US" sz="2800" kern="1800" dirty="0" smtClean="0">
                <a:solidFill>
                  <a:srgbClr val="FF0000"/>
                </a:solidFill>
                <a:ea typeface="微软雅黑" panose="020B0503020204020204" pitchFamily="34" charset="-122"/>
                <a:cs typeface="宋体" panose="02010600030101010101" pitchFamily="2" charset="-122"/>
              </a:rPr>
              <a:t>介绍</a:t>
            </a:r>
            <a:endParaRPr lang="zh-CN" altLang="en-US" sz="3600" dirty="0">
              <a:solidFill>
                <a:srgbClr val="FF0000"/>
              </a:solidFill>
            </a:endParaRPr>
          </a:p>
        </p:txBody>
      </p:sp>
      <p:sp>
        <p:nvSpPr>
          <p:cNvPr id="9" name="内容占位符 8"/>
          <p:cNvSpPr>
            <a:spLocks noGrp="1"/>
          </p:cNvSpPr>
          <p:nvPr>
            <p:ph idx="1"/>
          </p:nvPr>
        </p:nvSpPr>
        <p:spPr>
          <a:xfrm>
            <a:off x="457200" y="1484784"/>
            <a:ext cx="8229600" cy="4839816"/>
          </a:xfrm>
        </p:spPr>
        <p:txBody>
          <a:bodyPr/>
          <a:lstStyle/>
          <a:p>
            <a:pPr marL="0" lvl="0" indent="0">
              <a:buClr>
                <a:srgbClr val="0BD0D9"/>
              </a:buClr>
              <a:buNone/>
            </a:pPr>
            <a:r>
              <a:rPr lang="en-US" altLang="zh-CN" sz="2800" dirty="0">
                <a:solidFill>
                  <a:srgbClr val="FF0000"/>
                </a:solidFill>
                <a:latin typeface="隶书" panose="02010509060101010101" pitchFamily="49" charset="-122"/>
                <a:ea typeface="隶书" panose="02010509060101010101" pitchFamily="49" charset="-122"/>
              </a:rPr>
              <a:t>131 </a:t>
            </a:r>
            <a:r>
              <a:rPr lang="zh-CN" altLang="en-US" sz="2800" dirty="0">
                <a:solidFill>
                  <a:srgbClr val="FF0000"/>
                </a:solidFill>
                <a:latin typeface="隶书" panose="02010509060101010101" pitchFamily="49" charset="-122"/>
                <a:ea typeface="隶书" panose="02010509060101010101" pitchFamily="49" charset="-122"/>
              </a:rPr>
              <a:t>消耗性生物</a:t>
            </a:r>
            <a:r>
              <a:rPr lang="zh-CN" altLang="en-US" sz="2800" dirty="0" smtClean="0">
                <a:solidFill>
                  <a:srgbClr val="FF0000"/>
                </a:solidFill>
                <a:latin typeface="隶书" panose="02010509060101010101" pitchFamily="49" charset="-122"/>
                <a:ea typeface="隶书" panose="02010509060101010101" pitchFamily="49" charset="-122"/>
              </a:rPr>
              <a:t>资产</a:t>
            </a:r>
            <a:endParaRPr lang="en-US" altLang="zh-CN" sz="1800" b="1" dirty="0" smtClean="0">
              <a:latin typeface="+mj-ea"/>
              <a:ea typeface="+mj-ea"/>
            </a:endParaRPr>
          </a:p>
          <a:p>
            <a:r>
              <a:rPr lang="en-US" altLang="zh-CN" sz="2000" dirty="0" smtClean="0">
                <a:latin typeface="仿宋" panose="02010609060101010101" charset="-122"/>
                <a:ea typeface="仿宋" panose="02010609060101010101" charset="-122"/>
              </a:rPr>
              <a:t>2.</a:t>
            </a:r>
            <a:r>
              <a:rPr lang="zh-CN" altLang="en-US" sz="2000" dirty="0" smtClean="0">
                <a:latin typeface="仿宋" panose="02010609060101010101" charset="-122"/>
                <a:ea typeface="仿宋" panose="02010609060101010101" charset="-122"/>
              </a:rPr>
              <a:t>自行</a:t>
            </a:r>
            <a:r>
              <a:rPr lang="zh-CN" altLang="en-US" sz="2000" dirty="0">
                <a:latin typeface="仿宋" panose="02010609060101010101" charset="-122"/>
                <a:ea typeface="仿宋" panose="02010609060101010101" charset="-122"/>
              </a:rPr>
              <a:t>繁殖的育肥畜、水产养殖的鱼虾贝类等，按照</a:t>
            </a:r>
            <a:r>
              <a:rPr lang="zh-CN" altLang="en-US" sz="2000" dirty="0" smtClean="0">
                <a:latin typeface="仿宋" panose="02010609060101010101" charset="-122"/>
                <a:ea typeface="仿宋" panose="02010609060101010101" charset="-122"/>
              </a:rPr>
              <a:t>出售或</a:t>
            </a:r>
            <a:r>
              <a:rPr lang="zh-CN" altLang="en-US" sz="2000" dirty="0">
                <a:latin typeface="仿宋" panose="02010609060101010101" charset="-122"/>
                <a:ea typeface="仿宋" panose="02010609060101010101" charset="-122"/>
              </a:rPr>
              <a:t>入库前发生的必要</a:t>
            </a:r>
            <a:r>
              <a:rPr lang="zh-CN" altLang="en-US" sz="2000" dirty="0" smtClean="0">
                <a:latin typeface="仿宋" panose="02010609060101010101" charset="-122"/>
                <a:ea typeface="仿宋" panose="02010609060101010101" charset="-122"/>
              </a:rPr>
              <a:t>支出。</a:t>
            </a:r>
            <a:endParaRPr lang="en-US" altLang="zh-CN" sz="2000" dirty="0" smtClean="0">
              <a:latin typeface="仿宋" panose="02010609060101010101" charset="-122"/>
              <a:ea typeface="仿宋" panose="02010609060101010101" charset="-122"/>
            </a:endParaRPr>
          </a:p>
          <a:p>
            <a:r>
              <a:rPr lang="zh-CN" altLang="en-US" sz="2000" dirty="0" smtClean="0">
                <a:latin typeface="仿宋" panose="02010609060101010101" charset="-122"/>
                <a:ea typeface="仿宋" panose="02010609060101010101" charset="-122"/>
              </a:rPr>
              <a:t>借：消耗性生物资产</a:t>
            </a:r>
            <a:r>
              <a:rPr lang="en-US" altLang="zh-CN" sz="2000" dirty="0" smtClean="0">
                <a:latin typeface="仿宋" panose="02010609060101010101" charset="-122"/>
                <a:ea typeface="仿宋" panose="02010609060101010101" charset="-122"/>
              </a:rPr>
              <a:t>1500</a:t>
            </a:r>
            <a:endParaRPr lang="en-US" altLang="zh-CN" sz="2000" dirty="0" smtClean="0">
              <a:latin typeface="仿宋" panose="02010609060101010101" charset="-122"/>
              <a:ea typeface="仿宋" panose="02010609060101010101" charset="-122"/>
            </a:endParaRPr>
          </a:p>
          <a:p>
            <a:r>
              <a:rPr lang="en-US" altLang="zh-CN" sz="2000" dirty="0">
                <a:latin typeface="仿宋" panose="02010609060101010101" charset="-122"/>
                <a:ea typeface="仿宋" panose="02010609060101010101" charset="-122"/>
              </a:rPr>
              <a:t> </a:t>
            </a:r>
            <a:r>
              <a:rPr lang="en-US" altLang="zh-CN" sz="2000" dirty="0" smtClean="0">
                <a:latin typeface="仿宋" panose="02010609060101010101" charset="-122"/>
                <a:ea typeface="仿宋" panose="02010609060101010101" charset="-122"/>
              </a:rPr>
              <a:t>  </a:t>
            </a:r>
            <a:r>
              <a:rPr lang="zh-CN" altLang="en-US" sz="2000" dirty="0" smtClean="0">
                <a:latin typeface="仿宋" panose="02010609060101010101" charset="-122"/>
                <a:ea typeface="仿宋" panose="02010609060101010101" charset="-122"/>
              </a:rPr>
              <a:t>贷：库存现金</a:t>
            </a:r>
            <a:endParaRPr lang="en-US" altLang="zh-CN" sz="2000" dirty="0">
              <a:latin typeface="仿宋" panose="02010609060101010101" charset="-122"/>
              <a:ea typeface="仿宋" panose="02010609060101010101" charset="-122"/>
            </a:endParaRPr>
          </a:p>
          <a:p>
            <a:r>
              <a:rPr lang="en-US" altLang="zh-CN" sz="2000" dirty="0" smtClean="0">
                <a:latin typeface="仿宋" panose="02010609060101010101" charset="-122"/>
                <a:ea typeface="仿宋" panose="02010609060101010101" charset="-122"/>
              </a:rPr>
              <a:t>       </a:t>
            </a:r>
            <a:r>
              <a:rPr lang="zh-CN" altLang="en-US" sz="2000" dirty="0" smtClean="0">
                <a:latin typeface="仿宋" panose="02010609060101010101" charset="-122"/>
                <a:ea typeface="仿宋" panose="02010609060101010101" charset="-122"/>
              </a:rPr>
              <a:t>银行存款</a:t>
            </a:r>
            <a:endParaRPr lang="en-US" altLang="zh-CN" sz="2000" dirty="0">
              <a:latin typeface="仿宋" panose="02010609060101010101" charset="-122"/>
              <a:ea typeface="仿宋" panose="02010609060101010101" charset="-122"/>
            </a:endParaRPr>
          </a:p>
          <a:p>
            <a:r>
              <a:rPr lang="en-US" altLang="zh-CN" sz="2000" dirty="0" smtClean="0">
                <a:latin typeface="仿宋" panose="02010609060101010101" charset="-122"/>
                <a:ea typeface="仿宋" panose="02010609060101010101" charset="-122"/>
              </a:rPr>
              <a:t>       </a:t>
            </a:r>
            <a:r>
              <a:rPr lang="zh-CN" altLang="en-US" sz="2000" dirty="0" smtClean="0">
                <a:latin typeface="仿宋" panose="02010609060101010101" charset="-122"/>
                <a:ea typeface="仿宋" panose="02010609060101010101" charset="-122"/>
              </a:rPr>
              <a:t>库存物资         </a:t>
            </a:r>
            <a:r>
              <a:rPr lang="en-US" altLang="zh-CN" sz="2000" dirty="0" smtClean="0">
                <a:latin typeface="仿宋" panose="02010609060101010101" charset="-122"/>
                <a:ea typeface="仿宋" panose="02010609060101010101" charset="-122"/>
              </a:rPr>
              <a:t>1500</a:t>
            </a:r>
            <a:endParaRPr lang="en-US" altLang="zh-CN" sz="2000" dirty="0" smtClean="0">
              <a:latin typeface="仿宋" panose="02010609060101010101" charset="-122"/>
              <a:ea typeface="仿宋" panose="02010609060101010101" charset="-122"/>
            </a:endParaRPr>
          </a:p>
          <a:p>
            <a:r>
              <a:rPr lang="en-US" altLang="zh-CN" sz="2000" dirty="0">
                <a:latin typeface="仿宋" panose="02010609060101010101" charset="-122"/>
                <a:ea typeface="仿宋" panose="02010609060101010101" charset="-122"/>
              </a:rPr>
              <a:t> </a:t>
            </a:r>
            <a:r>
              <a:rPr lang="en-US" altLang="zh-CN" sz="2000" dirty="0" smtClean="0">
                <a:latin typeface="仿宋" panose="02010609060101010101" charset="-122"/>
                <a:ea typeface="仿宋" panose="02010609060101010101" charset="-122"/>
              </a:rPr>
              <a:t>      </a:t>
            </a:r>
            <a:r>
              <a:rPr lang="zh-CN" altLang="en-US" sz="2000" dirty="0" smtClean="0">
                <a:latin typeface="仿宋" panose="02010609060101010101" charset="-122"/>
                <a:ea typeface="仿宋" panose="02010609060101010101" charset="-122"/>
              </a:rPr>
              <a:t>应付劳务费</a:t>
            </a:r>
            <a:endParaRPr lang="en-US" altLang="zh-CN" sz="2000" dirty="0" smtClean="0">
              <a:latin typeface="仿宋" panose="02010609060101010101" charset="-122"/>
              <a:ea typeface="仿宋" panose="02010609060101010101" charset="-122"/>
            </a:endParaRPr>
          </a:p>
          <a:p>
            <a:r>
              <a:rPr lang="en-US" altLang="zh-CN" sz="2000" dirty="0" smtClean="0">
                <a:latin typeface="仿宋" panose="02010609060101010101" charset="-122"/>
                <a:ea typeface="仿宋" panose="02010609060101010101" charset="-122"/>
              </a:rPr>
              <a:t>3.</a:t>
            </a:r>
            <a:r>
              <a:rPr lang="zh-CN" altLang="en-US" sz="2000" dirty="0" smtClean="0">
                <a:latin typeface="仿宋" panose="02010609060101010101" charset="-122"/>
                <a:ea typeface="仿宋" panose="02010609060101010101" charset="-122"/>
              </a:rPr>
              <a:t>接受捐赠、政府补助的消耗性资产</a:t>
            </a:r>
            <a:endParaRPr lang="en-US" altLang="zh-CN" sz="2000" dirty="0" smtClean="0">
              <a:latin typeface="仿宋" panose="02010609060101010101" charset="-122"/>
              <a:ea typeface="仿宋" panose="02010609060101010101" charset="-122"/>
            </a:endParaRPr>
          </a:p>
          <a:p>
            <a:pPr lvl="0">
              <a:buClr>
                <a:srgbClr val="0BD0D9"/>
              </a:buClr>
            </a:pPr>
            <a:r>
              <a:rPr lang="zh-CN" altLang="en-US" sz="2000" dirty="0">
                <a:solidFill>
                  <a:prstClr val="black"/>
                </a:solidFill>
                <a:latin typeface="仿宋" panose="02010609060101010101" charset="-122"/>
                <a:ea typeface="仿宋" panose="02010609060101010101" charset="-122"/>
              </a:rPr>
              <a:t>借：消耗性生物</a:t>
            </a:r>
            <a:r>
              <a:rPr lang="zh-CN" altLang="en-US" sz="2000" dirty="0" smtClean="0">
                <a:solidFill>
                  <a:prstClr val="black"/>
                </a:solidFill>
                <a:latin typeface="仿宋" panose="02010609060101010101" charset="-122"/>
                <a:ea typeface="仿宋" panose="02010609060101010101" charset="-122"/>
              </a:rPr>
              <a:t>资产</a:t>
            </a:r>
            <a:r>
              <a:rPr lang="en-US" altLang="zh-CN" sz="2000" dirty="0" smtClean="0">
                <a:solidFill>
                  <a:prstClr val="black"/>
                </a:solidFill>
                <a:latin typeface="仿宋" panose="02010609060101010101" charset="-122"/>
                <a:ea typeface="仿宋" panose="02010609060101010101" charset="-122"/>
              </a:rPr>
              <a:t>30700</a:t>
            </a:r>
            <a:endParaRPr lang="en-US" altLang="zh-CN" sz="2000" dirty="0">
              <a:solidFill>
                <a:prstClr val="black"/>
              </a:solidFill>
              <a:latin typeface="仿宋" panose="02010609060101010101" charset="-122"/>
              <a:ea typeface="仿宋" panose="02010609060101010101" charset="-122"/>
            </a:endParaRPr>
          </a:p>
          <a:p>
            <a:pPr>
              <a:buClr>
                <a:srgbClr val="0BD0D9"/>
              </a:buClr>
            </a:pPr>
            <a:r>
              <a:rPr lang="en-US" altLang="zh-CN" sz="2000" dirty="0">
                <a:solidFill>
                  <a:prstClr val="black"/>
                </a:solidFill>
                <a:latin typeface="仿宋" panose="02010609060101010101" charset="-122"/>
                <a:ea typeface="仿宋" panose="02010609060101010101" charset="-122"/>
              </a:rPr>
              <a:t>   </a:t>
            </a:r>
            <a:r>
              <a:rPr lang="zh-CN" altLang="en-US" sz="2000" dirty="0">
                <a:solidFill>
                  <a:prstClr val="black"/>
                </a:solidFill>
                <a:latin typeface="仿宋" panose="02010609060101010101" charset="-122"/>
                <a:ea typeface="仿宋" panose="02010609060101010101" charset="-122"/>
              </a:rPr>
              <a:t>贷：库存</a:t>
            </a:r>
            <a:r>
              <a:rPr lang="zh-CN" altLang="en-US" sz="2000" dirty="0" smtClean="0">
                <a:solidFill>
                  <a:prstClr val="black"/>
                </a:solidFill>
                <a:latin typeface="仿宋" panose="02010609060101010101" charset="-122"/>
                <a:ea typeface="仿宋" panose="02010609060101010101" charset="-122"/>
              </a:rPr>
              <a:t>现金</a:t>
            </a:r>
            <a:r>
              <a:rPr lang="zh-CN" altLang="en-US" sz="1600" dirty="0" smtClean="0">
                <a:solidFill>
                  <a:prstClr val="black"/>
                </a:solidFill>
                <a:latin typeface="仿宋" panose="02010609060101010101" charset="-122"/>
                <a:ea typeface="仿宋" panose="02010609060101010101" charset="-122"/>
              </a:rPr>
              <a:t>（本单位负担的税费）</a:t>
            </a:r>
            <a:r>
              <a:rPr lang="en-US" altLang="zh-CN" sz="2000" dirty="0">
                <a:solidFill>
                  <a:prstClr val="black"/>
                </a:solidFill>
                <a:latin typeface="仿宋" panose="02010609060101010101" charset="-122"/>
                <a:ea typeface="仿宋" panose="02010609060101010101" charset="-122"/>
              </a:rPr>
              <a:t>700</a:t>
            </a:r>
            <a:endParaRPr lang="en-US" altLang="zh-CN" sz="2000" dirty="0">
              <a:solidFill>
                <a:prstClr val="black"/>
              </a:solidFill>
              <a:latin typeface="仿宋" panose="02010609060101010101" charset="-122"/>
              <a:ea typeface="仿宋" panose="02010609060101010101" charset="-122"/>
            </a:endParaRPr>
          </a:p>
          <a:p>
            <a:pPr lvl="0">
              <a:buClr>
                <a:srgbClr val="0BD0D9"/>
              </a:buClr>
            </a:pPr>
            <a:r>
              <a:rPr lang="en-US" altLang="zh-CN" sz="2000" dirty="0">
                <a:solidFill>
                  <a:prstClr val="black"/>
                </a:solidFill>
                <a:latin typeface="仿宋" panose="02010609060101010101" charset="-122"/>
                <a:ea typeface="仿宋" panose="02010609060101010101" charset="-122"/>
              </a:rPr>
              <a:t> </a:t>
            </a:r>
            <a:r>
              <a:rPr lang="en-US" altLang="zh-CN" sz="2000" dirty="0" smtClean="0">
                <a:solidFill>
                  <a:prstClr val="black"/>
                </a:solidFill>
                <a:latin typeface="仿宋" panose="02010609060101010101" charset="-122"/>
                <a:ea typeface="仿宋" panose="02010609060101010101" charset="-122"/>
              </a:rPr>
              <a:t>      </a:t>
            </a:r>
            <a:r>
              <a:rPr lang="zh-CN" altLang="en-US" sz="2000" dirty="0" smtClean="0">
                <a:solidFill>
                  <a:prstClr val="black"/>
                </a:solidFill>
                <a:latin typeface="仿宋" panose="02010609060101010101" charset="-122"/>
                <a:ea typeface="仿宋" panose="02010609060101010101" charset="-122"/>
              </a:rPr>
              <a:t>公积公益金            </a:t>
            </a:r>
            <a:r>
              <a:rPr lang="en-US" altLang="zh-CN" sz="2000" dirty="0" smtClean="0">
                <a:solidFill>
                  <a:prstClr val="black"/>
                </a:solidFill>
                <a:latin typeface="仿宋" panose="02010609060101010101" charset="-122"/>
                <a:ea typeface="仿宋" panose="02010609060101010101" charset="-122"/>
              </a:rPr>
              <a:t>30000</a:t>
            </a:r>
            <a:endParaRPr lang="en-US" altLang="zh-CN" sz="2000" dirty="0">
              <a:solidFill>
                <a:prstClr val="black"/>
              </a:solidFill>
              <a:latin typeface="仿宋" panose="02010609060101010101" charset="-122"/>
              <a:ea typeface="仿宋" panose="02010609060101010101" charset="-122"/>
            </a:endParaRPr>
          </a:p>
          <a:p>
            <a:pPr lvl="0">
              <a:buClr>
                <a:srgbClr val="0BD0D9"/>
              </a:buClr>
            </a:pPr>
            <a:endParaRPr lang="en-US" altLang="zh-CN" sz="2000" dirty="0">
              <a:solidFill>
                <a:prstClr val="black"/>
              </a:solidFill>
              <a:latin typeface="仿宋" panose="02010609060101010101" charset="-122"/>
              <a:ea typeface="仿宋" panose="02010609060101010101" charset="-122"/>
            </a:endParaRPr>
          </a:p>
          <a:p>
            <a:endParaRPr lang="en-US" altLang="zh-CN" sz="2000" dirty="0" smtClean="0">
              <a:latin typeface="仿宋" panose="02010609060101010101" charset="-122"/>
              <a:ea typeface="仿宋" panose="02010609060101010101" charset="-122"/>
            </a:endParaRPr>
          </a:p>
          <a:p>
            <a:endParaRPr lang="zh-CN" altLang="en-US" sz="2000" dirty="0"/>
          </a:p>
        </p:txBody>
      </p:sp>
      <p:sp>
        <p:nvSpPr>
          <p:cNvPr id="4" name="右大括号 3"/>
          <p:cNvSpPr/>
          <p:nvPr/>
        </p:nvSpPr>
        <p:spPr>
          <a:xfrm>
            <a:off x="3131842" y="3284984"/>
            <a:ext cx="720080" cy="10801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 calcmode="lin" valueType="num">
                                      <p:cBhvr additive="base">
                                        <p:cTn id="4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xEl>
                                              <p:pRg st="7" end="7"/>
                                            </p:txEl>
                                          </p:spTgt>
                                        </p:tgtEl>
                                        <p:attrNameLst>
                                          <p:attrName>style.visibility</p:attrName>
                                        </p:attrNameLst>
                                      </p:cBhvr>
                                      <p:to>
                                        <p:strVal val="visible"/>
                                      </p:to>
                                    </p:set>
                                    <p:anim calcmode="lin" valueType="num">
                                      <p:cBhvr additive="base">
                                        <p:cTn id="5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xEl>
                                              <p:pRg st="8" end="8"/>
                                            </p:txEl>
                                          </p:spTgt>
                                        </p:tgtEl>
                                        <p:attrNameLst>
                                          <p:attrName>style.visibility</p:attrName>
                                        </p:attrNameLst>
                                      </p:cBhvr>
                                      <p:to>
                                        <p:strVal val="visible"/>
                                      </p:to>
                                    </p:set>
                                    <p:anim calcmode="lin" valueType="num">
                                      <p:cBhvr additive="base">
                                        <p:cTn id="6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
                                            <p:txEl>
                                              <p:pRg st="9" end="9"/>
                                            </p:txEl>
                                          </p:spTgt>
                                        </p:tgtEl>
                                        <p:attrNameLst>
                                          <p:attrName>style.visibility</p:attrName>
                                        </p:attrNameLst>
                                      </p:cBhvr>
                                      <p:to>
                                        <p:strVal val="visible"/>
                                      </p:to>
                                    </p:set>
                                    <p:anim calcmode="lin" valueType="num">
                                      <p:cBhvr additive="base">
                                        <p:cTn id="6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xEl>
                                              <p:pRg st="10" end="10"/>
                                            </p:txEl>
                                          </p:spTgt>
                                        </p:tgtEl>
                                        <p:attrNameLst>
                                          <p:attrName>style.visibility</p:attrName>
                                        </p:attrNameLst>
                                      </p:cBhvr>
                                      <p:to>
                                        <p:strVal val="visible"/>
                                      </p:to>
                                    </p:set>
                                    <p:anim calcmode="lin" valueType="num">
                                      <p:cBhvr additive="base">
                                        <p:cTn id="73"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additive="base">
                                        <p:cTn id="79" dur="500" fill="hold"/>
                                        <p:tgtEl>
                                          <p:spTgt spid="4"/>
                                        </p:tgtEl>
                                        <p:attrNameLst>
                                          <p:attrName>ppt_x</p:attrName>
                                        </p:attrNameLst>
                                      </p:cBhvr>
                                      <p:tavLst>
                                        <p:tav tm="0">
                                          <p:val>
                                            <p:strVal val="#ppt_x"/>
                                          </p:val>
                                        </p:tav>
                                        <p:tav tm="100000">
                                          <p:val>
                                            <p:strVal val="#ppt_x"/>
                                          </p:val>
                                        </p:tav>
                                      </p:tavLst>
                                    </p:anim>
                                    <p:anim calcmode="lin" valueType="num">
                                      <p:cBhvr additive="base">
                                        <p:cTn id="8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600" dirty="0">
              <a:solidFill>
                <a:srgbClr val="FF0000"/>
              </a:solidFill>
            </a:endParaRPr>
          </a:p>
        </p:txBody>
      </p:sp>
      <p:sp>
        <p:nvSpPr>
          <p:cNvPr id="9" name="内容占位符 8"/>
          <p:cNvSpPr>
            <a:spLocks noGrp="1"/>
          </p:cNvSpPr>
          <p:nvPr>
            <p:ph idx="1"/>
          </p:nvPr>
        </p:nvSpPr>
        <p:spPr/>
        <p:txBody>
          <a:bodyPr>
            <a:normAutofit lnSpcReduction="10000"/>
          </a:bodyPr>
          <a:lstStyle/>
          <a:p>
            <a:pPr marL="0" lvl="0" indent="0">
              <a:buClr>
                <a:srgbClr val="0BD0D9"/>
              </a:buClr>
              <a:buNone/>
            </a:pPr>
            <a:r>
              <a:rPr lang="en-US" altLang="zh-CN" sz="2800" dirty="0">
                <a:solidFill>
                  <a:srgbClr val="FF0000"/>
                </a:solidFill>
                <a:latin typeface="隶书" panose="02010509060101010101" pitchFamily="49" charset="-122"/>
                <a:ea typeface="隶书" panose="02010509060101010101" pitchFamily="49" charset="-122"/>
              </a:rPr>
              <a:t>131 </a:t>
            </a:r>
            <a:r>
              <a:rPr lang="zh-CN" altLang="en-US" sz="2800" dirty="0">
                <a:solidFill>
                  <a:srgbClr val="FF0000"/>
                </a:solidFill>
                <a:latin typeface="隶书" panose="02010509060101010101" pitchFamily="49" charset="-122"/>
                <a:ea typeface="隶书" panose="02010509060101010101" pitchFamily="49" charset="-122"/>
              </a:rPr>
              <a:t>消耗性生物</a:t>
            </a:r>
            <a:r>
              <a:rPr lang="zh-CN" altLang="en-US" sz="2800" dirty="0" smtClean="0">
                <a:solidFill>
                  <a:srgbClr val="FF0000"/>
                </a:solidFill>
                <a:latin typeface="隶书" panose="02010509060101010101" pitchFamily="49" charset="-122"/>
                <a:ea typeface="隶书" panose="02010509060101010101" pitchFamily="49" charset="-122"/>
              </a:rPr>
              <a:t>资产</a:t>
            </a:r>
            <a:endParaRPr lang="en-US" altLang="zh-CN" sz="1800" b="1" dirty="0" smtClean="0">
              <a:latin typeface="+mj-ea"/>
              <a:ea typeface="+mj-ea"/>
            </a:endParaRPr>
          </a:p>
          <a:p>
            <a:r>
              <a:rPr lang="en-US" altLang="zh-CN" sz="1800" dirty="0" smtClean="0">
                <a:latin typeface="+mn-ea"/>
              </a:rPr>
              <a:t>4.</a:t>
            </a:r>
            <a:r>
              <a:rPr lang="zh-CN" altLang="en-US" sz="1800" dirty="0" smtClean="0">
                <a:latin typeface="+mn-ea"/>
              </a:rPr>
              <a:t>产</a:t>
            </a:r>
            <a:r>
              <a:rPr lang="zh-CN" altLang="en-US" sz="1800" dirty="0">
                <a:latin typeface="+mn-ea"/>
              </a:rPr>
              <a:t>畜或役畜淘汰转为育肥畜的，按照转群时的</a:t>
            </a:r>
            <a:r>
              <a:rPr lang="zh-CN" altLang="en-US" sz="1800" dirty="0" smtClean="0">
                <a:latin typeface="+mn-ea"/>
              </a:rPr>
              <a:t>账面价值。</a:t>
            </a:r>
            <a:endParaRPr lang="en-US" altLang="zh-CN" sz="1800" dirty="0" smtClean="0">
              <a:latin typeface="+mn-ea"/>
            </a:endParaRPr>
          </a:p>
          <a:p>
            <a:r>
              <a:rPr lang="zh-CN" altLang="en-US" sz="1800" dirty="0" smtClean="0">
                <a:latin typeface="+mn-ea"/>
              </a:rPr>
              <a:t>借：消耗性生物资产 （账面价值）        </a:t>
            </a:r>
            <a:r>
              <a:rPr lang="en-US" altLang="zh-CN" sz="1800" dirty="0" smtClean="0">
                <a:latin typeface="+mn-ea"/>
              </a:rPr>
              <a:t>800</a:t>
            </a:r>
            <a:endParaRPr lang="en-US" altLang="zh-CN" sz="1800" dirty="0" smtClean="0">
              <a:latin typeface="+mn-ea"/>
            </a:endParaRPr>
          </a:p>
          <a:p>
            <a:r>
              <a:rPr lang="zh-CN" altLang="en-US" sz="1800" dirty="0">
                <a:latin typeface="+mn-ea"/>
              </a:rPr>
              <a:t> </a:t>
            </a:r>
            <a:r>
              <a:rPr lang="zh-CN" altLang="en-US" sz="1800" dirty="0" smtClean="0">
                <a:latin typeface="+mn-ea"/>
              </a:rPr>
              <a:t>   生产性</a:t>
            </a:r>
            <a:r>
              <a:rPr lang="zh-CN" altLang="en-US" sz="1800" dirty="0">
                <a:latin typeface="+mn-ea"/>
              </a:rPr>
              <a:t>生物资产累计</a:t>
            </a:r>
            <a:r>
              <a:rPr lang="zh-CN" altLang="en-US" sz="1800" dirty="0" smtClean="0">
                <a:latin typeface="+mn-ea"/>
              </a:rPr>
              <a:t>折旧            </a:t>
            </a:r>
            <a:r>
              <a:rPr lang="en-US" altLang="zh-CN" sz="1800" dirty="0" smtClean="0">
                <a:latin typeface="+mn-ea"/>
              </a:rPr>
              <a:t>4200</a:t>
            </a:r>
            <a:endParaRPr lang="en-US" altLang="zh-CN" sz="1800" dirty="0" smtClean="0">
              <a:latin typeface="+mn-ea"/>
            </a:endParaRPr>
          </a:p>
          <a:p>
            <a:r>
              <a:rPr lang="zh-CN" altLang="en-US" sz="1800" dirty="0" smtClean="0">
                <a:latin typeface="+mn-ea"/>
              </a:rPr>
              <a:t>    贷：生产性生物资产                  </a:t>
            </a:r>
            <a:r>
              <a:rPr lang="en-US" altLang="zh-CN" sz="1800" dirty="0" smtClean="0">
                <a:latin typeface="+mn-ea"/>
              </a:rPr>
              <a:t>5000</a:t>
            </a:r>
            <a:endParaRPr lang="zh-CN" altLang="en-US" sz="1800" dirty="0">
              <a:latin typeface="+mn-ea"/>
            </a:endParaRPr>
          </a:p>
          <a:p>
            <a:r>
              <a:rPr lang="en-US" altLang="zh-CN" sz="1800" dirty="0" smtClean="0">
                <a:latin typeface="+mn-ea"/>
              </a:rPr>
              <a:t>5.</a:t>
            </a:r>
            <a:r>
              <a:rPr lang="zh-CN" altLang="en-US" sz="1800" dirty="0" smtClean="0">
                <a:latin typeface="+mn-ea"/>
              </a:rPr>
              <a:t>幼畜</a:t>
            </a:r>
            <a:r>
              <a:rPr lang="zh-CN" altLang="en-US" sz="1800" dirty="0">
                <a:latin typeface="+mn-ea"/>
              </a:rPr>
              <a:t>成龄转为产畜或</a:t>
            </a:r>
            <a:r>
              <a:rPr lang="zh-CN" altLang="en-US" sz="1800" dirty="0" smtClean="0">
                <a:latin typeface="+mn-ea"/>
              </a:rPr>
              <a:t>役畜，育肥</a:t>
            </a:r>
            <a:r>
              <a:rPr lang="zh-CN" altLang="en-US" sz="1800" dirty="0">
                <a:latin typeface="+mn-ea"/>
              </a:rPr>
              <a:t>畜转为产畜或役畜的，</a:t>
            </a:r>
            <a:endParaRPr lang="zh-CN" altLang="en-US" sz="1800" dirty="0">
              <a:latin typeface="+mn-ea"/>
            </a:endParaRPr>
          </a:p>
          <a:p>
            <a:r>
              <a:rPr lang="zh-CN" altLang="en-US" sz="1800" dirty="0" smtClean="0">
                <a:latin typeface="+mn-ea"/>
              </a:rPr>
              <a:t>借：生产性</a:t>
            </a:r>
            <a:r>
              <a:rPr lang="zh-CN" altLang="en-US" sz="1800" dirty="0">
                <a:latin typeface="+mn-ea"/>
              </a:rPr>
              <a:t>生物</a:t>
            </a:r>
            <a:r>
              <a:rPr lang="zh-CN" altLang="en-US" sz="1800" dirty="0" smtClean="0">
                <a:latin typeface="+mn-ea"/>
              </a:rPr>
              <a:t>资产（账面余额）</a:t>
            </a:r>
            <a:endParaRPr lang="en-US" altLang="zh-CN" sz="1800" dirty="0">
              <a:latin typeface="+mn-ea"/>
            </a:endParaRPr>
          </a:p>
          <a:p>
            <a:r>
              <a:rPr lang="zh-CN" altLang="en-US" sz="1800" dirty="0" smtClean="0">
                <a:latin typeface="+mn-ea"/>
              </a:rPr>
              <a:t>   贷：消耗性生物资产（账面余额）</a:t>
            </a:r>
            <a:endParaRPr lang="zh-CN" altLang="en-US" sz="1800" dirty="0">
              <a:latin typeface="+mn-ea"/>
            </a:endParaRPr>
          </a:p>
          <a:p>
            <a:r>
              <a:rPr lang="en-US" altLang="zh-CN" sz="1800" dirty="0" smtClean="0">
                <a:latin typeface="仿宋" panose="02010609060101010101" charset="-122"/>
                <a:ea typeface="仿宋" panose="02010609060101010101" charset="-122"/>
              </a:rPr>
              <a:t>6.</a:t>
            </a:r>
            <a:r>
              <a:rPr lang="zh-CN" altLang="en-US" sz="1800" dirty="0">
                <a:latin typeface="+mn-ea"/>
              </a:rPr>
              <a:t>林木类消耗性生物资产达到</a:t>
            </a:r>
            <a:r>
              <a:rPr lang="zh-CN" altLang="en-US" sz="1800" dirty="0">
                <a:solidFill>
                  <a:srgbClr val="FF0000"/>
                </a:solidFill>
                <a:latin typeface="+mj-ea"/>
                <a:ea typeface="+mj-ea"/>
              </a:rPr>
              <a:t>郁闭后</a:t>
            </a:r>
            <a:r>
              <a:rPr lang="zh-CN" altLang="en-US" sz="1800" dirty="0">
                <a:latin typeface="+mn-ea"/>
              </a:rPr>
              <a:t>发生的管护费用</a:t>
            </a:r>
            <a:r>
              <a:rPr lang="zh-CN" altLang="en-US" sz="1800" dirty="0" smtClean="0">
                <a:latin typeface="+mn-ea"/>
              </a:rPr>
              <a:t>等后续支出</a:t>
            </a:r>
            <a:r>
              <a:rPr lang="zh-CN" altLang="en-US" sz="1800" dirty="0">
                <a:latin typeface="+mn-ea"/>
              </a:rPr>
              <a:t>。</a:t>
            </a:r>
            <a:endParaRPr lang="en-US" altLang="zh-CN" sz="1800" dirty="0" smtClean="0">
              <a:latin typeface="+mn-ea"/>
            </a:endParaRPr>
          </a:p>
          <a:p>
            <a:r>
              <a:rPr lang="zh-CN" altLang="en-US" sz="1800" dirty="0" smtClean="0">
                <a:latin typeface="+mn-ea"/>
              </a:rPr>
              <a:t>借：</a:t>
            </a:r>
            <a:r>
              <a:rPr lang="zh-CN" altLang="en-US" sz="1800" b="1" dirty="0" smtClean="0">
                <a:solidFill>
                  <a:srgbClr val="FF0000"/>
                </a:solidFill>
                <a:latin typeface="+mn-ea"/>
              </a:rPr>
              <a:t>其他支出</a:t>
            </a:r>
            <a:endParaRPr lang="en-US" altLang="zh-CN" sz="1800" b="1" dirty="0">
              <a:solidFill>
                <a:srgbClr val="FF0000"/>
              </a:solidFill>
              <a:latin typeface="+mn-ea"/>
            </a:endParaRPr>
          </a:p>
          <a:p>
            <a:r>
              <a:rPr lang="en-US" altLang="zh-CN" sz="1800" dirty="0" smtClean="0">
                <a:latin typeface="+mn-ea"/>
              </a:rPr>
              <a:t>    </a:t>
            </a:r>
            <a:r>
              <a:rPr lang="zh-CN" altLang="en-US" sz="1800" dirty="0" smtClean="0">
                <a:latin typeface="+mn-ea"/>
              </a:rPr>
              <a:t>贷：库存现金</a:t>
            </a:r>
            <a:endParaRPr lang="en-US" altLang="zh-CN" sz="1800" dirty="0" smtClean="0">
              <a:latin typeface="+mn-ea"/>
            </a:endParaRPr>
          </a:p>
          <a:p>
            <a:r>
              <a:rPr lang="en-US" altLang="zh-CN" sz="1800" dirty="0">
                <a:latin typeface="+mn-ea"/>
              </a:rPr>
              <a:t> </a:t>
            </a:r>
            <a:r>
              <a:rPr lang="en-US" altLang="zh-CN" sz="1800" dirty="0" smtClean="0">
                <a:latin typeface="+mn-ea"/>
              </a:rPr>
              <a:t>       </a:t>
            </a:r>
            <a:r>
              <a:rPr lang="zh-CN" altLang="en-US" sz="1800" dirty="0" smtClean="0">
                <a:latin typeface="+mn-ea"/>
              </a:rPr>
              <a:t>库存物资</a:t>
            </a:r>
            <a:endParaRPr lang="en-US" altLang="zh-CN" sz="1800" dirty="0">
              <a:latin typeface="+mn-ea"/>
            </a:endParaRPr>
          </a:p>
          <a:p>
            <a:r>
              <a:rPr lang="en-US" altLang="zh-CN" sz="1800" dirty="0" smtClean="0">
                <a:latin typeface="+mn-ea"/>
              </a:rPr>
              <a:t>        </a:t>
            </a:r>
            <a:r>
              <a:rPr lang="zh-CN" altLang="en-US" sz="1800" dirty="0" smtClean="0">
                <a:latin typeface="+mn-ea"/>
              </a:rPr>
              <a:t>应付劳务费（等）</a:t>
            </a:r>
            <a:endParaRPr lang="zh-CN" altLang="en-US" sz="1800" dirty="0">
              <a:latin typeface="+mn-ea"/>
            </a:endParaRPr>
          </a:p>
        </p:txBody>
      </p:sp>
      <p:sp>
        <p:nvSpPr>
          <p:cNvPr id="3" name="椭圆形标注 2"/>
          <p:cNvSpPr/>
          <p:nvPr/>
        </p:nvSpPr>
        <p:spPr>
          <a:xfrm>
            <a:off x="4572000" y="5013176"/>
            <a:ext cx="1656184" cy="792088"/>
          </a:xfrm>
          <a:prstGeom prst="wedgeEllipseCallout">
            <a:avLst>
              <a:gd name="adj1" fmla="val -102500"/>
              <a:gd name="adj2" fmla="val -42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注意借方科目</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 calcmode="lin" valueType="num">
                                      <p:cBhvr additive="base">
                                        <p:cTn id="4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xEl>
                                              <p:pRg st="7" end="7"/>
                                            </p:txEl>
                                          </p:spTgt>
                                        </p:tgtEl>
                                        <p:attrNameLst>
                                          <p:attrName>style.visibility</p:attrName>
                                        </p:attrNameLst>
                                      </p:cBhvr>
                                      <p:to>
                                        <p:strVal val="visible"/>
                                      </p:to>
                                    </p:set>
                                    <p:anim calcmode="lin" valueType="num">
                                      <p:cBhvr additive="base">
                                        <p:cTn id="5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xEl>
                                              <p:pRg st="8" end="8"/>
                                            </p:txEl>
                                          </p:spTgt>
                                        </p:tgtEl>
                                        <p:attrNameLst>
                                          <p:attrName>style.visibility</p:attrName>
                                        </p:attrNameLst>
                                      </p:cBhvr>
                                      <p:to>
                                        <p:strVal val="visible"/>
                                      </p:to>
                                    </p:set>
                                    <p:anim calcmode="lin" valueType="num">
                                      <p:cBhvr additive="base">
                                        <p:cTn id="6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
                                            <p:txEl>
                                              <p:pRg st="9" end="9"/>
                                            </p:txEl>
                                          </p:spTgt>
                                        </p:tgtEl>
                                        <p:attrNameLst>
                                          <p:attrName>style.visibility</p:attrName>
                                        </p:attrNameLst>
                                      </p:cBhvr>
                                      <p:to>
                                        <p:strVal val="visible"/>
                                      </p:to>
                                    </p:set>
                                    <p:anim calcmode="lin" valueType="num">
                                      <p:cBhvr additive="base">
                                        <p:cTn id="6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xEl>
                                              <p:pRg st="10" end="10"/>
                                            </p:txEl>
                                          </p:spTgt>
                                        </p:tgtEl>
                                        <p:attrNameLst>
                                          <p:attrName>style.visibility</p:attrName>
                                        </p:attrNameLst>
                                      </p:cBhvr>
                                      <p:to>
                                        <p:strVal val="visible"/>
                                      </p:to>
                                    </p:set>
                                    <p:anim calcmode="lin" valueType="num">
                                      <p:cBhvr additive="base">
                                        <p:cTn id="73"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xEl>
                                              <p:pRg st="11" end="11"/>
                                            </p:txEl>
                                          </p:spTgt>
                                        </p:tgtEl>
                                        <p:attrNameLst>
                                          <p:attrName>style.visibility</p:attrName>
                                        </p:attrNameLst>
                                      </p:cBhvr>
                                      <p:to>
                                        <p:strVal val="visible"/>
                                      </p:to>
                                    </p:set>
                                    <p:anim calcmode="lin" valueType="num">
                                      <p:cBhvr additive="base">
                                        <p:cTn id="79"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9">
                                            <p:txEl>
                                              <p:pRg st="12" end="12"/>
                                            </p:txEl>
                                          </p:spTgt>
                                        </p:tgtEl>
                                        <p:attrNameLst>
                                          <p:attrName>style.visibility</p:attrName>
                                        </p:attrNameLst>
                                      </p:cBhvr>
                                      <p:to>
                                        <p:strVal val="visible"/>
                                      </p:to>
                                    </p:set>
                                    <p:anim calcmode="lin" valueType="num">
                                      <p:cBhvr additive="base">
                                        <p:cTn id="85"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barn(inVertical)">
                                      <p:cBhvr>
                                        <p:cTn id="9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600" dirty="0">
              <a:solidFill>
                <a:srgbClr val="FF0000"/>
              </a:solidFill>
            </a:endParaRPr>
          </a:p>
        </p:txBody>
      </p:sp>
      <p:sp>
        <p:nvSpPr>
          <p:cNvPr id="9" name="内容占位符 8"/>
          <p:cNvSpPr>
            <a:spLocks noGrp="1"/>
          </p:cNvSpPr>
          <p:nvPr>
            <p:ph idx="1"/>
          </p:nvPr>
        </p:nvSpPr>
        <p:spPr>
          <a:xfrm>
            <a:off x="457200" y="1412776"/>
            <a:ext cx="8363272" cy="4911824"/>
          </a:xfrm>
        </p:spPr>
        <p:txBody>
          <a:bodyPr>
            <a:normAutofit fontScale="92500" lnSpcReduction="20000"/>
          </a:bodyPr>
          <a:lstStyle/>
          <a:p>
            <a:pPr marL="0" indent="0">
              <a:buNone/>
            </a:pPr>
            <a:r>
              <a:rPr lang="en-US" altLang="zh-CN" sz="2800" dirty="0" smtClean="0">
                <a:solidFill>
                  <a:srgbClr val="FF0000"/>
                </a:solidFill>
                <a:latin typeface="+mj-ea"/>
                <a:ea typeface="+mj-ea"/>
              </a:rPr>
              <a:t>132 </a:t>
            </a:r>
            <a:r>
              <a:rPr lang="zh-CN" altLang="en-US" sz="2800" dirty="0">
                <a:solidFill>
                  <a:srgbClr val="FF0000"/>
                </a:solidFill>
                <a:latin typeface="+mj-ea"/>
                <a:ea typeface="+mj-ea"/>
              </a:rPr>
              <a:t>生产性生物</a:t>
            </a:r>
            <a:r>
              <a:rPr lang="zh-CN" altLang="en-US" sz="2800" dirty="0" smtClean="0">
                <a:solidFill>
                  <a:srgbClr val="FF0000"/>
                </a:solidFill>
                <a:latin typeface="+mj-ea"/>
                <a:ea typeface="+mj-ea"/>
              </a:rPr>
              <a:t>资产</a:t>
            </a:r>
            <a:endParaRPr lang="en-US" altLang="zh-CN" sz="2800" dirty="0" smtClean="0">
              <a:solidFill>
                <a:srgbClr val="FF0000"/>
              </a:solidFill>
              <a:latin typeface="+mj-ea"/>
              <a:ea typeface="+mj-ea"/>
            </a:endParaRPr>
          </a:p>
          <a:p>
            <a:pPr marL="0" indent="0">
              <a:buNone/>
            </a:pPr>
            <a:r>
              <a:rPr lang="zh-CN" altLang="zh-CN" sz="2400" kern="0" dirty="0">
                <a:latin typeface="+mj-ea"/>
                <a:ea typeface="+mj-ea"/>
                <a:cs typeface="宋体" panose="02010600030101010101" pitchFamily="2" charset="-122"/>
              </a:rPr>
              <a:t>生产性生物资产</a:t>
            </a:r>
            <a:r>
              <a:rPr lang="zh-CN" altLang="zh-CN" sz="1800" kern="0" dirty="0">
                <a:latin typeface="+mn-ea"/>
                <a:cs typeface="宋体" panose="02010600030101010101" pitchFamily="2" charset="-122"/>
              </a:rPr>
              <a:t>包括经济林、薪炭林、产役畜等为产出农产品、提供劳务或出租等目的而持有的生物资产</a:t>
            </a:r>
            <a:r>
              <a:rPr lang="zh-CN" altLang="zh-CN" sz="1800" kern="0" dirty="0" smtClean="0">
                <a:latin typeface="+mn-ea"/>
                <a:cs typeface="宋体" panose="02010600030101010101" pitchFamily="2" charset="-122"/>
              </a:rPr>
              <a:t>。</a:t>
            </a:r>
            <a:r>
              <a:rPr lang="zh-CN" altLang="en-US" sz="1800" dirty="0">
                <a:latin typeface="+mj-ea"/>
                <a:ea typeface="+mj-ea"/>
              </a:rPr>
              <a:t>生产性生物资产应按照取得</a:t>
            </a:r>
            <a:r>
              <a:rPr lang="zh-CN" altLang="en-US" sz="1800" dirty="0" smtClean="0">
                <a:latin typeface="+mj-ea"/>
                <a:ea typeface="+mj-ea"/>
              </a:rPr>
              <a:t>时的</a:t>
            </a:r>
            <a:r>
              <a:rPr lang="zh-CN" altLang="en-US" sz="1800" dirty="0">
                <a:latin typeface="+mj-ea"/>
                <a:ea typeface="+mj-ea"/>
              </a:rPr>
              <a:t>实际成本</a:t>
            </a:r>
            <a:r>
              <a:rPr lang="zh-CN" altLang="en-US" sz="1800" dirty="0" smtClean="0">
                <a:latin typeface="+mj-ea"/>
                <a:ea typeface="+mj-ea"/>
              </a:rPr>
              <a:t>计价。</a:t>
            </a:r>
            <a:endParaRPr lang="en-US" altLang="zh-CN" sz="1800" dirty="0" smtClean="0">
              <a:latin typeface="+mj-ea"/>
              <a:ea typeface="+mj-ea"/>
            </a:endParaRPr>
          </a:p>
          <a:p>
            <a:pPr marL="0" indent="0">
              <a:buNone/>
            </a:pPr>
            <a:r>
              <a:rPr lang="en-US" altLang="zh-CN" sz="1800" dirty="0" smtClean="0">
                <a:latin typeface="仿宋" panose="02010609060101010101" charset="-122"/>
                <a:ea typeface="仿宋" panose="02010609060101010101" charset="-122"/>
              </a:rPr>
              <a:t>1.</a:t>
            </a:r>
            <a:r>
              <a:rPr lang="zh-CN" altLang="en-US" sz="1800" dirty="0" smtClean="0">
                <a:latin typeface="仿宋" panose="02010609060101010101" charset="-122"/>
                <a:ea typeface="仿宋" panose="02010609060101010101" charset="-122"/>
              </a:rPr>
              <a:t>购</a:t>
            </a:r>
            <a:r>
              <a:rPr lang="zh-CN" altLang="en-US" sz="1800" dirty="0">
                <a:latin typeface="仿宋" panose="02010609060101010101" charset="-122"/>
                <a:ea typeface="仿宋" panose="02010609060101010101" charset="-122"/>
              </a:rPr>
              <a:t>入的生产性生物资产，按照应计入生产性</a:t>
            </a:r>
            <a:r>
              <a:rPr lang="zh-CN" altLang="en-US" sz="1800" dirty="0" smtClean="0">
                <a:latin typeface="仿宋" panose="02010609060101010101" charset="-122"/>
                <a:ea typeface="仿宋" panose="02010609060101010101" charset="-122"/>
              </a:rPr>
              <a:t>生物资产</a:t>
            </a:r>
            <a:r>
              <a:rPr lang="zh-CN" altLang="en-US" sz="1800" dirty="0">
                <a:latin typeface="仿宋" panose="02010609060101010101" charset="-122"/>
                <a:ea typeface="仿宋" panose="02010609060101010101" charset="-122"/>
              </a:rPr>
              <a:t>成本的</a:t>
            </a:r>
            <a:r>
              <a:rPr lang="zh-CN" altLang="en-US" sz="1800" dirty="0" smtClean="0">
                <a:latin typeface="仿宋" panose="02010609060101010101" charset="-122"/>
                <a:ea typeface="仿宋" panose="02010609060101010101" charset="-122"/>
              </a:rPr>
              <a:t>金额。</a:t>
            </a:r>
            <a:endParaRPr lang="en-US" altLang="zh-CN" sz="1800" dirty="0" smtClean="0">
              <a:latin typeface="仿宋" panose="02010609060101010101" charset="-122"/>
              <a:ea typeface="仿宋" panose="02010609060101010101" charset="-122"/>
            </a:endParaRPr>
          </a:p>
          <a:p>
            <a:pPr marL="0" indent="0">
              <a:buNone/>
            </a:pPr>
            <a:r>
              <a:rPr lang="zh-CN" altLang="en-US" sz="1800" dirty="0" smtClean="0">
                <a:latin typeface="仿宋" panose="02010609060101010101" charset="-122"/>
                <a:ea typeface="仿宋" panose="02010609060101010101" charset="-122"/>
              </a:rPr>
              <a:t>借：生产性生物资产</a:t>
            </a:r>
            <a:r>
              <a:rPr lang="en-US" altLang="zh-CN" sz="1800" dirty="0" smtClean="0">
                <a:latin typeface="仿宋" panose="02010609060101010101" charset="-122"/>
                <a:ea typeface="仿宋" panose="02010609060101010101" charset="-122"/>
              </a:rPr>
              <a:t>20000</a:t>
            </a:r>
            <a:endParaRPr lang="en-US" altLang="zh-CN" sz="1800" dirty="0" smtClean="0">
              <a:latin typeface="仿宋" panose="02010609060101010101" charset="-122"/>
              <a:ea typeface="仿宋" panose="02010609060101010101" charset="-122"/>
            </a:endParaRPr>
          </a:p>
          <a:p>
            <a:pPr marL="0" indent="0">
              <a:buNone/>
            </a:pPr>
            <a:r>
              <a:rPr lang="en-US" altLang="zh-CN" sz="1800" dirty="0">
                <a:latin typeface="仿宋" panose="02010609060101010101" charset="-122"/>
                <a:ea typeface="仿宋" panose="02010609060101010101" charset="-122"/>
              </a:rPr>
              <a:t> </a:t>
            </a:r>
            <a:r>
              <a:rPr lang="en-US" altLang="zh-CN" sz="1800" dirty="0" smtClean="0">
                <a:latin typeface="仿宋" panose="02010609060101010101" charset="-122"/>
                <a:ea typeface="仿宋" panose="02010609060101010101" charset="-122"/>
              </a:rPr>
              <a:t>  </a:t>
            </a:r>
            <a:r>
              <a:rPr lang="zh-CN" altLang="en-US" sz="1800" dirty="0" smtClean="0">
                <a:latin typeface="仿宋" panose="02010609060101010101" charset="-122"/>
                <a:ea typeface="仿宋" panose="02010609060101010101" charset="-122"/>
              </a:rPr>
              <a:t>贷：银行存款     </a:t>
            </a:r>
            <a:r>
              <a:rPr lang="en-US" altLang="zh-CN" sz="1800" dirty="0" smtClean="0">
                <a:latin typeface="仿宋" panose="02010609060101010101" charset="-122"/>
                <a:ea typeface="仿宋" panose="02010609060101010101" charset="-122"/>
              </a:rPr>
              <a:t>20000</a:t>
            </a:r>
            <a:endParaRPr lang="en-US" altLang="zh-CN" sz="1800" dirty="0" smtClean="0">
              <a:latin typeface="仿宋" panose="02010609060101010101" charset="-122"/>
              <a:ea typeface="仿宋" panose="02010609060101010101" charset="-122"/>
            </a:endParaRPr>
          </a:p>
          <a:p>
            <a:pPr marL="0" indent="0">
              <a:buNone/>
            </a:pPr>
            <a:r>
              <a:rPr lang="en-US" altLang="zh-CN" sz="1800" dirty="0" smtClean="0">
                <a:latin typeface="仿宋" panose="02010609060101010101" charset="-122"/>
                <a:ea typeface="仿宋" panose="02010609060101010101" charset="-122"/>
              </a:rPr>
              <a:t>2.</a:t>
            </a:r>
            <a:r>
              <a:rPr lang="zh-CN" altLang="en-US" sz="1800" dirty="0" smtClean="0">
                <a:latin typeface="仿宋" panose="02010609060101010101" charset="-122"/>
                <a:ea typeface="仿宋" panose="02010609060101010101" charset="-122"/>
              </a:rPr>
              <a:t>自行</a:t>
            </a:r>
            <a:r>
              <a:rPr lang="zh-CN" altLang="en-US" sz="1800" dirty="0">
                <a:latin typeface="仿宋" panose="02010609060101010101" charset="-122"/>
                <a:ea typeface="仿宋" panose="02010609060101010101" charset="-122"/>
              </a:rPr>
              <a:t>营造的林木类生产性生物资产、自行繁殖</a:t>
            </a:r>
            <a:r>
              <a:rPr lang="zh-CN" altLang="en-US" sz="1800" dirty="0" smtClean="0">
                <a:latin typeface="仿宋" panose="02010609060101010101" charset="-122"/>
                <a:ea typeface="仿宋" panose="02010609060101010101" charset="-122"/>
              </a:rPr>
              <a:t>的产</a:t>
            </a:r>
            <a:r>
              <a:rPr lang="zh-CN" altLang="en-US" sz="1800" dirty="0">
                <a:latin typeface="仿宋" panose="02010609060101010101" charset="-122"/>
                <a:ea typeface="仿宋" panose="02010609060101010101" charset="-122"/>
              </a:rPr>
              <a:t>畜和役畜等，按照达到</a:t>
            </a:r>
            <a:r>
              <a:rPr lang="zh-CN" altLang="en-US" sz="1800" dirty="0">
                <a:solidFill>
                  <a:srgbClr val="FF0000"/>
                </a:solidFill>
                <a:latin typeface="+mj-ea"/>
                <a:ea typeface="+mj-ea"/>
              </a:rPr>
              <a:t>预定生产经营目的</a:t>
            </a:r>
            <a:r>
              <a:rPr lang="zh-CN" altLang="en-US" sz="1800" dirty="0">
                <a:latin typeface="仿宋" panose="02010609060101010101" charset="-122"/>
                <a:ea typeface="仿宋" panose="02010609060101010101" charset="-122"/>
              </a:rPr>
              <a:t>前发生的必要</a:t>
            </a:r>
            <a:r>
              <a:rPr lang="zh-CN" altLang="en-US" sz="1800" dirty="0" smtClean="0">
                <a:latin typeface="仿宋" panose="02010609060101010101" charset="-122"/>
                <a:ea typeface="仿宋" panose="02010609060101010101" charset="-122"/>
              </a:rPr>
              <a:t>支出。</a:t>
            </a:r>
            <a:endParaRPr lang="en-US" altLang="zh-CN" sz="1800" dirty="0" smtClean="0">
              <a:latin typeface="仿宋" panose="02010609060101010101" charset="-122"/>
              <a:ea typeface="仿宋" panose="02010609060101010101" charset="-122"/>
            </a:endParaRPr>
          </a:p>
          <a:p>
            <a:pPr marL="0" indent="0">
              <a:buNone/>
            </a:pPr>
            <a:r>
              <a:rPr lang="zh-CN" altLang="en-US" sz="1800" dirty="0" smtClean="0">
                <a:latin typeface="仿宋" panose="02010609060101010101" charset="-122"/>
                <a:ea typeface="仿宋" panose="02010609060101010101" charset="-122"/>
              </a:rPr>
              <a:t>借：生产性生物资产</a:t>
            </a:r>
            <a:endParaRPr lang="en-US" altLang="zh-CN" sz="1800" dirty="0" smtClean="0">
              <a:latin typeface="仿宋" panose="02010609060101010101" charset="-122"/>
              <a:ea typeface="仿宋" panose="02010609060101010101" charset="-122"/>
            </a:endParaRPr>
          </a:p>
          <a:p>
            <a:pPr marL="0" indent="0">
              <a:buNone/>
            </a:pPr>
            <a:r>
              <a:rPr lang="en-US" altLang="zh-CN" sz="1800" dirty="0">
                <a:latin typeface="仿宋" panose="02010609060101010101" charset="-122"/>
                <a:ea typeface="仿宋" panose="02010609060101010101" charset="-122"/>
              </a:rPr>
              <a:t> </a:t>
            </a:r>
            <a:r>
              <a:rPr lang="en-US" altLang="zh-CN" sz="1800" dirty="0" smtClean="0">
                <a:latin typeface="仿宋" panose="02010609060101010101" charset="-122"/>
                <a:ea typeface="仿宋" panose="02010609060101010101" charset="-122"/>
              </a:rPr>
              <a:t>   </a:t>
            </a:r>
            <a:r>
              <a:rPr lang="zh-CN" altLang="en-US" sz="1800" dirty="0" smtClean="0">
                <a:latin typeface="仿宋" panose="02010609060101010101" charset="-122"/>
                <a:ea typeface="仿宋" panose="02010609060101010101" charset="-122"/>
              </a:rPr>
              <a:t>贷：银行存款</a:t>
            </a:r>
            <a:endParaRPr lang="en-US" altLang="zh-CN" sz="1800" dirty="0">
              <a:latin typeface="仿宋" panose="02010609060101010101" charset="-122"/>
              <a:ea typeface="仿宋" panose="02010609060101010101" charset="-122"/>
            </a:endParaRPr>
          </a:p>
          <a:p>
            <a:pPr marL="0" indent="0">
              <a:buNone/>
            </a:pPr>
            <a:r>
              <a:rPr lang="en-US" altLang="zh-CN" sz="1800" dirty="0" smtClean="0">
                <a:latin typeface="仿宋" panose="02010609060101010101" charset="-122"/>
                <a:ea typeface="仿宋" panose="02010609060101010101" charset="-122"/>
              </a:rPr>
              <a:t>        </a:t>
            </a:r>
            <a:r>
              <a:rPr lang="zh-CN" altLang="en-US" sz="1800" dirty="0" smtClean="0">
                <a:latin typeface="仿宋" panose="02010609060101010101" charset="-122"/>
                <a:ea typeface="仿宋" panose="02010609060101010101" charset="-122"/>
              </a:rPr>
              <a:t>库存物资</a:t>
            </a:r>
            <a:endParaRPr lang="en-US" altLang="zh-CN" sz="1800" dirty="0">
              <a:latin typeface="仿宋" panose="02010609060101010101" charset="-122"/>
              <a:ea typeface="仿宋" panose="02010609060101010101" charset="-122"/>
            </a:endParaRPr>
          </a:p>
          <a:p>
            <a:pPr marL="0" indent="0">
              <a:buNone/>
            </a:pPr>
            <a:r>
              <a:rPr lang="en-US" altLang="zh-CN" sz="1800" dirty="0" smtClean="0">
                <a:latin typeface="仿宋" panose="02010609060101010101" charset="-122"/>
                <a:ea typeface="仿宋" panose="02010609060101010101" charset="-122"/>
              </a:rPr>
              <a:t>        </a:t>
            </a:r>
            <a:r>
              <a:rPr lang="zh-CN" altLang="en-US" sz="1800" dirty="0" smtClean="0">
                <a:latin typeface="仿宋" panose="02010609060101010101" charset="-122"/>
                <a:ea typeface="仿宋" panose="02010609060101010101" charset="-122"/>
              </a:rPr>
              <a:t>应付工资等</a:t>
            </a:r>
            <a:endParaRPr lang="en-US" altLang="zh-CN" sz="1800" dirty="0" smtClean="0">
              <a:latin typeface="仿宋" panose="02010609060101010101" charset="-122"/>
              <a:ea typeface="仿宋" panose="02010609060101010101" charset="-122"/>
            </a:endParaRPr>
          </a:p>
          <a:p>
            <a:pPr marL="0" indent="0">
              <a:buNone/>
            </a:pPr>
            <a:r>
              <a:rPr lang="en-US" altLang="zh-CN" sz="1800" dirty="0" smtClean="0">
                <a:latin typeface="仿宋" panose="02010609060101010101" charset="-122"/>
                <a:ea typeface="仿宋" panose="02010609060101010101" charset="-122"/>
              </a:rPr>
              <a:t>3.</a:t>
            </a:r>
            <a:r>
              <a:rPr lang="zh-CN" altLang="en-US" sz="1800" dirty="0" smtClean="0">
                <a:latin typeface="仿宋" panose="02010609060101010101" charset="-122"/>
                <a:ea typeface="仿宋" panose="02010609060101010101" charset="-122"/>
              </a:rPr>
              <a:t>生产性</a:t>
            </a:r>
            <a:r>
              <a:rPr lang="zh-CN" altLang="en-US" sz="1800" dirty="0">
                <a:latin typeface="仿宋" panose="02010609060101010101" charset="-122"/>
                <a:ea typeface="仿宋" panose="02010609060101010101" charset="-122"/>
              </a:rPr>
              <a:t>生物资产达到</a:t>
            </a:r>
            <a:r>
              <a:rPr lang="zh-CN" altLang="en-US" sz="1800" dirty="0">
                <a:latin typeface="+mj-ea"/>
                <a:ea typeface="+mj-ea"/>
              </a:rPr>
              <a:t>预定生产经营目的后</a:t>
            </a:r>
            <a:r>
              <a:rPr lang="zh-CN" altLang="en-US" sz="1800" dirty="0">
                <a:latin typeface="仿宋" panose="02010609060101010101" charset="-122"/>
                <a:ea typeface="仿宋" panose="02010609060101010101" charset="-122"/>
              </a:rPr>
              <a:t>发生的管护</a:t>
            </a:r>
            <a:r>
              <a:rPr lang="zh-CN" altLang="en-US" sz="1800" dirty="0" smtClean="0">
                <a:latin typeface="仿宋" panose="02010609060101010101" charset="-122"/>
                <a:ea typeface="仿宋" panose="02010609060101010101" charset="-122"/>
              </a:rPr>
              <a:t>、饲养</a:t>
            </a:r>
            <a:r>
              <a:rPr lang="zh-CN" altLang="en-US" sz="1800" dirty="0">
                <a:latin typeface="仿宋" panose="02010609060101010101" charset="-122"/>
                <a:ea typeface="仿宋" panose="02010609060101010101" charset="-122"/>
              </a:rPr>
              <a:t>费用等后续</a:t>
            </a:r>
            <a:r>
              <a:rPr lang="zh-CN" altLang="en-US" sz="1800" dirty="0" smtClean="0">
                <a:latin typeface="仿宋" panose="02010609060101010101" charset="-122"/>
                <a:ea typeface="仿宋" panose="02010609060101010101" charset="-122"/>
              </a:rPr>
              <a:t>支出。</a:t>
            </a:r>
            <a:endParaRPr lang="en-US" altLang="zh-CN" sz="1800" dirty="0" smtClean="0">
              <a:latin typeface="仿宋" panose="02010609060101010101" charset="-122"/>
              <a:ea typeface="仿宋" panose="02010609060101010101" charset="-122"/>
            </a:endParaRPr>
          </a:p>
          <a:p>
            <a:pPr marL="0" indent="0">
              <a:buNone/>
            </a:pPr>
            <a:r>
              <a:rPr lang="zh-CN" altLang="en-US" sz="1800" dirty="0" smtClean="0">
                <a:latin typeface="仿宋" panose="02010609060101010101" charset="-122"/>
                <a:ea typeface="仿宋" panose="02010609060101010101" charset="-122"/>
              </a:rPr>
              <a:t>借：</a:t>
            </a:r>
            <a:r>
              <a:rPr lang="zh-CN" altLang="en-US" sz="1800" b="1" dirty="0" smtClean="0">
                <a:solidFill>
                  <a:srgbClr val="FF0000"/>
                </a:solidFill>
                <a:latin typeface="仿宋" panose="02010609060101010101" charset="-122"/>
                <a:ea typeface="仿宋" panose="02010609060101010101" charset="-122"/>
              </a:rPr>
              <a:t>经营支出</a:t>
            </a:r>
            <a:endParaRPr lang="en-US" altLang="zh-CN" sz="1800" b="1" dirty="0">
              <a:solidFill>
                <a:srgbClr val="FF0000"/>
              </a:solidFill>
              <a:latin typeface="仿宋" panose="02010609060101010101" charset="-122"/>
              <a:ea typeface="仿宋" panose="02010609060101010101" charset="-122"/>
            </a:endParaRPr>
          </a:p>
          <a:p>
            <a:pPr marL="0" indent="0">
              <a:buNone/>
            </a:pPr>
            <a:r>
              <a:rPr lang="en-US" altLang="zh-CN" sz="1800" dirty="0" smtClean="0">
                <a:latin typeface="仿宋" panose="02010609060101010101" charset="-122"/>
                <a:ea typeface="仿宋" panose="02010609060101010101" charset="-122"/>
              </a:rPr>
              <a:t>    </a:t>
            </a:r>
            <a:r>
              <a:rPr lang="zh-CN" altLang="en-US" sz="1800" dirty="0" smtClean="0">
                <a:latin typeface="仿宋" panose="02010609060101010101" charset="-122"/>
                <a:ea typeface="仿宋" panose="02010609060101010101" charset="-122"/>
              </a:rPr>
              <a:t>贷：银行存款</a:t>
            </a:r>
            <a:endParaRPr lang="en-US" altLang="zh-CN" sz="1800" dirty="0">
              <a:latin typeface="仿宋" panose="02010609060101010101" charset="-122"/>
              <a:ea typeface="仿宋" panose="02010609060101010101" charset="-122"/>
            </a:endParaRPr>
          </a:p>
          <a:p>
            <a:pPr marL="0" indent="0">
              <a:buNone/>
            </a:pPr>
            <a:r>
              <a:rPr lang="en-US" altLang="zh-CN" sz="1800" dirty="0" smtClean="0">
                <a:latin typeface="仿宋" panose="02010609060101010101" charset="-122"/>
                <a:ea typeface="仿宋" panose="02010609060101010101" charset="-122"/>
              </a:rPr>
              <a:t>        </a:t>
            </a:r>
            <a:r>
              <a:rPr lang="zh-CN" altLang="en-US" sz="1800" dirty="0" smtClean="0">
                <a:latin typeface="仿宋" panose="02010609060101010101" charset="-122"/>
                <a:ea typeface="仿宋" panose="02010609060101010101" charset="-122"/>
              </a:rPr>
              <a:t>库存物资</a:t>
            </a:r>
            <a:endParaRPr lang="en-US" altLang="zh-CN" sz="1800" dirty="0" smtClean="0">
              <a:latin typeface="仿宋" panose="02010609060101010101" charset="-122"/>
              <a:ea typeface="仿宋" panose="02010609060101010101" charset="-122"/>
            </a:endParaRPr>
          </a:p>
          <a:p>
            <a:pPr marL="0" indent="0">
              <a:buNone/>
            </a:pPr>
            <a:r>
              <a:rPr lang="en-US" altLang="zh-CN" sz="1800" dirty="0">
                <a:latin typeface="仿宋" panose="02010609060101010101" charset="-122"/>
                <a:ea typeface="仿宋" panose="02010609060101010101" charset="-122"/>
              </a:rPr>
              <a:t> </a:t>
            </a:r>
            <a:r>
              <a:rPr lang="en-US" altLang="zh-CN" sz="1800" dirty="0" smtClean="0">
                <a:latin typeface="仿宋" panose="02010609060101010101" charset="-122"/>
                <a:ea typeface="仿宋" panose="02010609060101010101" charset="-122"/>
              </a:rPr>
              <a:t>       </a:t>
            </a:r>
            <a:r>
              <a:rPr lang="zh-CN" altLang="en-US" sz="1800" dirty="0" smtClean="0">
                <a:latin typeface="仿宋" panose="02010609060101010101" charset="-122"/>
                <a:ea typeface="仿宋" panose="02010609060101010101" charset="-122"/>
              </a:rPr>
              <a:t>应付工资</a:t>
            </a:r>
            <a:endParaRPr lang="en-US" altLang="zh-CN" sz="1800" dirty="0" smtClean="0">
              <a:latin typeface="仿宋" panose="02010609060101010101" charset="-122"/>
              <a:ea typeface="仿宋" panose="02010609060101010101" charset="-122"/>
            </a:endParaRPr>
          </a:p>
          <a:p>
            <a:pPr marL="0" indent="0">
              <a:buNone/>
            </a:pPr>
            <a:r>
              <a:rPr lang="en-US" altLang="zh-CN" sz="1800" dirty="0">
                <a:latin typeface="仿宋" panose="02010609060101010101" charset="-122"/>
                <a:ea typeface="仿宋" panose="02010609060101010101" charset="-122"/>
              </a:rPr>
              <a:t> </a:t>
            </a:r>
            <a:r>
              <a:rPr lang="en-US" altLang="zh-CN" sz="1800" dirty="0" smtClean="0">
                <a:latin typeface="仿宋" panose="02010609060101010101" charset="-122"/>
                <a:ea typeface="仿宋" panose="02010609060101010101" charset="-122"/>
              </a:rPr>
              <a:t>       </a:t>
            </a:r>
            <a:r>
              <a:rPr lang="zh-CN" altLang="en-US" sz="1800" dirty="0" smtClean="0">
                <a:latin typeface="仿宋" panose="02010609060101010101" charset="-122"/>
                <a:ea typeface="仿宋" panose="02010609060101010101" charset="-122"/>
              </a:rPr>
              <a:t>应付劳务费</a:t>
            </a:r>
            <a:endParaRPr lang="zh-CN" altLang="en-US" sz="1800" dirty="0">
              <a:solidFill>
                <a:srgbClr val="FF0000"/>
              </a:solidFill>
              <a:latin typeface="+mj-ea"/>
              <a:ea typeface="+mj-ea"/>
            </a:endParaRPr>
          </a:p>
        </p:txBody>
      </p:sp>
      <p:sp>
        <p:nvSpPr>
          <p:cNvPr id="4" name="椭圆形标注 3"/>
          <p:cNvSpPr/>
          <p:nvPr/>
        </p:nvSpPr>
        <p:spPr>
          <a:xfrm>
            <a:off x="3851920" y="4869160"/>
            <a:ext cx="2808312" cy="936104"/>
          </a:xfrm>
          <a:prstGeom prst="wedgeEllipseCallout">
            <a:avLst>
              <a:gd name="adj1" fmla="val -66887"/>
              <a:gd name="adj2" fmla="val -2358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注意和消耗性生物资产的区别</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 calcmode="lin" valueType="num">
                                      <p:cBhvr additive="base">
                                        <p:cTn id="4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xEl>
                                              <p:pRg st="7" end="7"/>
                                            </p:txEl>
                                          </p:spTgt>
                                        </p:tgtEl>
                                        <p:attrNameLst>
                                          <p:attrName>style.visibility</p:attrName>
                                        </p:attrNameLst>
                                      </p:cBhvr>
                                      <p:to>
                                        <p:strVal val="visible"/>
                                      </p:to>
                                    </p:set>
                                    <p:anim calcmode="lin" valueType="num">
                                      <p:cBhvr additive="base">
                                        <p:cTn id="5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xEl>
                                              <p:pRg st="8" end="8"/>
                                            </p:txEl>
                                          </p:spTgt>
                                        </p:tgtEl>
                                        <p:attrNameLst>
                                          <p:attrName>style.visibility</p:attrName>
                                        </p:attrNameLst>
                                      </p:cBhvr>
                                      <p:to>
                                        <p:strVal val="visible"/>
                                      </p:to>
                                    </p:set>
                                    <p:anim calcmode="lin" valueType="num">
                                      <p:cBhvr additive="base">
                                        <p:cTn id="6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
                                            <p:txEl>
                                              <p:pRg st="9" end="9"/>
                                            </p:txEl>
                                          </p:spTgt>
                                        </p:tgtEl>
                                        <p:attrNameLst>
                                          <p:attrName>style.visibility</p:attrName>
                                        </p:attrNameLst>
                                      </p:cBhvr>
                                      <p:to>
                                        <p:strVal val="visible"/>
                                      </p:to>
                                    </p:set>
                                    <p:anim calcmode="lin" valueType="num">
                                      <p:cBhvr additive="base">
                                        <p:cTn id="6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xEl>
                                              <p:pRg st="10" end="10"/>
                                            </p:txEl>
                                          </p:spTgt>
                                        </p:tgtEl>
                                        <p:attrNameLst>
                                          <p:attrName>style.visibility</p:attrName>
                                        </p:attrNameLst>
                                      </p:cBhvr>
                                      <p:to>
                                        <p:strVal val="visible"/>
                                      </p:to>
                                    </p:set>
                                    <p:anim calcmode="lin" valueType="num">
                                      <p:cBhvr additive="base">
                                        <p:cTn id="73"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xEl>
                                              <p:pRg st="11" end="11"/>
                                            </p:txEl>
                                          </p:spTgt>
                                        </p:tgtEl>
                                        <p:attrNameLst>
                                          <p:attrName>style.visibility</p:attrName>
                                        </p:attrNameLst>
                                      </p:cBhvr>
                                      <p:to>
                                        <p:strVal val="visible"/>
                                      </p:to>
                                    </p:set>
                                    <p:anim calcmode="lin" valueType="num">
                                      <p:cBhvr additive="base">
                                        <p:cTn id="79"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9">
                                            <p:txEl>
                                              <p:pRg st="12" end="12"/>
                                            </p:txEl>
                                          </p:spTgt>
                                        </p:tgtEl>
                                        <p:attrNameLst>
                                          <p:attrName>style.visibility</p:attrName>
                                        </p:attrNameLst>
                                      </p:cBhvr>
                                      <p:to>
                                        <p:strVal val="visible"/>
                                      </p:to>
                                    </p:set>
                                    <p:anim calcmode="lin" valueType="num">
                                      <p:cBhvr additive="base">
                                        <p:cTn id="85"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
                                            <p:txEl>
                                              <p:pRg st="13" end="13"/>
                                            </p:txEl>
                                          </p:spTgt>
                                        </p:tgtEl>
                                        <p:attrNameLst>
                                          <p:attrName>style.visibility</p:attrName>
                                        </p:attrNameLst>
                                      </p:cBhvr>
                                      <p:to>
                                        <p:strVal val="visible"/>
                                      </p:to>
                                    </p:set>
                                    <p:anim calcmode="lin" valueType="num">
                                      <p:cBhvr additive="base">
                                        <p:cTn id="91" dur="500" fill="hold"/>
                                        <p:tgtEl>
                                          <p:spTgt spid="9">
                                            <p:txEl>
                                              <p:pRg st="13" end="1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9">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9">
                                            <p:txEl>
                                              <p:pRg st="14" end="14"/>
                                            </p:txEl>
                                          </p:spTgt>
                                        </p:tgtEl>
                                        <p:attrNameLst>
                                          <p:attrName>style.visibility</p:attrName>
                                        </p:attrNameLst>
                                      </p:cBhvr>
                                      <p:to>
                                        <p:strVal val="visible"/>
                                      </p:to>
                                    </p:set>
                                    <p:anim calcmode="lin" valueType="num">
                                      <p:cBhvr additive="base">
                                        <p:cTn id="97" dur="500" fill="hold"/>
                                        <p:tgtEl>
                                          <p:spTgt spid="9">
                                            <p:txEl>
                                              <p:pRg st="14" end="1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9">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9">
                                            <p:txEl>
                                              <p:pRg st="15" end="15"/>
                                            </p:txEl>
                                          </p:spTgt>
                                        </p:tgtEl>
                                        <p:attrNameLst>
                                          <p:attrName>style.visibility</p:attrName>
                                        </p:attrNameLst>
                                      </p:cBhvr>
                                      <p:to>
                                        <p:strVal val="visible"/>
                                      </p:to>
                                    </p:set>
                                    <p:anim calcmode="lin" valueType="num">
                                      <p:cBhvr additive="base">
                                        <p:cTn id="103" dur="500" fill="hold"/>
                                        <p:tgtEl>
                                          <p:spTgt spid="9">
                                            <p:txEl>
                                              <p:pRg st="15" end="1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9">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1" presetClass="entr" presetSubtype="1" fill="hold" grpId="0" nodeType="clickEffect">
                                  <p:stCondLst>
                                    <p:cond delay="0"/>
                                  </p:stCondLst>
                                  <p:childTnLst>
                                    <p:set>
                                      <p:cBhvr>
                                        <p:cTn id="108" dur="1" fill="hold">
                                          <p:stCondLst>
                                            <p:cond delay="0"/>
                                          </p:stCondLst>
                                        </p:cTn>
                                        <p:tgtEl>
                                          <p:spTgt spid="4"/>
                                        </p:tgtEl>
                                        <p:attrNameLst>
                                          <p:attrName>style.visibility</p:attrName>
                                        </p:attrNameLst>
                                      </p:cBhvr>
                                      <p:to>
                                        <p:strVal val="visible"/>
                                      </p:to>
                                    </p:set>
                                    <p:animEffect transition="in" filter="wheel(1)">
                                      <p:cBhvr>
                                        <p:cTn id="10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normAutofit/>
          </a:bodyPr>
          <a:lstStyle/>
          <a:p>
            <a:r>
              <a:rPr lang="zh-CN" altLang="en-US" sz="2800" dirty="0" smtClean="0">
                <a:solidFill>
                  <a:srgbClr val="FF0000"/>
                </a:solidFill>
              </a:rPr>
              <a:t>（二）</a:t>
            </a:r>
            <a:r>
              <a:rPr lang="zh-CN" altLang="zh-CN" sz="2800" dirty="0" smtClean="0">
                <a:solidFill>
                  <a:srgbClr val="FF0000"/>
                </a:solidFill>
              </a:rPr>
              <a:t>《制度》</a:t>
            </a:r>
            <a:r>
              <a:rPr lang="zh-CN" altLang="zh-CN" sz="2800" dirty="0">
                <a:solidFill>
                  <a:srgbClr val="FF0000"/>
                </a:solidFill>
              </a:rPr>
              <a:t>的主要内容是什么？</a:t>
            </a:r>
            <a:endParaRPr lang="zh-CN" altLang="en-US" sz="2800" dirty="0">
              <a:solidFill>
                <a:srgbClr val="FF0000"/>
              </a:solidFill>
            </a:endParaRPr>
          </a:p>
        </p:txBody>
      </p:sp>
      <p:sp>
        <p:nvSpPr>
          <p:cNvPr id="3" name="内容占位符 2"/>
          <p:cNvSpPr>
            <a:spLocks noGrp="1"/>
          </p:cNvSpPr>
          <p:nvPr>
            <p:ph idx="1"/>
          </p:nvPr>
        </p:nvSpPr>
        <p:spPr>
          <a:xfrm>
            <a:off x="457200" y="1628800"/>
            <a:ext cx="8229600" cy="4968552"/>
          </a:xfrm>
        </p:spPr>
        <p:txBody>
          <a:bodyPr>
            <a:normAutofit fontScale="92500"/>
          </a:bodyPr>
          <a:lstStyle/>
          <a:p>
            <a:r>
              <a:rPr lang="zh-CN" altLang="zh-CN" sz="2800" b="1" kern="0" dirty="0" smtClean="0">
                <a:solidFill>
                  <a:srgbClr val="FF0000"/>
                </a:solidFill>
                <a:latin typeface="+mn-ea"/>
                <a:cs typeface="宋体" panose="02010600030101010101" pitchFamily="2" charset="-122"/>
              </a:rPr>
              <a:t>《制度》</a:t>
            </a:r>
            <a:r>
              <a:rPr lang="zh-CN" altLang="zh-CN" b="1" kern="0" dirty="0">
                <a:solidFill>
                  <a:srgbClr val="FF0000"/>
                </a:solidFill>
                <a:latin typeface="+mn-ea"/>
                <a:cs typeface="宋体" panose="02010600030101010101" pitchFamily="2" charset="-122"/>
              </a:rPr>
              <a:t>由正文和附录两部分组成。</a:t>
            </a:r>
            <a:br>
              <a:rPr lang="en-US" altLang="zh-CN" sz="1900" b="1" kern="0" dirty="0">
                <a:solidFill>
                  <a:srgbClr val="FF0000"/>
                </a:solidFill>
                <a:latin typeface="+mn-ea"/>
                <a:cs typeface="宋体" panose="02010600030101010101" pitchFamily="2" charset="-122"/>
              </a:rPr>
            </a:br>
            <a:r>
              <a:rPr lang="zh-CN" altLang="zh-CN" sz="2000" kern="0" dirty="0">
                <a:solidFill>
                  <a:srgbClr val="333333"/>
                </a:solidFill>
                <a:latin typeface="+mn-ea"/>
                <a:cs typeface="宋体" panose="02010600030101010101" pitchFamily="2" charset="-122"/>
              </a:rPr>
              <a:t>　　</a:t>
            </a:r>
            <a:r>
              <a:rPr lang="zh-CN" altLang="zh-CN" sz="2000" b="1" kern="0" dirty="0">
                <a:solidFill>
                  <a:srgbClr val="333333"/>
                </a:solidFill>
                <a:latin typeface="+mn-ea"/>
                <a:cs typeface="宋体" panose="02010600030101010101" pitchFamily="2" charset="-122"/>
              </a:rPr>
              <a:t>正文共八章七十条</a:t>
            </a:r>
            <a:r>
              <a:rPr lang="zh-CN" altLang="zh-CN" sz="2000" b="1" kern="0" dirty="0" smtClean="0">
                <a:solidFill>
                  <a:srgbClr val="333333"/>
                </a:solidFill>
                <a:latin typeface="+mn-ea"/>
                <a:cs typeface="宋体" panose="02010600030101010101" pitchFamily="2" charset="-122"/>
              </a:rPr>
              <a:t>。</a:t>
            </a:r>
            <a:endParaRPr lang="en-US" altLang="zh-CN" sz="2000" b="1" kern="0" dirty="0" smtClean="0">
              <a:solidFill>
                <a:srgbClr val="333333"/>
              </a:solidFill>
              <a:latin typeface="+mn-ea"/>
              <a:cs typeface="宋体" panose="02010600030101010101" pitchFamily="2" charset="-122"/>
            </a:endParaRPr>
          </a:p>
          <a:p>
            <a:r>
              <a:rPr lang="en-US" altLang="zh-CN" sz="2000" kern="0" dirty="0" smtClean="0">
                <a:solidFill>
                  <a:srgbClr val="333333"/>
                </a:solidFill>
                <a:latin typeface="+mn-ea"/>
                <a:cs typeface="宋体" panose="02010600030101010101" pitchFamily="2" charset="-122"/>
              </a:rPr>
              <a:t>    </a:t>
            </a:r>
            <a:r>
              <a:rPr lang="zh-CN" altLang="zh-CN" sz="2000" kern="0" dirty="0" smtClean="0">
                <a:solidFill>
                  <a:srgbClr val="333333"/>
                </a:solidFill>
                <a:latin typeface="+mn-ea"/>
                <a:cs typeface="宋体" panose="02010600030101010101" pitchFamily="2" charset="-122"/>
              </a:rPr>
              <a:t>第一</a:t>
            </a:r>
            <a:r>
              <a:rPr lang="zh-CN" altLang="zh-CN" sz="2000" kern="0" dirty="0">
                <a:solidFill>
                  <a:srgbClr val="333333"/>
                </a:solidFill>
                <a:latin typeface="+mn-ea"/>
                <a:cs typeface="宋体" panose="02010600030101010101" pitchFamily="2" charset="-122"/>
              </a:rPr>
              <a:t>章总则共十六条，主要阐述了《制度》的制定目的和制定依据、适用范围、会计基础</a:t>
            </a:r>
            <a:r>
              <a:rPr lang="zh-CN" altLang="zh-CN" sz="2000" kern="0" dirty="0" smtClean="0">
                <a:solidFill>
                  <a:srgbClr val="333333"/>
                </a:solidFill>
                <a:latin typeface="+mn-ea"/>
                <a:cs typeface="宋体" panose="02010600030101010101" pitchFamily="2" charset="-122"/>
              </a:rPr>
              <a:t>、会计</a:t>
            </a:r>
            <a:r>
              <a:rPr lang="zh-CN" altLang="zh-CN" sz="2000" kern="0" dirty="0">
                <a:solidFill>
                  <a:srgbClr val="333333"/>
                </a:solidFill>
                <a:latin typeface="+mn-ea"/>
                <a:cs typeface="宋体" panose="02010600030101010101" pitchFamily="2" charset="-122"/>
              </a:rPr>
              <a:t>信息质量要求等总体要求</a:t>
            </a:r>
            <a:r>
              <a:rPr lang="zh-CN" altLang="zh-CN" sz="2000" kern="0" dirty="0" smtClean="0">
                <a:solidFill>
                  <a:srgbClr val="333333"/>
                </a:solidFill>
                <a:latin typeface="+mn-ea"/>
                <a:cs typeface="宋体" panose="02010600030101010101" pitchFamily="2" charset="-122"/>
              </a:rPr>
              <a:t>。</a:t>
            </a:r>
            <a:endParaRPr lang="en-US" altLang="zh-CN" sz="2000" kern="0" dirty="0" smtClean="0">
              <a:solidFill>
                <a:srgbClr val="333333"/>
              </a:solidFill>
              <a:latin typeface="+mn-ea"/>
              <a:cs typeface="宋体" panose="02010600030101010101" pitchFamily="2" charset="-122"/>
            </a:endParaRPr>
          </a:p>
          <a:p>
            <a:r>
              <a:rPr lang="zh-CN" altLang="en-US" sz="2000" kern="0" dirty="0" smtClean="0">
                <a:solidFill>
                  <a:srgbClr val="FF0000"/>
                </a:solidFill>
                <a:latin typeface="+mj-ea"/>
                <a:ea typeface="+mj-ea"/>
                <a:cs typeface="宋体" panose="02010600030101010101" pitchFamily="2" charset="-122"/>
              </a:rPr>
              <a:t>目的：</a:t>
            </a:r>
            <a:r>
              <a:rPr lang="zh-CN" altLang="en-US" sz="2000" dirty="0">
                <a:latin typeface="仿宋" panose="02010609060101010101" charset="-122"/>
                <a:ea typeface="仿宋" panose="02010609060101010101" charset="-122"/>
              </a:rPr>
              <a:t>规范农村集体经济组织会计工作，加强</a:t>
            </a:r>
            <a:r>
              <a:rPr lang="zh-CN" altLang="en-US" sz="2000" dirty="0" smtClean="0">
                <a:latin typeface="仿宋" panose="02010609060101010101" charset="-122"/>
                <a:ea typeface="仿宋" panose="02010609060101010101" charset="-122"/>
              </a:rPr>
              <a:t>农村集体经济</a:t>
            </a:r>
            <a:r>
              <a:rPr lang="zh-CN" altLang="en-US" sz="2000" dirty="0">
                <a:latin typeface="仿宋" panose="02010609060101010101" charset="-122"/>
                <a:ea typeface="仿宋" panose="02010609060101010101" charset="-122"/>
              </a:rPr>
              <a:t>组织</a:t>
            </a:r>
            <a:r>
              <a:rPr lang="zh-CN" altLang="en-US" sz="2000" dirty="0" smtClean="0">
                <a:latin typeface="仿宋" panose="02010609060101010101" charset="-122"/>
                <a:ea typeface="仿宋" panose="02010609060101010101" charset="-122"/>
              </a:rPr>
              <a:t>会计核算。</a:t>
            </a:r>
            <a:endParaRPr lang="en-US" altLang="zh-CN" sz="2000" dirty="0" smtClean="0">
              <a:latin typeface="仿宋" panose="02010609060101010101" charset="-122"/>
              <a:ea typeface="仿宋" panose="02010609060101010101" charset="-122"/>
            </a:endParaRPr>
          </a:p>
          <a:p>
            <a:r>
              <a:rPr lang="zh-CN" altLang="en-US" sz="2000" kern="0" dirty="0" smtClean="0">
                <a:solidFill>
                  <a:srgbClr val="FF0000"/>
                </a:solidFill>
                <a:latin typeface="+mj-ea"/>
                <a:ea typeface="+mj-ea"/>
                <a:cs typeface="宋体" panose="02010600030101010101" pitchFamily="2" charset="-122"/>
              </a:rPr>
              <a:t>依据：</a:t>
            </a:r>
            <a:r>
              <a:rPr lang="en-US" altLang="zh-CN" sz="2000" kern="0" dirty="0" smtClean="0">
                <a:latin typeface="+mj-ea"/>
                <a:ea typeface="+mj-ea"/>
                <a:cs typeface="宋体" panose="02010600030101010101" pitchFamily="2" charset="-122"/>
              </a:rPr>
              <a:t>《</a:t>
            </a:r>
            <a:r>
              <a:rPr lang="zh-CN" altLang="en-US" sz="2000" kern="0" dirty="0" smtClean="0">
                <a:latin typeface="+mj-ea"/>
                <a:ea typeface="+mj-ea"/>
                <a:cs typeface="宋体" panose="02010600030101010101" pitchFamily="2" charset="-122"/>
              </a:rPr>
              <a:t>中人民共和国会计法</a:t>
            </a:r>
            <a:r>
              <a:rPr lang="en-US" altLang="zh-CN" sz="2000" kern="0" dirty="0" smtClean="0">
                <a:latin typeface="+mj-ea"/>
                <a:ea typeface="+mj-ea"/>
                <a:cs typeface="宋体" panose="02010600030101010101" pitchFamily="2" charset="-122"/>
              </a:rPr>
              <a:t>》</a:t>
            </a:r>
            <a:endParaRPr lang="en-US" altLang="zh-CN" sz="2000" kern="0" dirty="0" smtClean="0">
              <a:latin typeface="+mj-ea"/>
              <a:ea typeface="+mj-ea"/>
              <a:cs typeface="宋体" panose="02010600030101010101" pitchFamily="2" charset="-122"/>
            </a:endParaRPr>
          </a:p>
          <a:p>
            <a:r>
              <a:rPr lang="zh-CN" altLang="en-US" sz="2000" kern="0" dirty="0" smtClean="0">
                <a:solidFill>
                  <a:srgbClr val="FF0000"/>
                </a:solidFill>
                <a:latin typeface="+mj-ea"/>
                <a:ea typeface="+mj-ea"/>
                <a:cs typeface="宋体" panose="02010600030101010101" pitchFamily="2" charset="-122"/>
              </a:rPr>
              <a:t>适用：</a:t>
            </a:r>
            <a:r>
              <a:rPr lang="zh-CN" altLang="en-US" sz="2000" dirty="0">
                <a:latin typeface="仿宋" panose="02010609060101010101" charset="-122"/>
                <a:ea typeface="仿宋" panose="02010609060101010101" charset="-122"/>
              </a:rPr>
              <a:t>中华人民共和国境内依法设立的农村</a:t>
            </a:r>
            <a:r>
              <a:rPr lang="zh-CN" altLang="en-US" sz="2000" dirty="0" smtClean="0">
                <a:latin typeface="仿宋" panose="02010609060101010101" charset="-122"/>
                <a:ea typeface="仿宋" panose="02010609060101010101" charset="-122"/>
              </a:rPr>
              <a:t>集体经济组织</a:t>
            </a:r>
            <a:r>
              <a:rPr lang="zh-CN" altLang="en-US" sz="2000" dirty="0">
                <a:latin typeface="仿宋" panose="02010609060101010101" charset="-122"/>
                <a:ea typeface="仿宋" panose="02010609060101010101" charset="-122"/>
              </a:rPr>
              <a:t>适用本制度，包括</a:t>
            </a:r>
            <a:r>
              <a:rPr lang="zh-CN" altLang="en-US" sz="2000" u="sng" dirty="0">
                <a:latin typeface="仿宋" panose="02010609060101010101" charset="-122"/>
                <a:ea typeface="仿宋" panose="02010609060101010101" charset="-122"/>
              </a:rPr>
              <a:t>乡镇级集体经济组织</a:t>
            </a:r>
            <a:r>
              <a:rPr lang="zh-CN" altLang="en-US" sz="2000" dirty="0">
                <a:latin typeface="仿宋" panose="02010609060101010101" charset="-122"/>
                <a:ea typeface="仿宋" panose="02010609060101010101" charset="-122"/>
              </a:rPr>
              <a:t>、</a:t>
            </a:r>
            <a:r>
              <a:rPr lang="zh-CN" altLang="en-US" sz="2000" u="sng" dirty="0">
                <a:latin typeface="仿宋" panose="02010609060101010101" charset="-122"/>
                <a:ea typeface="仿宋" panose="02010609060101010101" charset="-122"/>
              </a:rPr>
              <a:t>村级</a:t>
            </a:r>
            <a:r>
              <a:rPr lang="zh-CN" altLang="en-US" sz="2000" u="sng" dirty="0" smtClean="0">
                <a:latin typeface="仿宋" panose="02010609060101010101" charset="-122"/>
                <a:ea typeface="仿宋" panose="02010609060101010101" charset="-122"/>
              </a:rPr>
              <a:t>集体经济组织</a:t>
            </a:r>
            <a:r>
              <a:rPr lang="zh-CN" altLang="en-US" sz="2000" dirty="0">
                <a:latin typeface="仿宋" panose="02010609060101010101" charset="-122"/>
                <a:ea typeface="仿宋" panose="02010609060101010101" charset="-122"/>
              </a:rPr>
              <a:t>、</a:t>
            </a:r>
            <a:r>
              <a:rPr lang="zh-CN" altLang="en-US" sz="2000" u="sng" dirty="0">
                <a:latin typeface="仿宋" panose="02010609060101010101" charset="-122"/>
                <a:ea typeface="仿宋" panose="02010609060101010101" charset="-122"/>
              </a:rPr>
              <a:t>组级集体经济组织</a:t>
            </a:r>
            <a:r>
              <a:rPr lang="zh-CN" altLang="en-US" sz="2000" dirty="0">
                <a:latin typeface="仿宋" panose="02010609060101010101" charset="-122"/>
                <a:ea typeface="仿宋" panose="02010609060101010101" charset="-122"/>
              </a:rPr>
              <a:t>。依法代行农村集体经济组织</a:t>
            </a:r>
            <a:r>
              <a:rPr lang="zh-CN" altLang="en-US" sz="2000" dirty="0" smtClean="0">
                <a:latin typeface="仿宋" panose="02010609060101010101" charset="-122"/>
                <a:ea typeface="仿宋" panose="02010609060101010101" charset="-122"/>
              </a:rPr>
              <a:t>职能的</a:t>
            </a:r>
            <a:r>
              <a:rPr lang="zh-CN" altLang="en-US" sz="2000" dirty="0">
                <a:latin typeface="仿宋" panose="02010609060101010101" charset="-122"/>
                <a:ea typeface="仿宋" panose="02010609060101010101" charset="-122"/>
              </a:rPr>
              <a:t>村民委员会、村民小组等参照执行本制度</a:t>
            </a:r>
            <a:r>
              <a:rPr lang="zh-CN" altLang="en-US" sz="2000" dirty="0" smtClean="0">
                <a:latin typeface="仿宋" panose="02010609060101010101" charset="-122"/>
                <a:ea typeface="仿宋" panose="02010609060101010101" charset="-122"/>
              </a:rPr>
              <a:t>。</a:t>
            </a:r>
            <a:endParaRPr lang="en-US" altLang="zh-CN" sz="2000" dirty="0" smtClean="0">
              <a:latin typeface="仿宋" panose="02010609060101010101" charset="-122"/>
              <a:ea typeface="仿宋" panose="02010609060101010101" charset="-122"/>
            </a:endParaRPr>
          </a:p>
          <a:p>
            <a:r>
              <a:rPr lang="zh-CN" altLang="en-US" sz="2000" kern="0" dirty="0" smtClean="0">
                <a:solidFill>
                  <a:srgbClr val="FF0000"/>
                </a:solidFill>
                <a:latin typeface="仿宋" panose="02010609060101010101" charset="-122"/>
                <a:ea typeface="仿宋" panose="02010609060101010101" charset="-122"/>
                <a:cs typeface="宋体" panose="02010600030101010101" pitchFamily="2" charset="-122"/>
              </a:rPr>
              <a:t>（</a:t>
            </a:r>
            <a:r>
              <a:rPr lang="zh-CN" altLang="en-US" sz="2000" dirty="0">
                <a:solidFill>
                  <a:srgbClr val="FF0000"/>
                </a:solidFill>
                <a:latin typeface="+mj-ea"/>
                <a:ea typeface="+mj-ea"/>
              </a:rPr>
              <a:t>农村集体经济组织</a:t>
            </a:r>
            <a:r>
              <a:rPr lang="zh-CN" altLang="en-US" sz="2000" dirty="0">
                <a:solidFill>
                  <a:srgbClr val="333333"/>
                </a:solidFill>
                <a:latin typeface="Arial" panose="020B0604020202020204"/>
              </a:rPr>
              <a:t>，</a:t>
            </a:r>
            <a:r>
              <a:rPr lang="zh-CN" altLang="en-US" sz="2000" dirty="0">
                <a:solidFill>
                  <a:srgbClr val="333333"/>
                </a:solidFill>
                <a:latin typeface="+mj-ea"/>
                <a:ea typeface="+mj-ea"/>
              </a:rPr>
              <a:t>是以土地等集体所有财产为纽带，承担土地承包、资源开发、资本积累、资产增值等集体资产经营管理服务的基层经济性组织，依法代表集体成员行使集体资产所有权，享有独立经济活动自主权。</a:t>
            </a:r>
            <a:endParaRPr lang="zh-CN" altLang="en-US" sz="2000" dirty="0">
              <a:solidFill>
                <a:srgbClr val="333333"/>
              </a:solidFill>
              <a:latin typeface="+mj-ea"/>
              <a:ea typeface="+mj-ea"/>
            </a:endParaRPr>
          </a:p>
          <a:p>
            <a:r>
              <a:rPr lang="zh-CN" altLang="en-US" sz="2000" dirty="0" smtClean="0">
                <a:solidFill>
                  <a:srgbClr val="333333"/>
                </a:solidFill>
                <a:latin typeface="+mj-ea"/>
                <a:ea typeface="+mj-ea"/>
              </a:rPr>
              <a:t>注：农村</a:t>
            </a:r>
            <a:r>
              <a:rPr lang="zh-CN" altLang="en-US" sz="2000" dirty="0">
                <a:solidFill>
                  <a:srgbClr val="333333"/>
                </a:solidFill>
                <a:latin typeface="+mj-ea"/>
                <a:ea typeface="+mj-ea"/>
              </a:rPr>
              <a:t>集体经济组织既不同于企业法人，又不同于社会团体，也不同于行政机关，自有其独特的</a:t>
            </a:r>
            <a:r>
              <a:rPr lang="zh-CN" altLang="en-US" sz="2000" u="sng" dirty="0">
                <a:solidFill>
                  <a:srgbClr val="FF0000"/>
                </a:solidFill>
                <a:latin typeface="+mj-ea"/>
                <a:ea typeface="+mj-ea"/>
              </a:rPr>
              <a:t>政治性质和法律性质</a:t>
            </a:r>
            <a:r>
              <a:rPr lang="zh-CN" altLang="en-US" sz="2000" dirty="0" smtClean="0">
                <a:solidFill>
                  <a:srgbClr val="333333"/>
                </a:solidFill>
                <a:latin typeface="Arial" panose="020B0604020202020204"/>
              </a:rPr>
              <a:t>。</a:t>
            </a:r>
            <a:r>
              <a:rPr lang="zh-CN" altLang="en-US" sz="2000" kern="0" dirty="0" smtClean="0">
                <a:solidFill>
                  <a:srgbClr val="FF0000"/>
                </a:solidFill>
                <a:latin typeface="仿宋" panose="02010609060101010101" charset="-122"/>
                <a:ea typeface="仿宋" panose="02010609060101010101" charset="-122"/>
                <a:cs typeface="宋体" panose="02010600030101010101" pitchFamily="2" charset="-122"/>
              </a:rPr>
              <a:t>）</a:t>
            </a:r>
            <a:endParaRPr lang="en-US" altLang="zh-CN" sz="2000" kern="0" dirty="0" smtClean="0">
              <a:solidFill>
                <a:srgbClr val="FF0000"/>
              </a:solidFill>
              <a:latin typeface="+mj-ea"/>
              <a:ea typeface="+mj-ea"/>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600" dirty="0">
              <a:solidFill>
                <a:srgbClr val="FF0000"/>
              </a:solidFill>
            </a:endParaRPr>
          </a:p>
        </p:txBody>
      </p:sp>
      <p:sp>
        <p:nvSpPr>
          <p:cNvPr id="9" name="内容占位符 8"/>
          <p:cNvSpPr>
            <a:spLocks noGrp="1"/>
          </p:cNvSpPr>
          <p:nvPr>
            <p:ph idx="1"/>
          </p:nvPr>
        </p:nvSpPr>
        <p:spPr>
          <a:xfrm>
            <a:off x="457200" y="1484784"/>
            <a:ext cx="8229600" cy="4839816"/>
          </a:xfrm>
        </p:spPr>
        <p:txBody>
          <a:bodyPr>
            <a:normAutofit/>
          </a:bodyPr>
          <a:lstStyle/>
          <a:p>
            <a:endParaRPr lang="en-US" altLang="zh-CN" sz="1800" b="1" dirty="0" smtClean="0">
              <a:latin typeface="+mj-ea"/>
              <a:ea typeface="+mj-ea"/>
            </a:endParaRPr>
          </a:p>
          <a:p>
            <a:r>
              <a:rPr lang="en-US" altLang="zh-CN" sz="2000" dirty="0" smtClean="0">
                <a:latin typeface="仿宋" panose="02010609060101010101" charset="-122"/>
                <a:ea typeface="仿宋" panose="02010609060101010101" charset="-122"/>
              </a:rPr>
              <a:t>4.</a:t>
            </a:r>
            <a:r>
              <a:rPr lang="zh-CN" altLang="en-US" sz="2000" dirty="0" smtClean="0">
                <a:latin typeface="仿宋" panose="02010609060101010101" charset="-122"/>
                <a:ea typeface="仿宋" panose="02010609060101010101" charset="-122"/>
              </a:rPr>
              <a:t>出售</a:t>
            </a:r>
            <a:r>
              <a:rPr lang="zh-CN" altLang="en-US" sz="2000" dirty="0">
                <a:latin typeface="仿宋" panose="02010609060101010101" charset="-122"/>
                <a:ea typeface="仿宋" panose="02010609060101010101" charset="-122"/>
              </a:rPr>
              <a:t>生产性生物资产时，按照取得的</a:t>
            </a:r>
            <a:r>
              <a:rPr lang="zh-CN" altLang="en-US" sz="2000" dirty="0" smtClean="0">
                <a:latin typeface="仿宋" panose="02010609060101010101" charset="-122"/>
                <a:ea typeface="仿宋" panose="02010609060101010101" charset="-122"/>
              </a:rPr>
              <a:t>价款。</a:t>
            </a:r>
            <a:endParaRPr lang="en-US" altLang="zh-CN" sz="2000" dirty="0" smtClean="0">
              <a:latin typeface="仿宋" panose="02010609060101010101" charset="-122"/>
              <a:ea typeface="仿宋" panose="02010609060101010101" charset="-122"/>
            </a:endParaRPr>
          </a:p>
          <a:p>
            <a:r>
              <a:rPr lang="zh-CN" altLang="en-US" sz="2000" dirty="0" smtClean="0">
                <a:latin typeface="仿宋" panose="02010609060101010101" charset="-122"/>
                <a:ea typeface="仿宋" panose="02010609060101010101" charset="-122"/>
              </a:rPr>
              <a:t>借：库存现金等</a:t>
            </a:r>
            <a:endParaRPr lang="en-US" altLang="zh-CN" sz="2000" dirty="0" smtClean="0">
              <a:latin typeface="仿宋" panose="02010609060101010101" charset="-122"/>
              <a:ea typeface="仿宋" panose="02010609060101010101" charset="-122"/>
            </a:endParaRPr>
          </a:p>
          <a:p>
            <a:r>
              <a:rPr lang="zh-CN" altLang="en-US" sz="2000" dirty="0">
                <a:latin typeface="仿宋" panose="02010609060101010101" charset="-122"/>
                <a:ea typeface="仿宋" panose="02010609060101010101" charset="-122"/>
              </a:rPr>
              <a:t> </a:t>
            </a:r>
            <a:r>
              <a:rPr lang="zh-CN" altLang="en-US" sz="2000" dirty="0" smtClean="0">
                <a:latin typeface="仿宋" panose="02010609060101010101" charset="-122"/>
                <a:ea typeface="仿宋" panose="02010609060101010101" charset="-122"/>
              </a:rPr>
              <a:t>   生产性</a:t>
            </a:r>
            <a:r>
              <a:rPr lang="zh-CN" altLang="en-US" sz="2000" dirty="0">
                <a:latin typeface="仿宋" panose="02010609060101010101" charset="-122"/>
                <a:ea typeface="仿宋" panose="02010609060101010101" charset="-122"/>
              </a:rPr>
              <a:t>生物资产累计</a:t>
            </a:r>
            <a:r>
              <a:rPr lang="zh-CN" altLang="en-US" sz="2000" dirty="0" smtClean="0">
                <a:latin typeface="仿宋" panose="02010609060101010101" charset="-122"/>
                <a:ea typeface="仿宋" panose="02010609060101010101" charset="-122"/>
              </a:rPr>
              <a:t>折旧</a:t>
            </a:r>
            <a:r>
              <a:rPr lang="en-US" altLang="zh-CN" sz="2000" dirty="0" smtClean="0">
                <a:latin typeface="仿宋" panose="02010609060101010101" charset="-122"/>
                <a:ea typeface="仿宋" panose="02010609060101010101" charset="-122"/>
              </a:rPr>
              <a:t>(</a:t>
            </a:r>
            <a:r>
              <a:rPr lang="zh-CN" altLang="en-US" sz="2000" dirty="0" smtClean="0">
                <a:latin typeface="仿宋" panose="02010609060101010101" charset="-122"/>
                <a:ea typeface="仿宋" panose="02010609060101010101" charset="-122"/>
              </a:rPr>
              <a:t>已提</a:t>
            </a:r>
            <a:r>
              <a:rPr lang="en-US" altLang="zh-CN" sz="2000" dirty="0" smtClean="0">
                <a:latin typeface="仿宋" panose="02010609060101010101" charset="-122"/>
                <a:ea typeface="仿宋" panose="02010609060101010101" charset="-122"/>
              </a:rPr>
              <a:t>)</a:t>
            </a:r>
            <a:endParaRPr lang="en-US" altLang="zh-CN" sz="2000" dirty="0" smtClean="0">
              <a:latin typeface="仿宋" panose="02010609060101010101" charset="-122"/>
              <a:ea typeface="仿宋" panose="02010609060101010101" charset="-122"/>
            </a:endParaRPr>
          </a:p>
          <a:p>
            <a:r>
              <a:rPr lang="zh-CN" altLang="en-US" sz="2000" dirty="0" smtClean="0">
                <a:latin typeface="仿宋" panose="02010609060101010101" charset="-122"/>
                <a:ea typeface="仿宋" panose="02010609060101010101" charset="-122"/>
              </a:rPr>
              <a:t>    贷：生产性生物资产（余额）</a:t>
            </a:r>
            <a:endParaRPr lang="en-US" altLang="zh-CN" sz="2000" dirty="0" smtClean="0">
              <a:latin typeface="仿宋" panose="02010609060101010101" charset="-122"/>
              <a:ea typeface="仿宋" panose="02010609060101010101" charset="-122"/>
            </a:endParaRPr>
          </a:p>
          <a:p>
            <a:r>
              <a:rPr lang="zh-CN" altLang="en-US" sz="2000" dirty="0">
                <a:latin typeface="仿宋" panose="02010609060101010101" charset="-122"/>
                <a:ea typeface="仿宋" panose="02010609060101010101" charset="-122"/>
              </a:rPr>
              <a:t> </a:t>
            </a:r>
            <a:r>
              <a:rPr lang="zh-CN" altLang="en-US" sz="2000" dirty="0" smtClean="0">
                <a:latin typeface="仿宋" panose="02010609060101010101" charset="-122"/>
                <a:ea typeface="仿宋" panose="02010609060101010101" charset="-122"/>
              </a:rPr>
              <a:t>       其他收入（差额）（</a:t>
            </a:r>
            <a:r>
              <a:rPr lang="zh-CN" altLang="en-US" sz="2000" dirty="0" smtClean="0">
                <a:latin typeface="+mj-ea"/>
                <a:ea typeface="+mj-ea"/>
              </a:rPr>
              <a:t>借方差记入“其他支出”</a:t>
            </a:r>
            <a:r>
              <a:rPr lang="zh-CN" altLang="en-US" sz="2000" dirty="0" smtClean="0">
                <a:latin typeface="仿宋" panose="02010609060101010101" charset="-122"/>
                <a:ea typeface="仿宋" panose="02010609060101010101" charset="-122"/>
              </a:rPr>
              <a:t>）</a:t>
            </a:r>
            <a:endParaRPr lang="en-US" altLang="zh-CN" sz="2000" dirty="0" smtClean="0">
              <a:latin typeface="仿宋" panose="02010609060101010101" charset="-122"/>
              <a:ea typeface="仿宋" panose="02010609060101010101" charset="-122"/>
            </a:endParaRPr>
          </a:p>
          <a:p>
            <a:r>
              <a:rPr lang="en-US" altLang="zh-CN" sz="2000" dirty="0" smtClean="0">
                <a:latin typeface="仿宋" panose="02010609060101010101" charset="-122"/>
                <a:ea typeface="仿宋" panose="02010609060101010101" charset="-122"/>
              </a:rPr>
              <a:t>5.</a:t>
            </a:r>
            <a:r>
              <a:rPr lang="zh-CN" altLang="en-US" sz="2000" dirty="0">
                <a:latin typeface="仿宋" panose="02010609060101010101" charset="-122"/>
                <a:ea typeface="仿宋" panose="02010609060101010101" charset="-122"/>
              </a:rPr>
              <a:t>生产性生物资产死亡毁损、盘亏时，按照生产性</a:t>
            </a:r>
            <a:r>
              <a:rPr lang="zh-CN" altLang="en-US" sz="2000" dirty="0" smtClean="0">
                <a:latin typeface="仿宋" panose="02010609060101010101" charset="-122"/>
                <a:ea typeface="仿宋" panose="02010609060101010101" charset="-122"/>
              </a:rPr>
              <a:t>生物</a:t>
            </a:r>
            <a:r>
              <a:rPr lang="zh-CN" altLang="en-US" sz="2000" dirty="0">
                <a:latin typeface="仿宋" panose="02010609060101010101" charset="-122"/>
                <a:ea typeface="仿宋" panose="02010609060101010101" charset="-122"/>
              </a:rPr>
              <a:t>资产</a:t>
            </a:r>
            <a:r>
              <a:rPr lang="zh-CN" altLang="en-US" sz="2000" b="1" dirty="0">
                <a:solidFill>
                  <a:srgbClr val="FF0000"/>
                </a:solidFill>
                <a:latin typeface="+mj-ea"/>
                <a:ea typeface="+mj-ea"/>
              </a:rPr>
              <a:t>账面</a:t>
            </a:r>
            <a:r>
              <a:rPr lang="zh-CN" altLang="en-US" sz="2000" b="1" dirty="0" smtClean="0">
                <a:solidFill>
                  <a:srgbClr val="FF0000"/>
                </a:solidFill>
                <a:latin typeface="+mj-ea"/>
                <a:ea typeface="+mj-ea"/>
              </a:rPr>
              <a:t>价值</a:t>
            </a:r>
            <a:r>
              <a:rPr lang="zh-CN" altLang="en-US" sz="2000" dirty="0" smtClean="0">
                <a:latin typeface="仿宋" panose="02010609060101010101" charset="-122"/>
                <a:ea typeface="仿宋" panose="02010609060101010101" charset="-122"/>
              </a:rPr>
              <a:t>。借：待</a:t>
            </a:r>
            <a:r>
              <a:rPr lang="zh-CN" altLang="en-US" sz="2000" dirty="0">
                <a:latin typeface="仿宋" panose="02010609060101010101" charset="-122"/>
                <a:ea typeface="仿宋" panose="02010609060101010101" charset="-122"/>
              </a:rPr>
              <a:t>处理财产损溢</a:t>
            </a:r>
            <a:r>
              <a:rPr lang="en-US" altLang="zh-CN" sz="2000" dirty="0">
                <a:latin typeface="TimesNewRomanPSMT"/>
                <a:ea typeface="仿宋" panose="02010609060101010101" charset="-122"/>
              </a:rPr>
              <a:t>——</a:t>
            </a:r>
            <a:r>
              <a:rPr lang="zh-CN" altLang="en-US" sz="2000" dirty="0">
                <a:latin typeface="仿宋" panose="02010609060101010101" charset="-122"/>
                <a:ea typeface="仿宋" panose="02010609060101010101" charset="-122"/>
              </a:rPr>
              <a:t>待处理非</a:t>
            </a:r>
            <a:r>
              <a:rPr lang="zh-CN" altLang="en-US" sz="2000" dirty="0" smtClean="0">
                <a:latin typeface="仿宋" panose="02010609060101010101" charset="-122"/>
                <a:ea typeface="仿宋" panose="02010609060101010101" charset="-122"/>
              </a:rPr>
              <a:t>流动资产损溢（账面价） </a:t>
            </a:r>
            <a:r>
              <a:rPr lang="en-US" altLang="zh-CN" sz="2000" dirty="0" smtClean="0">
                <a:latin typeface="仿宋" panose="02010609060101010101" charset="-122"/>
                <a:ea typeface="仿宋" panose="02010609060101010101" charset="-122"/>
              </a:rPr>
              <a:t>2 000</a:t>
            </a:r>
            <a:endParaRPr lang="en-US" altLang="zh-CN" sz="2000" dirty="0" smtClean="0">
              <a:latin typeface="仿宋" panose="02010609060101010101" charset="-122"/>
              <a:ea typeface="仿宋" panose="02010609060101010101" charset="-122"/>
            </a:endParaRPr>
          </a:p>
          <a:p>
            <a:r>
              <a:rPr lang="zh-CN" altLang="en-US" sz="2000" dirty="0" smtClean="0">
                <a:latin typeface="仿宋" panose="02010609060101010101" charset="-122"/>
                <a:ea typeface="仿宋" panose="02010609060101010101" charset="-122"/>
              </a:rPr>
              <a:t>借：生产性生物</a:t>
            </a:r>
            <a:r>
              <a:rPr lang="zh-CN" altLang="en-US" sz="2000" dirty="0">
                <a:latin typeface="仿宋" panose="02010609060101010101" charset="-122"/>
                <a:ea typeface="仿宋" panose="02010609060101010101" charset="-122"/>
              </a:rPr>
              <a:t>资产累计</a:t>
            </a:r>
            <a:r>
              <a:rPr lang="zh-CN" altLang="en-US" sz="2000" dirty="0" smtClean="0">
                <a:latin typeface="仿宋" panose="02010609060101010101" charset="-122"/>
                <a:ea typeface="仿宋" panose="02010609060101010101" charset="-122"/>
              </a:rPr>
              <a:t>折旧（已提）                   </a:t>
            </a:r>
            <a:r>
              <a:rPr lang="en-US" altLang="zh-CN" sz="2000" dirty="0" smtClean="0">
                <a:latin typeface="仿宋" panose="02010609060101010101" charset="-122"/>
                <a:ea typeface="仿宋" panose="02010609060101010101" charset="-122"/>
              </a:rPr>
              <a:t>4 000</a:t>
            </a:r>
            <a:endParaRPr lang="en-US" altLang="zh-CN" sz="2000" dirty="0" smtClean="0">
              <a:latin typeface="仿宋" panose="02010609060101010101" charset="-122"/>
              <a:ea typeface="仿宋" panose="02010609060101010101" charset="-122"/>
            </a:endParaRPr>
          </a:p>
          <a:p>
            <a:r>
              <a:rPr lang="zh-CN" altLang="en-US" sz="2000" dirty="0" smtClean="0">
                <a:latin typeface="仿宋" panose="02010609060101010101" charset="-122"/>
                <a:ea typeface="仿宋" panose="02010609060101010101" charset="-122"/>
              </a:rPr>
              <a:t>    贷：</a:t>
            </a:r>
            <a:r>
              <a:rPr lang="zh-CN" altLang="en-US" sz="2000" dirty="0" smtClean="0">
                <a:solidFill>
                  <a:prstClr val="black"/>
                </a:solidFill>
                <a:latin typeface="仿宋" panose="02010609060101010101" charset="-122"/>
                <a:ea typeface="仿宋" panose="02010609060101010101" charset="-122"/>
              </a:rPr>
              <a:t>生产性</a:t>
            </a:r>
            <a:r>
              <a:rPr lang="zh-CN" altLang="en-US" sz="2000" dirty="0">
                <a:solidFill>
                  <a:prstClr val="black"/>
                </a:solidFill>
                <a:latin typeface="仿宋" panose="02010609060101010101" charset="-122"/>
                <a:ea typeface="仿宋" panose="02010609060101010101" charset="-122"/>
              </a:rPr>
              <a:t>生物</a:t>
            </a:r>
            <a:r>
              <a:rPr lang="zh-CN" altLang="en-US" sz="2000" dirty="0" smtClean="0">
                <a:solidFill>
                  <a:prstClr val="black"/>
                </a:solidFill>
                <a:latin typeface="仿宋" panose="02010609060101010101" charset="-122"/>
                <a:ea typeface="仿宋" panose="02010609060101010101" charset="-122"/>
              </a:rPr>
              <a:t>资产</a:t>
            </a:r>
            <a:r>
              <a:rPr lang="en-US" altLang="zh-CN" sz="2000" dirty="0" smtClean="0">
                <a:solidFill>
                  <a:prstClr val="black"/>
                </a:solidFill>
                <a:latin typeface="仿宋" panose="02010609060101010101" charset="-122"/>
                <a:ea typeface="仿宋" panose="02010609060101010101" charset="-122"/>
              </a:rPr>
              <a:t>(</a:t>
            </a:r>
            <a:r>
              <a:rPr lang="zh-CN" altLang="en-US" sz="2000" dirty="0" smtClean="0">
                <a:solidFill>
                  <a:prstClr val="black"/>
                </a:solidFill>
                <a:latin typeface="仿宋" panose="02010609060101010101" charset="-122"/>
                <a:ea typeface="仿宋" panose="02010609060101010101" charset="-122"/>
              </a:rPr>
              <a:t>账面余额</a:t>
            </a:r>
            <a:r>
              <a:rPr lang="en-US" altLang="zh-CN" sz="2000" dirty="0" smtClean="0">
                <a:solidFill>
                  <a:prstClr val="black"/>
                </a:solidFill>
                <a:latin typeface="仿宋" panose="02010609060101010101" charset="-122"/>
                <a:ea typeface="仿宋" panose="02010609060101010101" charset="-122"/>
              </a:rPr>
              <a:t>)                       6 000</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 calcmode="lin" valueType="num">
                                      <p:cBhvr additive="base">
                                        <p:cTn id="4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xEl>
                                              <p:pRg st="8" end="8"/>
                                            </p:txEl>
                                          </p:spTgt>
                                        </p:tgtEl>
                                        <p:attrNameLst>
                                          <p:attrName>style.visibility</p:attrName>
                                        </p:attrNameLst>
                                      </p:cBhvr>
                                      <p:to>
                                        <p:strVal val="visible"/>
                                      </p:to>
                                    </p:set>
                                    <p:anim calcmode="lin" valueType="num">
                                      <p:cBhvr additive="base">
                                        <p:cTn id="55"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600" dirty="0">
              <a:solidFill>
                <a:srgbClr val="FF0000"/>
              </a:solidFill>
            </a:endParaRPr>
          </a:p>
        </p:txBody>
      </p:sp>
      <p:sp>
        <p:nvSpPr>
          <p:cNvPr id="9" name="内容占位符 8"/>
          <p:cNvSpPr>
            <a:spLocks noGrp="1"/>
          </p:cNvSpPr>
          <p:nvPr>
            <p:ph idx="1"/>
          </p:nvPr>
        </p:nvSpPr>
        <p:spPr>
          <a:xfrm>
            <a:off x="457200" y="1340768"/>
            <a:ext cx="8229600" cy="4983832"/>
          </a:xfrm>
        </p:spPr>
        <p:txBody>
          <a:bodyPr/>
          <a:lstStyle/>
          <a:p>
            <a:pPr marL="0" indent="0">
              <a:buNone/>
            </a:pPr>
            <a:r>
              <a:rPr lang="en-US" altLang="zh-CN" sz="2800" dirty="0" smtClean="0">
                <a:solidFill>
                  <a:srgbClr val="FF0000"/>
                </a:solidFill>
                <a:latin typeface="+mj-ea"/>
                <a:ea typeface="+mj-ea"/>
              </a:rPr>
              <a:t>133 </a:t>
            </a:r>
            <a:r>
              <a:rPr lang="zh-CN" altLang="en-US" sz="2800" dirty="0">
                <a:solidFill>
                  <a:srgbClr val="FF0000"/>
                </a:solidFill>
                <a:latin typeface="+mj-ea"/>
                <a:ea typeface="+mj-ea"/>
              </a:rPr>
              <a:t>生产性生物资产累计</a:t>
            </a:r>
            <a:r>
              <a:rPr lang="zh-CN" altLang="en-US" sz="2800" dirty="0" smtClean="0">
                <a:solidFill>
                  <a:srgbClr val="FF0000"/>
                </a:solidFill>
                <a:latin typeface="+mj-ea"/>
                <a:ea typeface="+mj-ea"/>
              </a:rPr>
              <a:t>折旧</a:t>
            </a:r>
            <a:endParaRPr lang="en-US" altLang="zh-CN" sz="2800" dirty="0" smtClean="0">
              <a:solidFill>
                <a:srgbClr val="FF0000"/>
              </a:solidFill>
              <a:latin typeface="+mj-ea"/>
              <a:ea typeface="+mj-ea"/>
            </a:endParaRPr>
          </a:p>
          <a:p>
            <a:r>
              <a:rPr lang="zh-CN" altLang="en-US" sz="2000" dirty="0">
                <a:latin typeface="+mn-ea"/>
              </a:rPr>
              <a:t>核算农村集体经济组织持有的达到</a:t>
            </a:r>
            <a:r>
              <a:rPr lang="zh-CN" altLang="en-US" sz="2000" dirty="0">
                <a:solidFill>
                  <a:srgbClr val="FF0000"/>
                </a:solidFill>
                <a:latin typeface="+mj-ea"/>
                <a:ea typeface="+mj-ea"/>
              </a:rPr>
              <a:t>预定</a:t>
            </a:r>
            <a:r>
              <a:rPr lang="zh-CN" altLang="en-US" sz="2000" dirty="0" smtClean="0">
                <a:solidFill>
                  <a:srgbClr val="FF0000"/>
                </a:solidFill>
                <a:latin typeface="+mj-ea"/>
                <a:ea typeface="+mj-ea"/>
              </a:rPr>
              <a:t>生产经营</a:t>
            </a:r>
            <a:r>
              <a:rPr lang="zh-CN" altLang="en-US" sz="2000" dirty="0">
                <a:solidFill>
                  <a:srgbClr val="FF0000"/>
                </a:solidFill>
                <a:latin typeface="+mj-ea"/>
                <a:ea typeface="+mj-ea"/>
              </a:rPr>
              <a:t>目的</a:t>
            </a:r>
            <a:r>
              <a:rPr lang="zh-CN" altLang="en-US" sz="2000" dirty="0">
                <a:latin typeface="+mn-ea"/>
              </a:rPr>
              <a:t>的生产性生物资产的累计折旧</a:t>
            </a:r>
            <a:r>
              <a:rPr lang="zh-CN" altLang="en-US" sz="2000" dirty="0" smtClean="0">
                <a:latin typeface="+mn-ea"/>
              </a:rPr>
              <a:t>。</a:t>
            </a:r>
            <a:endParaRPr lang="en-US" altLang="zh-CN" sz="2000" dirty="0" smtClean="0">
              <a:latin typeface="+mn-ea"/>
            </a:endParaRPr>
          </a:p>
          <a:p>
            <a:r>
              <a:rPr lang="zh-CN" altLang="en-US" sz="2000" dirty="0">
                <a:latin typeface="+mn-ea"/>
              </a:rPr>
              <a:t>达到预定生产经营目的的生产性生物资产计提的</a:t>
            </a:r>
            <a:r>
              <a:rPr lang="zh-CN" altLang="en-US" sz="2000" dirty="0" smtClean="0">
                <a:latin typeface="+mn-ea"/>
              </a:rPr>
              <a:t>折旧。</a:t>
            </a:r>
            <a:endParaRPr lang="en-US" altLang="zh-CN" sz="2000" dirty="0" smtClean="0">
              <a:latin typeface="+mn-ea"/>
            </a:endParaRPr>
          </a:p>
          <a:p>
            <a:r>
              <a:rPr lang="zh-CN" altLang="en-US" sz="2000" dirty="0" smtClean="0">
                <a:latin typeface="+mn-ea"/>
              </a:rPr>
              <a:t>借：生产</a:t>
            </a:r>
            <a:r>
              <a:rPr lang="zh-CN" altLang="en-US" sz="2000" dirty="0">
                <a:latin typeface="+mn-ea"/>
              </a:rPr>
              <a:t>（劳务）</a:t>
            </a:r>
            <a:r>
              <a:rPr lang="zh-CN" altLang="en-US" sz="2000" dirty="0" smtClean="0">
                <a:latin typeface="+mn-ea"/>
              </a:rPr>
              <a:t>成本</a:t>
            </a:r>
            <a:endParaRPr lang="en-US" altLang="zh-CN" sz="2000" dirty="0">
              <a:latin typeface="+mn-ea"/>
            </a:endParaRPr>
          </a:p>
          <a:p>
            <a:r>
              <a:rPr lang="en-US" altLang="zh-CN" sz="2000" dirty="0" smtClean="0">
                <a:latin typeface="+mn-ea"/>
              </a:rPr>
              <a:t>    </a:t>
            </a:r>
            <a:r>
              <a:rPr lang="zh-CN" altLang="en-US" sz="2000" dirty="0" smtClean="0">
                <a:latin typeface="+mn-ea"/>
              </a:rPr>
              <a:t>经营支出</a:t>
            </a:r>
            <a:endParaRPr lang="en-US" altLang="zh-CN" sz="2000" dirty="0">
              <a:latin typeface="+mn-ea"/>
            </a:endParaRPr>
          </a:p>
          <a:p>
            <a:r>
              <a:rPr lang="zh-CN" altLang="en-US" sz="2000" dirty="0" smtClean="0">
                <a:latin typeface="+mn-ea"/>
              </a:rPr>
              <a:t>    贷：</a:t>
            </a:r>
            <a:r>
              <a:rPr lang="zh-CN" altLang="en-US" sz="2000" dirty="0">
                <a:solidFill>
                  <a:prstClr val="black"/>
                </a:solidFill>
                <a:latin typeface="宋体" panose="02010600030101010101" pitchFamily="2" charset="-122"/>
              </a:rPr>
              <a:t>生产性生物资产计提的</a:t>
            </a:r>
            <a:r>
              <a:rPr lang="zh-CN" altLang="en-US" sz="2000" dirty="0" smtClean="0">
                <a:solidFill>
                  <a:prstClr val="black"/>
                </a:solidFill>
                <a:latin typeface="宋体" panose="02010600030101010101" pitchFamily="2" charset="-122"/>
              </a:rPr>
              <a:t>折旧</a:t>
            </a:r>
            <a:endParaRPr lang="en-US" altLang="zh-CN" sz="2000" dirty="0" smtClean="0">
              <a:solidFill>
                <a:prstClr val="black"/>
              </a:solidFill>
              <a:latin typeface="宋体" panose="02010600030101010101" pitchFamily="2" charset="-122"/>
            </a:endParaRPr>
          </a:p>
          <a:p>
            <a:r>
              <a:rPr lang="zh-CN" altLang="en-US" sz="2000" dirty="0" smtClean="0">
                <a:latin typeface="+mj-ea"/>
                <a:ea typeface="+mj-ea"/>
              </a:rPr>
              <a:t>本科目按照</a:t>
            </a:r>
            <a:r>
              <a:rPr lang="zh-CN" altLang="en-US" sz="2000" dirty="0">
                <a:latin typeface="+mj-ea"/>
                <a:ea typeface="+mj-ea"/>
              </a:rPr>
              <a:t>生产性生物资产的种类、群别、</a:t>
            </a:r>
            <a:r>
              <a:rPr lang="zh-CN" altLang="en-US" sz="2000" dirty="0" smtClean="0">
                <a:latin typeface="+mj-ea"/>
                <a:ea typeface="+mj-ea"/>
              </a:rPr>
              <a:t>所属部门</a:t>
            </a:r>
            <a:r>
              <a:rPr lang="zh-CN" altLang="en-US" sz="2000" dirty="0">
                <a:latin typeface="+mj-ea"/>
                <a:ea typeface="+mj-ea"/>
              </a:rPr>
              <a:t>等设置明细科目，进行明细核算。</a:t>
            </a:r>
            <a:endParaRPr lang="zh-CN" altLang="en-US" sz="2000" dirty="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 calcmode="lin" valueType="num">
                                      <p:cBhvr additive="base">
                                        <p:cTn id="4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600" dirty="0">
              <a:solidFill>
                <a:srgbClr val="FF0000"/>
              </a:solidFill>
            </a:endParaRPr>
          </a:p>
        </p:txBody>
      </p:sp>
      <p:sp>
        <p:nvSpPr>
          <p:cNvPr id="9" name="内容占位符 8"/>
          <p:cNvSpPr>
            <a:spLocks noGrp="1"/>
          </p:cNvSpPr>
          <p:nvPr>
            <p:ph idx="1"/>
          </p:nvPr>
        </p:nvSpPr>
        <p:spPr>
          <a:xfrm>
            <a:off x="457200" y="1412776"/>
            <a:ext cx="8229600" cy="4911824"/>
          </a:xfrm>
        </p:spPr>
        <p:txBody>
          <a:bodyPr>
            <a:normAutofit fontScale="92500" lnSpcReduction="20000"/>
          </a:bodyPr>
          <a:lstStyle/>
          <a:p>
            <a:r>
              <a:rPr lang="en-US" altLang="zh-CN" sz="2400" dirty="0">
                <a:solidFill>
                  <a:srgbClr val="FF0000"/>
                </a:solidFill>
                <a:latin typeface="+mj-ea"/>
                <a:ea typeface="+mj-ea"/>
              </a:rPr>
              <a:t>134 </a:t>
            </a:r>
            <a:r>
              <a:rPr lang="zh-CN" altLang="en-US" sz="2400" dirty="0">
                <a:solidFill>
                  <a:srgbClr val="FF0000"/>
                </a:solidFill>
                <a:latin typeface="+mj-ea"/>
                <a:ea typeface="+mj-ea"/>
              </a:rPr>
              <a:t>公益性生物资产</a:t>
            </a:r>
            <a:endParaRPr lang="en-US" altLang="zh-CN" sz="2400" b="1" dirty="0" smtClean="0">
              <a:solidFill>
                <a:srgbClr val="FF0000"/>
              </a:solidFill>
              <a:latin typeface="+mj-ea"/>
              <a:ea typeface="+mj-ea"/>
            </a:endParaRPr>
          </a:p>
          <a:p>
            <a:r>
              <a:rPr lang="zh-CN" altLang="zh-CN" sz="2000" kern="0" dirty="0">
                <a:latin typeface="+mj-ea"/>
                <a:ea typeface="+mj-ea"/>
                <a:cs typeface="宋体" panose="02010600030101010101" pitchFamily="2" charset="-122"/>
              </a:rPr>
              <a:t>公益性生物资产</a:t>
            </a:r>
            <a:r>
              <a:rPr lang="zh-CN" altLang="zh-CN" sz="2000" kern="0" dirty="0">
                <a:cs typeface="宋体" panose="02010600030101010101" pitchFamily="2" charset="-122"/>
              </a:rPr>
              <a:t>包括防风固沙林、水土保持林和水源涵养林等以防护、环境保护为主要目的的生物资产</a:t>
            </a:r>
            <a:r>
              <a:rPr lang="zh-CN" altLang="zh-CN" sz="2000" kern="0" dirty="0" smtClean="0">
                <a:cs typeface="宋体" panose="02010600030101010101" pitchFamily="2" charset="-122"/>
              </a:rPr>
              <a:t>。</a:t>
            </a:r>
            <a:r>
              <a:rPr lang="zh-CN" altLang="en-US" sz="2000" kern="0" dirty="0">
                <a:cs typeface="宋体" panose="02010600030101010101" pitchFamily="2" charset="-122"/>
              </a:rPr>
              <a:t>公益性生物资产应按照取得时的实际成本计价</a:t>
            </a:r>
            <a:r>
              <a:rPr lang="zh-CN" altLang="en-US" sz="2000" kern="0" dirty="0" smtClean="0">
                <a:cs typeface="宋体" panose="02010600030101010101" pitchFamily="2" charset="-122"/>
              </a:rPr>
              <a:t>。</a:t>
            </a:r>
            <a:endParaRPr lang="en-US" altLang="zh-CN" sz="2000" kern="0" dirty="0" smtClean="0">
              <a:cs typeface="宋体" panose="02010600030101010101" pitchFamily="2" charset="-122"/>
            </a:endParaRPr>
          </a:p>
          <a:p>
            <a:r>
              <a:rPr lang="en-US" altLang="zh-CN" sz="2000" kern="0" dirty="0">
                <a:cs typeface="宋体" panose="02010600030101010101" pitchFamily="2" charset="-122"/>
              </a:rPr>
              <a:t>1</a:t>
            </a:r>
            <a:r>
              <a:rPr lang="en-US" altLang="zh-CN" sz="2000" kern="0" dirty="0" smtClean="0">
                <a:cs typeface="宋体" panose="02010600030101010101" pitchFamily="2" charset="-122"/>
              </a:rPr>
              <a:t>.</a:t>
            </a:r>
            <a:r>
              <a:rPr lang="zh-CN" altLang="en-US" sz="2000" kern="0" dirty="0" smtClean="0">
                <a:cs typeface="宋体" panose="02010600030101010101" pitchFamily="2" charset="-122"/>
              </a:rPr>
              <a:t>外购</a:t>
            </a:r>
            <a:endParaRPr lang="en-US" altLang="zh-CN" sz="2000" kern="0" dirty="0" smtClean="0">
              <a:cs typeface="宋体" panose="02010600030101010101" pitchFamily="2" charset="-122"/>
            </a:endParaRPr>
          </a:p>
          <a:p>
            <a:r>
              <a:rPr lang="zh-CN" altLang="en-US" sz="2000" kern="0" dirty="0">
                <a:cs typeface="宋体" panose="02010600030101010101" pitchFamily="2" charset="-122"/>
              </a:rPr>
              <a:t>借：公益性生物</a:t>
            </a:r>
            <a:r>
              <a:rPr lang="zh-CN" altLang="en-US" sz="2000" kern="0" dirty="0" smtClean="0">
                <a:cs typeface="宋体" panose="02010600030101010101" pitchFamily="2" charset="-122"/>
              </a:rPr>
              <a:t>资产  </a:t>
            </a:r>
            <a:r>
              <a:rPr lang="en-US" altLang="zh-CN" sz="2000" kern="0" dirty="0" smtClean="0">
                <a:latin typeface="+mn-ea"/>
                <a:cs typeface="宋体" panose="02010600030101010101" pitchFamily="2" charset="-122"/>
              </a:rPr>
              <a:t>50 000</a:t>
            </a:r>
            <a:endParaRPr lang="en-US" altLang="zh-CN" sz="2000" kern="0" dirty="0">
              <a:latin typeface="+mn-ea"/>
              <a:cs typeface="宋体" panose="02010600030101010101" pitchFamily="2" charset="-122"/>
            </a:endParaRPr>
          </a:p>
          <a:p>
            <a:r>
              <a:rPr lang="en-US" altLang="zh-CN" sz="2000" kern="0" dirty="0">
                <a:latin typeface="+mn-ea"/>
                <a:cs typeface="宋体" panose="02010600030101010101" pitchFamily="2" charset="-122"/>
              </a:rPr>
              <a:t>   </a:t>
            </a:r>
            <a:r>
              <a:rPr lang="en-US" altLang="zh-CN" sz="2000" kern="0" dirty="0" smtClean="0">
                <a:latin typeface="+mn-ea"/>
                <a:cs typeface="宋体" panose="02010600030101010101" pitchFamily="2" charset="-122"/>
              </a:rPr>
              <a:t> </a:t>
            </a:r>
            <a:r>
              <a:rPr lang="zh-CN" altLang="en-US" sz="2000" kern="0" dirty="0" smtClean="0">
                <a:latin typeface="+mn-ea"/>
                <a:cs typeface="宋体" panose="02010600030101010101" pitchFamily="2" charset="-122"/>
              </a:rPr>
              <a:t>贷</a:t>
            </a:r>
            <a:r>
              <a:rPr lang="zh-CN" altLang="en-US" sz="2000" kern="0" dirty="0">
                <a:latin typeface="+mn-ea"/>
                <a:cs typeface="宋体" panose="02010600030101010101" pitchFamily="2" charset="-122"/>
              </a:rPr>
              <a:t>：银行</a:t>
            </a:r>
            <a:r>
              <a:rPr lang="zh-CN" altLang="en-US" sz="2000" kern="0" dirty="0" smtClean="0">
                <a:latin typeface="+mn-ea"/>
                <a:cs typeface="宋体" panose="02010600030101010101" pitchFamily="2" charset="-122"/>
              </a:rPr>
              <a:t>存款         </a:t>
            </a:r>
            <a:r>
              <a:rPr lang="en-US" altLang="zh-CN" sz="2000" kern="0" dirty="0" smtClean="0">
                <a:latin typeface="+mn-ea"/>
                <a:cs typeface="宋体" panose="02010600030101010101" pitchFamily="2" charset="-122"/>
              </a:rPr>
              <a:t>50 000</a:t>
            </a:r>
            <a:endParaRPr lang="en-US" altLang="zh-CN" sz="2000" kern="0" dirty="0" smtClean="0">
              <a:latin typeface="+mn-ea"/>
              <a:cs typeface="宋体" panose="02010600030101010101" pitchFamily="2" charset="-122"/>
            </a:endParaRPr>
          </a:p>
          <a:p>
            <a:r>
              <a:rPr lang="en-US" altLang="zh-CN" sz="2000" dirty="0" smtClean="0">
                <a:latin typeface="仿宋" panose="02010609060101010101" charset="-122"/>
                <a:ea typeface="仿宋" panose="02010609060101010101" charset="-122"/>
              </a:rPr>
              <a:t>2.</a:t>
            </a:r>
            <a:r>
              <a:rPr lang="zh-CN" altLang="en-US" sz="2000" kern="0" dirty="0">
                <a:cs typeface="宋体" panose="02010600030101010101" pitchFamily="2" charset="-122"/>
              </a:rPr>
              <a:t>自行营造的林木类公益性生物资产，按照</a:t>
            </a:r>
            <a:r>
              <a:rPr lang="zh-CN" altLang="en-US" sz="2000" kern="0" dirty="0">
                <a:solidFill>
                  <a:srgbClr val="FF0000"/>
                </a:solidFill>
                <a:latin typeface="+mj-ea"/>
                <a:ea typeface="+mj-ea"/>
                <a:cs typeface="宋体" panose="02010600030101010101" pitchFamily="2" charset="-122"/>
              </a:rPr>
              <a:t>郁闭</a:t>
            </a:r>
            <a:r>
              <a:rPr lang="zh-CN" altLang="en-US" sz="2000" kern="0" dirty="0" smtClean="0">
                <a:solidFill>
                  <a:srgbClr val="FF0000"/>
                </a:solidFill>
                <a:latin typeface="+mj-ea"/>
                <a:ea typeface="+mj-ea"/>
                <a:cs typeface="宋体" panose="02010600030101010101" pitchFamily="2" charset="-122"/>
              </a:rPr>
              <a:t>前</a:t>
            </a:r>
            <a:r>
              <a:rPr lang="zh-CN" altLang="en-US" sz="2000" kern="0" dirty="0" smtClean="0">
                <a:cs typeface="宋体" panose="02010600030101010101" pitchFamily="2" charset="-122"/>
              </a:rPr>
              <a:t>发生</a:t>
            </a:r>
            <a:r>
              <a:rPr lang="zh-CN" altLang="en-US" sz="2000" kern="0" dirty="0">
                <a:cs typeface="宋体" panose="02010600030101010101" pitchFamily="2" charset="-122"/>
              </a:rPr>
              <a:t>的必要</a:t>
            </a:r>
            <a:r>
              <a:rPr lang="zh-CN" altLang="en-US" sz="2000" kern="0" dirty="0" smtClean="0">
                <a:cs typeface="宋体" panose="02010600030101010101" pitchFamily="2" charset="-122"/>
              </a:rPr>
              <a:t>支出。</a:t>
            </a:r>
            <a:endParaRPr lang="en-US" altLang="zh-CN" sz="2000" kern="0" dirty="0" smtClean="0">
              <a:cs typeface="宋体" panose="02010600030101010101" pitchFamily="2" charset="-122"/>
            </a:endParaRPr>
          </a:p>
          <a:p>
            <a:r>
              <a:rPr lang="zh-CN" altLang="en-US" sz="2000" kern="0" dirty="0" smtClean="0">
                <a:cs typeface="宋体" panose="02010600030101010101" pitchFamily="2" charset="-122"/>
              </a:rPr>
              <a:t>借：</a:t>
            </a:r>
            <a:r>
              <a:rPr lang="zh-CN" altLang="en-US" sz="2000" kern="0" dirty="0">
                <a:solidFill>
                  <a:prstClr val="black"/>
                </a:solidFill>
                <a:latin typeface="+mn-ea"/>
                <a:cs typeface="宋体" panose="02010600030101010101" pitchFamily="2" charset="-122"/>
              </a:rPr>
              <a:t>公益性生物</a:t>
            </a:r>
            <a:r>
              <a:rPr lang="zh-CN" altLang="en-US" sz="2000" kern="0" dirty="0" smtClean="0">
                <a:solidFill>
                  <a:prstClr val="black"/>
                </a:solidFill>
                <a:latin typeface="+mn-ea"/>
                <a:cs typeface="宋体" panose="02010600030101010101" pitchFamily="2" charset="-122"/>
              </a:rPr>
              <a:t>资产 </a:t>
            </a:r>
            <a:r>
              <a:rPr lang="en-US" altLang="zh-CN" sz="2000" kern="0" dirty="0" smtClean="0">
                <a:solidFill>
                  <a:prstClr val="black"/>
                </a:solidFill>
                <a:latin typeface="+mn-ea"/>
                <a:cs typeface="宋体" panose="02010600030101010101" pitchFamily="2" charset="-122"/>
              </a:rPr>
              <a:t>15 000</a:t>
            </a:r>
            <a:endParaRPr lang="en-US" altLang="zh-CN" sz="2000" kern="0" dirty="0" smtClean="0">
              <a:solidFill>
                <a:prstClr val="black"/>
              </a:solidFill>
              <a:latin typeface="+mn-ea"/>
              <a:cs typeface="宋体" panose="02010600030101010101" pitchFamily="2" charset="-122"/>
            </a:endParaRPr>
          </a:p>
          <a:p>
            <a:r>
              <a:rPr lang="en-US" altLang="zh-CN" sz="2000" kern="0" dirty="0">
                <a:solidFill>
                  <a:prstClr val="black"/>
                </a:solidFill>
                <a:latin typeface="+mn-ea"/>
                <a:cs typeface="宋体" panose="02010600030101010101" pitchFamily="2" charset="-122"/>
              </a:rPr>
              <a:t> </a:t>
            </a:r>
            <a:r>
              <a:rPr lang="en-US" altLang="zh-CN" sz="2000" kern="0" dirty="0" smtClean="0">
                <a:solidFill>
                  <a:prstClr val="black"/>
                </a:solidFill>
                <a:latin typeface="+mn-ea"/>
                <a:cs typeface="宋体" panose="02010600030101010101" pitchFamily="2" charset="-122"/>
              </a:rPr>
              <a:t>      </a:t>
            </a:r>
            <a:r>
              <a:rPr lang="zh-CN" altLang="en-US" sz="2000" kern="0" dirty="0" smtClean="0">
                <a:latin typeface="+mn-ea"/>
                <a:cs typeface="宋体" panose="02010600030101010101" pitchFamily="2" charset="-122"/>
              </a:rPr>
              <a:t>贷：银行存款   </a:t>
            </a:r>
            <a:r>
              <a:rPr lang="en-US" altLang="zh-CN" sz="2000" kern="0" dirty="0" smtClean="0">
                <a:latin typeface="+mn-ea"/>
                <a:cs typeface="宋体" panose="02010600030101010101" pitchFamily="2" charset="-122"/>
              </a:rPr>
              <a:t>1 000</a:t>
            </a:r>
            <a:endParaRPr lang="en-US" altLang="zh-CN" sz="2000" kern="0" dirty="0" smtClean="0">
              <a:latin typeface="+mn-ea"/>
              <a:cs typeface="宋体" panose="02010600030101010101" pitchFamily="2" charset="-122"/>
            </a:endParaRPr>
          </a:p>
          <a:p>
            <a:r>
              <a:rPr lang="en-US" altLang="zh-CN" sz="2000" kern="0" dirty="0">
                <a:latin typeface="+mn-ea"/>
                <a:cs typeface="宋体" panose="02010600030101010101" pitchFamily="2" charset="-122"/>
              </a:rPr>
              <a:t> </a:t>
            </a:r>
            <a:r>
              <a:rPr lang="en-US" altLang="zh-CN" sz="2000" kern="0" dirty="0" smtClean="0">
                <a:latin typeface="+mn-ea"/>
                <a:cs typeface="宋体" panose="02010600030101010101" pitchFamily="2" charset="-122"/>
              </a:rPr>
              <a:t>          </a:t>
            </a:r>
            <a:r>
              <a:rPr lang="zh-CN" altLang="en-US" sz="2000" kern="0" dirty="0" smtClean="0">
                <a:latin typeface="+mn-ea"/>
                <a:cs typeface="宋体" panose="02010600030101010101" pitchFamily="2" charset="-122"/>
              </a:rPr>
              <a:t>库存物资  </a:t>
            </a:r>
            <a:r>
              <a:rPr lang="en-US" altLang="zh-CN" sz="2000" kern="0" dirty="0" smtClean="0">
                <a:latin typeface="+mn-ea"/>
                <a:cs typeface="宋体" panose="02010600030101010101" pitchFamily="2" charset="-122"/>
              </a:rPr>
              <a:t>11 000</a:t>
            </a:r>
            <a:endParaRPr lang="en-US" altLang="zh-CN" sz="2000" kern="0" dirty="0">
              <a:latin typeface="+mn-ea"/>
              <a:cs typeface="宋体" panose="02010600030101010101" pitchFamily="2" charset="-122"/>
            </a:endParaRPr>
          </a:p>
          <a:p>
            <a:r>
              <a:rPr lang="en-US" altLang="zh-CN" sz="2000" kern="0" dirty="0" smtClean="0">
                <a:latin typeface="+mn-ea"/>
                <a:cs typeface="宋体" panose="02010600030101010101" pitchFamily="2" charset="-122"/>
              </a:rPr>
              <a:t>           </a:t>
            </a:r>
            <a:r>
              <a:rPr lang="zh-CN" altLang="en-US" sz="2000" kern="0" dirty="0" smtClean="0">
                <a:latin typeface="+mn-ea"/>
                <a:cs typeface="宋体" panose="02010600030101010101" pitchFamily="2" charset="-122"/>
              </a:rPr>
              <a:t>应付工资   </a:t>
            </a:r>
            <a:r>
              <a:rPr lang="en-US" altLang="zh-CN" sz="2000" kern="0" dirty="0" smtClean="0">
                <a:latin typeface="+mn-ea"/>
                <a:cs typeface="宋体" panose="02010600030101010101" pitchFamily="2" charset="-122"/>
              </a:rPr>
              <a:t>3 000</a:t>
            </a:r>
            <a:endParaRPr lang="en-US" altLang="zh-CN" sz="2000" kern="0" dirty="0" smtClean="0">
              <a:latin typeface="+mn-ea"/>
              <a:cs typeface="宋体" panose="02010600030101010101" pitchFamily="2" charset="-122"/>
            </a:endParaRPr>
          </a:p>
          <a:p>
            <a:r>
              <a:rPr lang="en-US" altLang="zh-CN" sz="2100" kern="0" dirty="0" smtClean="0">
                <a:latin typeface="+mn-ea"/>
                <a:cs typeface="宋体" panose="02010600030101010101" pitchFamily="2" charset="-122"/>
              </a:rPr>
              <a:t>3.</a:t>
            </a:r>
            <a:r>
              <a:rPr lang="zh-CN" altLang="en-US" sz="2100" kern="0" dirty="0" smtClean="0">
                <a:cs typeface="宋体" panose="02010600030101010101" pitchFamily="2" charset="-122"/>
              </a:rPr>
              <a:t>林木</a:t>
            </a:r>
            <a:r>
              <a:rPr lang="zh-CN" altLang="en-US" sz="2100" kern="0" dirty="0">
                <a:cs typeface="宋体" panose="02010600030101010101" pitchFamily="2" charset="-122"/>
              </a:rPr>
              <a:t>类公益性生物资产</a:t>
            </a:r>
            <a:r>
              <a:rPr lang="zh-CN" altLang="en-US" sz="2100" kern="0" dirty="0">
                <a:solidFill>
                  <a:srgbClr val="FF0000"/>
                </a:solidFill>
                <a:latin typeface="+mj-ea"/>
                <a:ea typeface="+mj-ea"/>
                <a:cs typeface="宋体" panose="02010600030101010101" pitchFamily="2" charset="-122"/>
              </a:rPr>
              <a:t>郁闭后</a:t>
            </a:r>
            <a:r>
              <a:rPr lang="zh-CN" altLang="en-US" sz="2100" kern="0" dirty="0">
                <a:cs typeface="宋体" panose="02010600030101010101" pitchFamily="2" charset="-122"/>
              </a:rPr>
              <a:t>发生的管护费用等</a:t>
            </a:r>
            <a:r>
              <a:rPr lang="zh-CN" altLang="en-US" sz="2100" kern="0" dirty="0" smtClean="0">
                <a:cs typeface="宋体" panose="02010600030101010101" pitchFamily="2" charset="-122"/>
              </a:rPr>
              <a:t>其他后续支出。</a:t>
            </a:r>
            <a:endParaRPr lang="en-US" altLang="zh-CN" sz="2100" kern="0" dirty="0" smtClean="0">
              <a:cs typeface="宋体" panose="02010600030101010101" pitchFamily="2" charset="-122"/>
            </a:endParaRPr>
          </a:p>
          <a:p>
            <a:r>
              <a:rPr lang="zh-CN" altLang="en-US" sz="2100" kern="0" dirty="0" smtClean="0">
                <a:latin typeface="+mn-ea"/>
                <a:cs typeface="宋体" panose="02010600030101010101" pitchFamily="2" charset="-122"/>
              </a:rPr>
              <a:t>借：其他支出    </a:t>
            </a:r>
            <a:r>
              <a:rPr lang="en-US" altLang="zh-CN" sz="2100" kern="0" dirty="0" smtClean="0">
                <a:latin typeface="+mn-ea"/>
                <a:cs typeface="宋体" panose="02010600030101010101" pitchFamily="2" charset="-122"/>
              </a:rPr>
              <a:t>8 000</a:t>
            </a:r>
            <a:endParaRPr lang="en-US" altLang="zh-CN" sz="2100" kern="0" dirty="0">
              <a:latin typeface="+mn-ea"/>
              <a:cs typeface="宋体" panose="02010600030101010101" pitchFamily="2" charset="-122"/>
            </a:endParaRPr>
          </a:p>
          <a:p>
            <a:r>
              <a:rPr lang="en-US" altLang="zh-CN" sz="2100" kern="0" dirty="0" smtClean="0">
                <a:latin typeface="+mn-ea"/>
                <a:cs typeface="宋体" panose="02010600030101010101" pitchFamily="2" charset="-122"/>
              </a:rPr>
              <a:t>        </a:t>
            </a:r>
            <a:r>
              <a:rPr lang="zh-CN" altLang="en-US" sz="2100" kern="0" dirty="0" smtClean="0">
                <a:latin typeface="+mn-ea"/>
                <a:cs typeface="宋体" panose="02010600030101010101" pitchFamily="2" charset="-122"/>
              </a:rPr>
              <a:t>贷：库存现金   </a:t>
            </a:r>
            <a:r>
              <a:rPr lang="en-US" altLang="zh-CN" sz="2100" kern="0" dirty="0" smtClean="0">
                <a:latin typeface="+mn-ea"/>
                <a:cs typeface="宋体" panose="02010600030101010101" pitchFamily="2" charset="-122"/>
              </a:rPr>
              <a:t>500</a:t>
            </a:r>
            <a:endParaRPr lang="zh-CN" altLang="en-US" sz="2100" kern="0" dirty="0">
              <a:latin typeface="+mn-ea"/>
              <a:cs typeface="宋体" panose="02010600030101010101" pitchFamily="2" charset="-122"/>
            </a:endParaRPr>
          </a:p>
          <a:p>
            <a:r>
              <a:rPr lang="zh-CN" altLang="en-US" sz="2100" kern="0" dirty="0">
                <a:latin typeface="+mn-ea"/>
                <a:cs typeface="宋体" panose="02010600030101010101" pitchFamily="2" charset="-122"/>
              </a:rPr>
              <a:t> </a:t>
            </a:r>
            <a:r>
              <a:rPr lang="zh-CN" altLang="en-US" sz="2100" kern="0" dirty="0" smtClean="0">
                <a:latin typeface="+mn-ea"/>
                <a:cs typeface="宋体" panose="02010600030101010101" pitchFamily="2" charset="-122"/>
              </a:rPr>
              <a:t>           库存物资  </a:t>
            </a:r>
            <a:r>
              <a:rPr lang="en-US" altLang="zh-CN" sz="2100" kern="0" dirty="0" smtClean="0">
                <a:latin typeface="+mn-ea"/>
                <a:cs typeface="宋体" panose="02010600030101010101" pitchFamily="2" charset="-122"/>
              </a:rPr>
              <a:t>6 500</a:t>
            </a:r>
            <a:endParaRPr lang="en-US" altLang="zh-CN" sz="2100" kern="0" dirty="0">
              <a:latin typeface="+mn-ea"/>
              <a:cs typeface="宋体" panose="02010600030101010101" pitchFamily="2" charset="-122"/>
            </a:endParaRPr>
          </a:p>
          <a:p>
            <a:r>
              <a:rPr lang="en-US" altLang="zh-CN" sz="2100" kern="0" dirty="0" smtClean="0">
                <a:latin typeface="+mn-ea"/>
                <a:cs typeface="宋体" panose="02010600030101010101" pitchFamily="2" charset="-122"/>
              </a:rPr>
              <a:t>            </a:t>
            </a:r>
            <a:r>
              <a:rPr lang="zh-CN" altLang="en-US" sz="2100" kern="0" dirty="0" smtClean="0">
                <a:latin typeface="+mn-ea"/>
                <a:cs typeface="宋体" panose="02010600030101010101" pitchFamily="2" charset="-122"/>
              </a:rPr>
              <a:t>应付劳务费</a:t>
            </a:r>
            <a:r>
              <a:rPr lang="en-US" altLang="zh-CN" sz="2100" kern="0" dirty="0" smtClean="0">
                <a:latin typeface="+mn-ea"/>
                <a:cs typeface="宋体" panose="02010600030101010101" pitchFamily="2" charset="-122"/>
              </a:rPr>
              <a:t>1 000</a:t>
            </a:r>
            <a:endParaRPr lang="zh-CN" altLang="en-US" sz="2100" kern="0" dirty="0">
              <a:latin typeface="+mn-ea"/>
              <a:cs typeface="宋体" panose="02010600030101010101" pitchFamily="2" charset="-122"/>
            </a:endParaRPr>
          </a:p>
          <a:p>
            <a:endParaRPr lang="zh-CN" altLang="en-US" sz="2100" kern="0" dirty="0">
              <a:cs typeface="宋体" panose="02010600030101010101" pitchFamily="2" charset="-12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600" dirty="0">
              <a:solidFill>
                <a:srgbClr val="FF0000"/>
              </a:solidFill>
            </a:endParaRPr>
          </a:p>
        </p:txBody>
      </p:sp>
      <p:sp>
        <p:nvSpPr>
          <p:cNvPr id="9" name="内容占位符 8"/>
          <p:cNvSpPr>
            <a:spLocks noGrp="1"/>
          </p:cNvSpPr>
          <p:nvPr>
            <p:ph idx="1"/>
          </p:nvPr>
        </p:nvSpPr>
        <p:spPr/>
        <p:txBody>
          <a:bodyPr/>
          <a:lstStyle/>
          <a:p>
            <a:r>
              <a:rPr lang="en-US" altLang="zh-CN" sz="2400" dirty="0">
                <a:solidFill>
                  <a:srgbClr val="FF0000"/>
                </a:solidFill>
                <a:latin typeface="+mj-ea"/>
                <a:ea typeface="+mj-ea"/>
              </a:rPr>
              <a:t>141 </a:t>
            </a:r>
            <a:r>
              <a:rPr lang="zh-CN" altLang="en-US" sz="2400" dirty="0">
                <a:solidFill>
                  <a:srgbClr val="FF0000"/>
                </a:solidFill>
                <a:latin typeface="+mj-ea"/>
                <a:ea typeface="+mj-ea"/>
              </a:rPr>
              <a:t>长期</a:t>
            </a:r>
            <a:r>
              <a:rPr lang="zh-CN" altLang="en-US" sz="2400" dirty="0" smtClean="0">
                <a:solidFill>
                  <a:srgbClr val="FF0000"/>
                </a:solidFill>
                <a:latin typeface="+mj-ea"/>
                <a:ea typeface="+mj-ea"/>
              </a:rPr>
              <a:t>投资（略）</a:t>
            </a:r>
            <a:endParaRPr lang="en-US" altLang="zh-CN" sz="2400" dirty="0" smtClean="0">
              <a:solidFill>
                <a:srgbClr val="FF0000"/>
              </a:solidFill>
              <a:latin typeface="+mj-ea"/>
              <a:ea typeface="+mj-ea"/>
            </a:endParaRPr>
          </a:p>
          <a:p>
            <a:r>
              <a:rPr lang="en-US" altLang="zh-CN" sz="2400" dirty="0">
                <a:solidFill>
                  <a:srgbClr val="FF0000"/>
                </a:solidFill>
                <a:latin typeface="+mj-ea"/>
                <a:ea typeface="+mj-ea"/>
              </a:rPr>
              <a:t>151 </a:t>
            </a:r>
            <a:r>
              <a:rPr lang="zh-CN" altLang="en-US" sz="2400" dirty="0">
                <a:solidFill>
                  <a:srgbClr val="FF0000"/>
                </a:solidFill>
                <a:latin typeface="+mj-ea"/>
                <a:ea typeface="+mj-ea"/>
              </a:rPr>
              <a:t>固定资产</a:t>
            </a:r>
            <a:endParaRPr lang="en-US" altLang="zh-CN" sz="2400" dirty="0">
              <a:solidFill>
                <a:srgbClr val="FF0000"/>
              </a:solidFill>
              <a:latin typeface="+mj-ea"/>
              <a:ea typeface="+mj-ea"/>
            </a:endParaRPr>
          </a:p>
          <a:p>
            <a:r>
              <a:rPr lang="zh-CN" altLang="zh-CN" sz="2000" kern="0" dirty="0">
                <a:cs typeface="宋体" panose="02010600030101010101" pitchFamily="2" charset="-122"/>
              </a:rPr>
              <a:t>农村集体经济组织的固定资产包括使用年限在</a:t>
            </a:r>
            <a:r>
              <a:rPr lang="en-US" altLang="zh-CN" sz="2000" kern="0" dirty="0">
                <a:cs typeface="宋体" panose="02010600030101010101" pitchFamily="2" charset="-122"/>
              </a:rPr>
              <a:t>1</a:t>
            </a:r>
            <a:r>
              <a:rPr lang="zh-CN" altLang="zh-CN" sz="2000" kern="0" dirty="0">
                <a:cs typeface="宋体" panose="02010600030101010101" pitchFamily="2" charset="-122"/>
              </a:rPr>
              <a:t>年以上的房屋、建筑物、机器、设备、工具、器具、生产设施和农业农村基础设施等</a:t>
            </a:r>
            <a:r>
              <a:rPr lang="zh-CN" altLang="zh-CN" sz="2000" kern="0" dirty="0" smtClean="0">
                <a:cs typeface="宋体" panose="02010600030101010101" pitchFamily="2" charset="-122"/>
              </a:rPr>
              <a:t>。</a:t>
            </a:r>
            <a:endParaRPr lang="en-US" altLang="zh-CN" sz="2000" kern="0" dirty="0" smtClean="0">
              <a:cs typeface="宋体" panose="02010600030101010101" pitchFamily="2" charset="-122"/>
            </a:endParaRPr>
          </a:p>
          <a:p>
            <a:r>
              <a:rPr lang="zh-CN" altLang="en-US" sz="2000" u="sng" kern="0" dirty="0">
                <a:cs typeface="宋体" panose="02010600030101010101" pitchFamily="2" charset="-122"/>
              </a:rPr>
              <a:t>固定资产应按照取得时的</a:t>
            </a:r>
            <a:r>
              <a:rPr lang="zh-CN" altLang="en-US" sz="2000" u="sng" kern="0" dirty="0" smtClean="0">
                <a:cs typeface="宋体" panose="02010600030101010101" pitchFamily="2" charset="-122"/>
              </a:rPr>
              <a:t>实际成本</a:t>
            </a:r>
            <a:r>
              <a:rPr lang="zh-CN" altLang="en-US" sz="2000" u="sng" kern="0" dirty="0">
                <a:cs typeface="宋体" panose="02010600030101010101" pitchFamily="2" charset="-122"/>
              </a:rPr>
              <a:t>计价</a:t>
            </a:r>
            <a:r>
              <a:rPr lang="zh-CN" altLang="en-US" sz="2000" u="sng" kern="0" dirty="0" smtClean="0">
                <a:cs typeface="宋体" panose="02010600030101010101" pitchFamily="2" charset="-122"/>
              </a:rPr>
              <a:t>。</a:t>
            </a:r>
            <a:endParaRPr lang="en-US" altLang="zh-CN" sz="2000" u="sng" kern="0" dirty="0" smtClean="0">
              <a:cs typeface="宋体" panose="02010600030101010101" pitchFamily="2" charset="-122"/>
            </a:endParaRPr>
          </a:p>
          <a:p>
            <a:r>
              <a:rPr lang="en-US" altLang="zh-CN" sz="2000" kern="0" dirty="0" smtClean="0">
                <a:cs typeface="宋体" panose="02010600030101010101" pitchFamily="2" charset="-122"/>
              </a:rPr>
              <a:t>1.</a:t>
            </a:r>
            <a:r>
              <a:rPr lang="zh-CN" altLang="en-US" sz="2000" kern="0" dirty="0" smtClean="0">
                <a:cs typeface="宋体" panose="02010600030101010101" pitchFamily="2" charset="-122"/>
              </a:rPr>
              <a:t>外购不需要安装的</a:t>
            </a:r>
            <a:endParaRPr lang="en-US" altLang="zh-CN" sz="2000" kern="0" dirty="0" smtClean="0">
              <a:cs typeface="宋体" panose="02010600030101010101" pitchFamily="2" charset="-122"/>
            </a:endParaRPr>
          </a:p>
          <a:p>
            <a:r>
              <a:rPr lang="en-US" altLang="zh-CN" sz="2000" kern="0" dirty="0">
                <a:cs typeface="宋体" panose="02010600030101010101" pitchFamily="2" charset="-122"/>
              </a:rPr>
              <a:t> </a:t>
            </a:r>
            <a:r>
              <a:rPr lang="zh-CN" altLang="en-US" sz="2000" kern="0" dirty="0" smtClean="0">
                <a:latin typeface="+mn-ea"/>
                <a:cs typeface="宋体" panose="02010600030101010101" pitchFamily="2" charset="-122"/>
              </a:rPr>
              <a:t>借：固定资产</a:t>
            </a:r>
            <a:r>
              <a:rPr lang="en-US" altLang="zh-CN" sz="2000" kern="0" dirty="0" smtClean="0">
                <a:latin typeface="+mn-ea"/>
                <a:cs typeface="宋体" panose="02010600030101010101" pitchFamily="2" charset="-122"/>
              </a:rPr>
              <a:t>30000</a:t>
            </a:r>
            <a:r>
              <a:rPr lang="zh-CN" altLang="en-US" sz="2000" kern="0" dirty="0" smtClean="0">
                <a:latin typeface="+mn-ea"/>
                <a:cs typeface="宋体" panose="02010600030101010101" pitchFamily="2" charset="-122"/>
              </a:rPr>
              <a:t>（计税合计）</a:t>
            </a:r>
            <a:endParaRPr lang="en-US" altLang="zh-CN" sz="2000" kern="0" dirty="0" smtClean="0">
              <a:latin typeface="+mn-ea"/>
              <a:cs typeface="宋体" panose="02010600030101010101" pitchFamily="2" charset="-122"/>
            </a:endParaRPr>
          </a:p>
          <a:p>
            <a:r>
              <a:rPr lang="en-US" altLang="zh-CN" sz="2000" kern="0" dirty="0">
                <a:latin typeface="+mn-ea"/>
                <a:cs typeface="宋体" panose="02010600030101010101" pitchFamily="2" charset="-122"/>
              </a:rPr>
              <a:t> </a:t>
            </a:r>
            <a:r>
              <a:rPr lang="en-US" altLang="zh-CN" sz="2000" kern="0" dirty="0" smtClean="0">
                <a:latin typeface="+mn-ea"/>
                <a:cs typeface="宋体" panose="02010600030101010101" pitchFamily="2" charset="-122"/>
              </a:rPr>
              <a:t>        </a:t>
            </a:r>
            <a:r>
              <a:rPr lang="zh-CN" altLang="en-US" sz="2000" kern="0" dirty="0" smtClean="0">
                <a:latin typeface="+mn-ea"/>
                <a:cs typeface="宋体" panose="02010600030101010101" pitchFamily="2" charset="-122"/>
              </a:rPr>
              <a:t>贷：银行存款</a:t>
            </a:r>
            <a:r>
              <a:rPr lang="en-US" altLang="zh-CN" sz="2000" kern="0" dirty="0" smtClean="0">
                <a:latin typeface="+mn-ea"/>
                <a:cs typeface="宋体" panose="02010600030101010101" pitchFamily="2" charset="-122"/>
              </a:rPr>
              <a:t>30000</a:t>
            </a:r>
            <a:endParaRPr lang="en-US" altLang="zh-CN" sz="2000" kern="0" dirty="0" smtClean="0">
              <a:latin typeface="+mn-ea"/>
              <a:cs typeface="宋体" panose="02010600030101010101" pitchFamily="2" charset="-122"/>
            </a:endParaRPr>
          </a:p>
          <a:p>
            <a:pPr lvl="0">
              <a:buClr>
                <a:srgbClr val="0BD0D9"/>
              </a:buClr>
            </a:pPr>
            <a:r>
              <a:rPr lang="en-US" altLang="zh-CN" sz="2000" kern="0" dirty="0" smtClean="0">
                <a:solidFill>
                  <a:prstClr val="black"/>
                </a:solidFill>
                <a:cs typeface="宋体" panose="02010600030101010101" pitchFamily="2" charset="-122"/>
              </a:rPr>
              <a:t>2.</a:t>
            </a:r>
            <a:r>
              <a:rPr lang="zh-CN" altLang="en-US" sz="2000" kern="0" dirty="0" smtClean="0">
                <a:solidFill>
                  <a:prstClr val="black"/>
                </a:solidFill>
                <a:cs typeface="宋体" panose="02010600030101010101" pitchFamily="2" charset="-122"/>
              </a:rPr>
              <a:t>外购需要</a:t>
            </a:r>
            <a:r>
              <a:rPr lang="zh-CN" altLang="en-US" sz="2000" kern="0" dirty="0">
                <a:solidFill>
                  <a:prstClr val="black"/>
                </a:solidFill>
                <a:cs typeface="宋体" panose="02010600030101010101" pitchFamily="2" charset="-122"/>
              </a:rPr>
              <a:t>安装的</a:t>
            </a:r>
            <a:endParaRPr lang="en-US" altLang="zh-CN" sz="2000" kern="0" dirty="0">
              <a:solidFill>
                <a:prstClr val="black"/>
              </a:solidFill>
              <a:cs typeface="宋体" panose="02010600030101010101" pitchFamily="2" charset="-122"/>
            </a:endParaRPr>
          </a:p>
          <a:p>
            <a:pPr lvl="0">
              <a:buClr>
                <a:srgbClr val="0BD0D9"/>
              </a:buClr>
            </a:pPr>
            <a:r>
              <a:rPr lang="en-US" altLang="zh-CN" sz="2000" kern="0" dirty="0">
                <a:solidFill>
                  <a:prstClr val="black"/>
                </a:solidFill>
                <a:cs typeface="宋体" panose="02010600030101010101" pitchFamily="2" charset="-122"/>
              </a:rPr>
              <a:t> </a:t>
            </a:r>
            <a:r>
              <a:rPr lang="zh-CN" altLang="en-US" sz="2000" kern="0" dirty="0">
                <a:solidFill>
                  <a:prstClr val="black"/>
                </a:solidFill>
                <a:latin typeface="宋体" panose="02010600030101010101" pitchFamily="2" charset="-122"/>
                <a:cs typeface="宋体" panose="02010600030101010101" pitchFamily="2" charset="-122"/>
              </a:rPr>
              <a:t>借</a:t>
            </a:r>
            <a:r>
              <a:rPr lang="zh-CN" altLang="en-US" sz="2000" kern="0" dirty="0" smtClean="0">
                <a:solidFill>
                  <a:prstClr val="black"/>
                </a:solidFill>
                <a:latin typeface="宋体" panose="02010600030101010101" pitchFamily="2" charset="-122"/>
                <a:cs typeface="宋体" panose="02010600030101010101" pitchFamily="2" charset="-122"/>
              </a:rPr>
              <a:t>：在建工程</a:t>
            </a:r>
            <a:r>
              <a:rPr lang="en-US" altLang="zh-CN" sz="2000" kern="0" dirty="0" smtClean="0">
                <a:solidFill>
                  <a:prstClr val="black"/>
                </a:solidFill>
                <a:latin typeface="宋体" panose="02010600030101010101" pitchFamily="2" charset="-122"/>
                <a:cs typeface="宋体" panose="02010600030101010101" pitchFamily="2" charset="-122"/>
              </a:rPr>
              <a:t>30000</a:t>
            </a:r>
            <a:r>
              <a:rPr lang="zh-CN" altLang="en-US" sz="2000" kern="0" dirty="0">
                <a:solidFill>
                  <a:prstClr val="black"/>
                </a:solidFill>
                <a:latin typeface="宋体" panose="02010600030101010101" pitchFamily="2" charset="-122"/>
                <a:cs typeface="宋体" panose="02010600030101010101" pitchFamily="2" charset="-122"/>
              </a:rPr>
              <a:t>（计税合计）</a:t>
            </a:r>
            <a:endParaRPr lang="en-US" altLang="zh-CN" sz="2000" kern="0" dirty="0">
              <a:solidFill>
                <a:prstClr val="black"/>
              </a:solidFill>
              <a:latin typeface="宋体" panose="02010600030101010101" pitchFamily="2" charset="-122"/>
              <a:cs typeface="宋体" panose="02010600030101010101" pitchFamily="2" charset="-122"/>
            </a:endParaRPr>
          </a:p>
          <a:p>
            <a:pPr lvl="0">
              <a:buClr>
                <a:srgbClr val="0BD0D9"/>
              </a:buClr>
            </a:pPr>
            <a:r>
              <a:rPr lang="en-US" altLang="zh-CN" sz="2000" kern="0" dirty="0">
                <a:solidFill>
                  <a:prstClr val="black"/>
                </a:solidFill>
                <a:latin typeface="宋体" panose="02010600030101010101" pitchFamily="2" charset="-122"/>
                <a:cs typeface="宋体" panose="02010600030101010101" pitchFamily="2" charset="-122"/>
              </a:rPr>
              <a:t>         </a:t>
            </a:r>
            <a:r>
              <a:rPr lang="zh-CN" altLang="en-US" sz="2000" kern="0" dirty="0">
                <a:solidFill>
                  <a:prstClr val="black"/>
                </a:solidFill>
                <a:latin typeface="宋体" panose="02010600030101010101" pitchFamily="2" charset="-122"/>
                <a:cs typeface="宋体" panose="02010600030101010101" pitchFamily="2" charset="-122"/>
              </a:rPr>
              <a:t>贷：银行存款</a:t>
            </a:r>
            <a:r>
              <a:rPr lang="en-US" altLang="zh-CN" sz="2000" kern="0" dirty="0">
                <a:solidFill>
                  <a:prstClr val="black"/>
                </a:solidFill>
                <a:latin typeface="宋体" panose="02010600030101010101" pitchFamily="2" charset="-122"/>
                <a:cs typeface="宋体" panose="02010600030101010101" pitchFamily="2" charset="-122"/>
              </a:rPr>
              <a:t>30000</a:t>
            </a:r>
            <a:endParaRPr lang="en-US" altLang="zh-CN" sz="2000" kern="0" dirty="0">
              <a:solidFill>
                <a:prstClr val="black"/>
              </a:solidFill>
              <a:latin typeface="宋体" panose="02010600030101010101" pitchFamily="2" charset="-122"/>
              <a:cs typeface="宋体" panose="02010600030101010101" pitchFamily="2" charset="-122"/>
            </a:endParaRPr>
          </a:p>
          <a:p>
            <a:endParaRPr lang="en-US" altLang="zh-CN" sz="2000" kern="0" dirty="0" smtClean="0">
              <a:latin typeface="+mn-ea"/>
              <a:cs typeface="宋体" panose="02010600030101010101" pitchFamily="2" charset="-122"/>
            </a:endParaRPr>
          </a:p>
          <a:p>
            <a:endParaRPr lang="zh-CN" altLang="en-US" sz="2000" kern="0" dirty="0">
              <a:latin typeface="+mn-ea"/>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 calcmode="lin" valueType="num">
                                      <p:cBhvr additive="base">
                                        <p:cTn id="4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xEl>
                                              <p:pRg st="7" end="7"/>
                                            </p:txEl>
                                          </p:spTgt>
                                        </p:tgtEl>
                                        <p:attrNameLst>
                                          <p:attrName>style.visibility</p:attrName>
                                        </p:attrNameLst>
                                      </p:cBhvr>
                                      <p:to>
                                        <p:strVal val="visible"/>
                                      </p:to>
                                    </p:set>
                                    <p:anim calcmode="lin" valueType="num">
                                      <p:cBhvr additive="base">
                                        <p:cTn id="5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xEl>
                                              <p:pRg st="8" end="8"/>
                                            </p:txEl>
                                          </p:spTgt>
                                        </p:tgtEl>
                                        <p:attrNameLst>
                                          <p:attrName>style.visibility</p:attrName>
                                        </p:attrNameLst>
                                      </p:cBhvr>
                                      <p:to>
                                        <p:strVal val="visible"/>
                                      </p:to>
                                    </p:set>
                                    <p:anim calcmode="lin" valueType="num">
                                      <p:cBhvr additive="base">
                                        <p:cTn id="6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
                                            <p:txEl>
                                              <p:pRg st="9" end="9"/>
                                            </p:txEl>
                                          </p:spTgt>
                                        </p:tgtEl>
                                        <p:attrNameLst>
                                          <p:attrName>style.visibility</p:attrName>
                                        </p:attrNameLst>
                                      </p:cBhvr>
                                      <p:to>
                                        <p:strVal val="visible"/>
                                      </p:to>
                                    </p:set>
                                    <p:anim calcmode="lin" valueType="num">
                                      <p:cBhvr additive="base">
                                        <p:cTn id="6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600" dirty="0">
              <a:solidFill>
                <a:srgbClr val="FF0000"/>
              </a:solidFill>
            </a:endParaRPr>
          </a:p>
        </p:txBody>
      </p:sp>
      <p:sp>
        <p:nvSpPr>
          <p:cNvPr id="9" name="内容占位符 8"/>
          <p:cNvSpPr>
            <a:spLocks noGrp="1"/>
          </p:cNvSpPr>
          <p:nvPr>
            <p:ph idx="1"/>
          </p:nvPr>
        </p:nvSpPr>
        <p:spPr>
          <a:xfrm>
            <a:off x="457200" y="1484784"/>
            <a:ext cx="8229600" cy="4839816"/>
          </a:xfrm>
        </p:spPr>
        <p:txBody>
          <a:bodyPr/>
          <a:lstStyle/>
          <a:p>
            <a:r>
              <a:rPr lang="en-US" altLang="zh-CN" sz="1800" dirty="0" smtClean="0">
                <a:latin typeface="+mn-ea"/>
              </a:rPr>
              <a:t>3.</a:t>
            </a:r>
            <a:r>
              <a:rPr lang="zh-CN" altLang="en-US" sz="1800" dirty="0" smtClean="0">
                <a:latin typeface="+mn-ea"/>
              </a:rPr>
              <a:t>自行建造完成的</a:t>
            </a:r>
            <a:endParaRPr lang="en-US" altLang="zh-CN" sz="1800" dirty="0" smtClean="0">
              <a:latin typeface="+mn-ea"/>
            </a:endParaRPr>
          </a:p>
          <a:p>
            <a:r>
              <a:rPr lang="en-US" altLang="zh-CN" sz="1800" dirty="0">
                <a:latin typeface="+mn-ea"/>
              </a:rPr>
              <a:t> </a:t>
            </a:r>
            <a:r>
              <a:rPr lang="en-US" altLang="zh-CN" sz="1800" dirty="0" smtClean="0">
                <a:latin typeface="+mn-ea"/>
              </a:rPr>
              <a:t> </a:t>
            </a:r>
            <a:r>
              <a:rPr lang="zh-CN" altLang="en-US" sz="1800" dirty="0" smtClean="0">
                <a:latin typeface="+mn-ea"/>
              </a:rPr>
              <a:t>借：固定资产   </a:t>
            </a:r>
            <a:r>
              <a:rPr lang="en-US" altLang="zh-CN" sz="1800" dirty="0" smtClean="0">
                <a:latin typeface="+mn-ea"/>
              </a:rPr>
              <a:t>500 000</a:t>
            </a:r>
            <a:endParaRPr lang="en-US" altLang="zh-CN" sz="1800" dirty="0" smtClean="0">
              <a:latin typeface="+mn-ea"/>
            </a:endParaRPr>
          </a:p>
          <a:p>
            <a:r>
              <a:rPr lang="en-US" altLang="zh-CN" sz="1800" dirty="0">
                <a:latin typeface="+mn-ea"/>
              </a:rPr>
              <a:t> </a:t>
            </a:r>
            <a:r>
              <a:rPr lang="en-US" altLang="zh-CN" sz="1800" dirty="0" smtClean="0">
                <a:latin typeface="+mn-ea"/>
              </a:rPr>
              <a:t>     </a:t>
            </a:r>
            <a:r>
              <a:rPr lang="zh-CN" altLang="en-US" sz="1800" dirty="0" smtClean="0">
                <a:latin typeface="+mn-ea"/>
              </a:rPr>
              <a:t>贷：在建工程  </a:t>
            </a:r>
            <a:r>
              <a:rPr lang="en-US" altLang="zh-CN" sz="1800" dirty="0" smtClean="0">
                <a:latin typeface="+mn-ea"/>
              </a:rPr>
              <a:t>500 000</a:t>
            </a:r>
            <a:endParaRPr lang="en-US" altLang="zh-CN" sz="1800" dirty="0" smtClean="0">
              <a:latin typeface="+mn-ea"/>
            </a:endParaRPr>
          </a:p>
          <a:p>
            <a:r>
              <a:rPr lang="en-US" altLang="zh-CN" sz="1800" dirty="0">
                <a:latin typeface="+mn-ea"/>
              </a:rPr>
              <a:t>4.</a:t>
            </a:r>
            <a:r>
              <a:rPr lang="zh-CN" altLang="en-US" sz="1800" dirty="0">
                <a:latin typeface="+mn-ea"/>
              </a:rPr>
              <a:t>通过政府补助或捐赠方式取得的</a:t>
            </a:r>
            <a:r>
              <a:rPr lang="zh-CN" altLang="en-US" sz="1800" dirty="0" smtClean="0">
                <a:latin typeface="+mn-ea"/>
              </a:rPr>
              <a:t>固定资产</a:t>
            </a:r>
            <a:endParaRPr lang="en-US" altLang="zh-CN" sz="1800" dirty="0" smtClean="0">
              <a:latin typeface="+mn-ea"/>
            </a:endParaRPr>
          </a:p>
          <a:p>
            <a:pPr lvl="0">
              <a:buClr>
                <a:srgbClr val="0BD0D9"/>
              </a:buClr>
            </a:pPr>
            <a:r>
              <a:rPr lang="zh-CN" altLang="en-US" sz="1800" dirty="0" smtClean="0">
                <a:solidFill>
                  <a:prstClr val="black"/>
                </a:solidFill>
                <a:latin typeface="宋体" panose="02010600030101010101" pitchFamily="2" charset="-122"/>
              </a:rPr>
              <a:t>  借</a:t>
            </a:r>
            <a:r>
              <a:rPr lang="zh-CN" altLang="en-US" sz="1800" dirty="0">
                <a:solidFill>
                  <a:prstClr val="black"/>
                </a:solidFill>
                <a:latin typeface="宋体" panose="02010600030101010101" pitchFamily="2" charset="-122"/>
              </a:rPr>
              <a:t>：固定资产   </a:t>
            </a:r>
            <a:r>
              <a:rPr lang="en-US" altLang="zh-CN" sz="1800" dirty="0" smtClean="0">
                <a:solidFill>
                  <a:prstClr val="black"/>
                </a:solidFill>
                <a:latin typeface="宋体" panose="02010600030101010101" pitchFamily="2" charset="-122"/>
              </a:rPr>
              <a:t>100 </a:t>
            </a:r>
            <a:r>
              <a:rPr lang="en-US" altLang="zh-CN" sz="1800" dirty="0">
                <a:solidFill>
                  <a:prstClr val="black"/>
                </a:solidFill>
                <a:latin typeface="宋体" panose="02010600030101010101" pitchFamily="2" charset="-122"/>
              </a:rPr>
              <a:t>000</a:t>
            </a:r>
            <a:endParaRPr lang="en-US" altLang="zh-CN" sz="1800" dirty="0">
              <a:solidFill>
                <a:prstClr val="black"/>
              </a:solidFill>
              <a:latin typeface="宋体" panose="02010600030101010101" pitchFamily="2" charset="-122"/>
            </a:endParaRPr>
          </a:p>
          <a:p>
            <a:pPr lvl="0">
              <a:buClr>
                <a:srgbClr val="0BD0D9"/>
              </a:buClr>
            </a:pPr>
            <a:r>
              <a:rPr lang="en-US" altLang="zh-CN" sz="1800" dirty="0">
                <a:solidFill>
                  <a:prstClr val="black"/>
                </a:solidFill>
                <a:latin typeface="宋体" panose="02010600030101010101" pitchFamily="2" charset="-122"/>
              </a:rPr>
              <a:t>      </a:t>
            </a:r>
            <a:r>
              <a:rPr lang="zh-CN" altLang="en-US" sz="1800" dirty="0">
                <a:solidFill>
                  <a:prstClr val="black"/>
                </a:solidFill>
                <a:latin typeface="宋体" panose="02010600030101010101" pitchFamily="2" charset="-122"/>
              </a:rPr>
              <a:t>贷</a:t>
            </a:r>
            <a:r>
              <a:rPr lang="zh-CN" altLang="en-US" sz="1800" dirty="0" smtClean="0">
                <a:solidFill>
                  <a:prstClr val="black"/>
                </a:solidFill>
                <a:latin typeface="宋体" panose="02010600030101010101" pitchFamily="2" charset="-122"/>
              </a:rPr>
              <a:t>：公积公益金 </a:t>
            </a:r>
            <a:r>
              <a:rPr lang="en-US" altLang="zh-CN" sz="1800" dirty="0" smtClean="0">
                <a:solidFill>
                  <a:prstClr val="black"/>
                </a:solidFill>
                <a:latin typeface="宋体" panose="02010600030101010101" pitchFamily="2" charset="-122"/>
              </a:rPr>
              <a:t>100 </a:t>
            </a:r>
            <a:r>
              <a:rPr lang="en-US" altLang="zh-CN" sz="1800" dirty="0">
                <a:solidFill>
                  <a:prstClr val="black"/>
                </a:solidFill>
                <a:latin typeface="宋体" panose="02010600030101010101" pitchFamily="2" charset="-122"/>
              </a:rPr>
              <a:t>000</a:t>
            </a:r>
            <a:endParaRPr lang="en-US" altLang="zh-CN" sz="1800" dirty="0">
              <a:solidFill>
                <a:prstClr val="black"/>
              </a:solidFill>
              <a:latin typeface="宋体" panose="02010600030101010101" pitchFamily="2" charset="-122"/>
            </a:endParaRPr>
          </a:p>
          <a:p>
            <a:r>
              <a:rPr lang="en-US" altLang="zh-CN" sz="1800" dirty="0">
                <a:latin typeface="+mn-ea"/>
              </a:rPr>
              <a:t>5.</a:t>
            </a:r>
            <a:r>
              <a:rPr lang="zh-CN" altLang="en-US" sz="1800" dirty="0">
                <a:latin typeface="+mn-ea"/>
              </a:rPr>
              <a:t>固定资产的</a:t>
            </a:r>
            <a:r>
              <a:rPr lang="zh-CN" altLang="en-US" sz="1800" dirty="0" smtClean="0">
                <a:latin typeface="+mn-ea"/>
              </a:rPr>
              <a:t>修理费用</a:t>
            </a:r>
            <a:endParaRPr lang="en-US" altLang="zh-CN" sz="1800" dirty="0" smtClean="0">
              <a:latin typeface="+mn-ea"/>
            </a:endParaRPr>
          </a:p>
          <a:p>
            <a:r>
              <a:rPr lang="en-US" altLang="zh-CN" sz="1800" dirty="0">
                <a:latin typeface="+mn-ea"/>
              </a:rPr>
              <a:t> </a:t>
            </a:r>
            <a:r>
              <a:rPr lang="en-US" altLang="zh-CN" sz="1800" dirty="0" smtClean="0">
                <a:latin typeface="+mn-ea"/>
              </a:rPr>
              <a:t> </a:t>
            </a:r>
            <a:r>
              <a:rPr lang="zh-CN" altLang="en-US" sz="1800" dirty="0" smtClean="0">
                <a:latin typeface="+mn-ea"/>
              </a:rPr>
              <a:t>借：经营支出（经营用）</a:t>
            </a:r>
            <a:endParaRPr lang="en-US" altLang="zh-CN" sz="1800" dirty="0" smtClean="0">
              <a:latin typeface="+mn-ea"/>
            </a:endParaRPr>
          </a:p>
          <a:p>
            <a:r>
              <a:rPr lang="en-US" altLang="zh-CN" sz="1800" dirty="0">
                <a:latin typeface="+mn-ea"/>
              </a:rPr>
              <a:t> </a:t>
            </a:r>
            <a:r>
              <a:rPr lang="en-US" altLang="zh-CN" sz="1800" dirty="0" smtClean="0">
                <a:latin typeface="+mn-ea"/>
              </a:rPr>
              <a:t>     </a:t>
            </a:r>
            <a:r>
              <a:rPr lang="zh-CN" altLang="en-US" sz="1800" dirty="0" smtClean="0">
                <a:latin typeface="+mn-ea"/>
              </a:rPr>
              <a:t>管理费用（管理用）     </a:t>
            </a:r>
            <a:r>
              <a:rPr lang="en-US" altLang="zh-CN" sz="1800" dirty="0" smtClean="0">
                <a:latin typeface="+mn-ea"/>
              </a:rPr>
              <a:t>3000</a:t>
            </a:r>
            <a:endParaRPr lang="en-US" altLang="zh-CN" sz="1800" dirty="0" smtClean="0">
              <a:latin typeface="+mn-ea"/>
            </a:endParaRPr>
          </a:p>
          <a:p>
            <a:r>
              <a:rPr lang="en-US" altLang="zh-CN" sz="1800" dirty="0">
                <a:latin typeface="+mn-ea"/>
              </a:rPr>
              <a:t> </a:t>
            </a:r>
            <a:r>
              <a:rPr lang="en-US" altLang="zh-CN" sz="1800" dirty="0" smtClean="0">
                <a:latin typeface="+mn-ea"/>
              </a:rPr>
              <a:t>     </a:t>
            </a:r>
            <a:r>
              <a:rPr lang="zh-CN" altLang="en-US" sz="1800" dirty="0" smtClean="0">
                <a:latin typeface="+mn-ea"/>
              </a:rPr>
              <a:t>公益支出（公益用）</a:t>
            </a:r>
            <a:endParaRPr lang="en-US" altLang="zh-CN" sz="1800" dirty="0" smtClean="0">
              <a:latin typeface="+mn-ea"/>
            </a:endParaRPr>
          </a:p>
          <a:p>
            <a:r>
              <a:rPr lang="en-US" altLang="zh-CN" sz="1800" dirty="0">
                <a:latin typeface="+mn-ea"/>
              </a:rPr>
              <a:t> </a:t>
            </a:r>
            <a:r>
              <a:rPr lang="en-US" altLang="zh-CN" sz="1800" dirty="0" smtClean="0">
                <a:latin typeface="+mn-ea"/>
              </a:rPr>
              <a:t>     </a:t>
            </a:r>
            <a:r>
              <a:rPr lang="zh-CN" altLang="en-US" sz="1800" dirty="0" smtClean="0">
                <a:latin typeface="+mn-ea"/>
              </a:rPr>
              <a:t>贷：银行存款（等）         </a:t>
            </a:r>
            <a:r>
              <a:rPr lang="en-US" altLang="zh-CN" sz="1800" dirty="0" smtClean="0">
                <a:latin typeface="+mn-ea"/>
              </a:rPr>
              <a:t>3000</a:t>
            </a:r>
            <a:endParaRPr lang="zh-CN" altLang="en-US" sz="1800" dirty="0">
              <a:latin typeface="+mn-ea"/>
            </a:endParaRPr>
          </a:p>
        </p:txBody>
      </p:sp>
      <p:sp>
        <p:nvSpPr>
          <p:cNvPr id="3" name="右大括号 2"/>
          <p:cNvSpPr/>
          <p:nvPr/>
        </p:nvSpPr>
        <p:spPr>
          <a:xfrm>
            <a:off x="3671900" y="3948658"/>
            <a:ext cx="216024" cy="79208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circle(in)">
                                      <p:cBhvr>
                                        <p:cTn id="14" dur="20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circle(in)">
                                      <p:cBhvr>
                                        <p:cTn id="19" dur="20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circle(in)">
                                      <p:cBhvr>
                                        <p:cTn id="24" dur="200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circle(in)">
                                      <p:cBhvr>
                                        <p:cTn id="29" dur="2000"/>
                                        <p:tgtEl>
                                          <p:spTgt spid="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circle(in)">
                                      <p:cBhvr>
                                        <p:cTn id="34" dur="2000"/>
                                        <p:tgtEl>
                                          <p:spTgt spid="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animEffect transition="in" filter="circle(in)">
                                      <p:cBhvr>
                                        <p:cTn id="39" dur="2000"/>
                                        <p:tgtEl>
                                          <p:spTgt spid="9">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9">
                                            <p:txEl>
                                              <p:pRg st="6" end="6"/>
                                            </p:txEl>
                                          </p:spTgt>
                                        </p:tgtEl>
                                        <p:attrNameLst>
                                          <p:attrName>style.visibility</p:attrName>
                                        </p:attrNameLst>
                                      </p:cBhvr>
                                      <p:to>
                                        <p:strVal val="visible"/>
                                      </p:to>
                                    </p:set>
                                    <p:animEffect transition="in" filter="circle(in)">
                                      <p:cBhvr>
                                        <p:cTn id="44" dur="2000"/>
                                        <p:tgtEl>
                                          <p:spTgt spid="9">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Effect transition="in" filter="circle(in)">
                                      <p:cBhvr>
                                        <p:cTn id="49" dur="2000"/>
                                        <p:tgtEl>
                                          <p:spTgt spid="9">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9">
                                            <p:txEl>
                                              <p:pRg st="8" end="8"/>
                                            </p:txEl>
                                          </p:spTgt>
                                        </p:tgtEl>
                                        <p:attrNameLst>
                                          <p:attrName>style.visibility</p:attrName>
                                        </p:attrNameLst>
                                      </p:cBhvr>
                                      <p:to>
                                        <p:strVal val="visible"/>
                                      </p:to>
                                    </p:set>
                                    <p:animEffect transition="in" filter="circle(in)">
                                      <p:cBhvr>
                                        <p:cTn id="54" dur="2000"/>
                                        <p:tgtEl>
                                          <p:spTgt spid="9">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9">
                                            <p:txEl>
                                              <p:pRg st="9" end="9"/>
                                            </p:txEl>
                                          </p:spTgt>
                                        </p:tgtEl>
                                        <p:attrNameLst>
                                          <p:attrName>style.visibility</p:attrName>
                                        </p:attrNameLst>
                                      </p:cBhvr>
                                      <p:to>
                                        <p:strVal val="visible"/>
                                      </p:to>
                                    </p:set>
                                    <p:animEffect transition="in" filter="circle(in)">
                                      <p:cBhvr>
                                        <p:cTn id="59" dur="2000"/>
                                        <p:tgtEl>
                                          <p:spTgt spid="9">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9">
                                            <p:txEl>
                                              <p:pRg st="10" end="10"/>
                                            </p:txEl>
                                          </p:spTgt>
                                        </p:tgtEl>
                                        <p:attrNameLst>
                                          <p:attrName>style.visibility</p:attrName>
                                        </p:attrNameLst>
                                      </p:cBhvr>
                                      <p:to>
                                        <p:strVal val="visible"/>
                                      </p:to>
                                    </p:set>
                                    <p:animEffect transition="in" filter="circle(in)">
                                      <p:cBhvr>
                                        <p:cTn id="64" dur="2000"/>
                                        <p:tgtEl>
                                          <p:spTgt spid="9">
                                            <p:txEl>
                                              <p:pRg st="10" end="1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additive="base">
                                        <p:cTn id="69" dur="500" fill="hold"/>
                                        <p:tgtEl>
                                          <p:spTgt spid="3"/>
                                        </p:tgtEl>
                                        <p:attrNameLst>
                                          <p:attrName>ppt_x</p:attrName>
                                        </p:attrNameLst>
                                      </p:cBhvr>
                                      <p:tavLst>
                                        <p:tav tm="0">
                                          <p:val>
                                            <p:strVal val="#ppt_x"/>
                                          </p:val>
                                        </p:tav>
                                        <p:tav tm="100000">
                                          <p:val>
                                            <p:strVal val="#ppt_x"/>
                                          </p:val>
                                        </p:tav>
                                      </p:tavLst>
                                    </p:anim>
                                    <p:anim calcmode="lin" valueType="num">
                                      <p:cBhvr additive="base">
                                        <p:cTn id="7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600" dirty="0">
              <a:solidFill>
                <a:srgbClr val="FF0000"/>
              </a:solidFill>
            </a:endParaRPr>
          </a:p>
        </p:txBody>
      </p:sp>
      <p:sp>
        <p:nvSpPr>
          <p:cNvPr id="9" name="内容占位符 8"/>
          <p:cNvSpPr>
            <a:spLocks noGrp="1"/>
          </p:cNvSpPr>
          <p:nvPr>
            <p:ph idx="1"/>
          </p:nvPr>
        </p:nvSpPr>
        <p:spPr/>
        <p:txBody>
          <a:bodyPr>
            <a:normAutofit fontScale="92500" lnSpcReduction="10000"/>
          </a:bodyPr>
          <a:lstStyle/>
          <a:p>
            <a:pPr marL="0" indent="0">
              <a:buNone/>
            </a:pPr>
            <a:r>
              <a:rPr lang="en-US" altLang="zh-CN" sz="2000" dirty="0" smtClean="0">
                <a:latin typeface="+mn-ea"/>
              </a:rPr>
              <a:t>  6.</a:t>
            </a:r>
            <a:r>
              <a:rPr lang="zh-CN" altLang="en-US" sz="2000" dirty="0" smtClean="0">
                <a:latin typeface="+mn-ea"/>
              </a:rPr>
              <a:t>对</a:t>
            </a:r>
            <a:r>
              <a:rPr lang="zh-CN" altLang="en-US" sz="2000" dirty="0">
                <a:latin typeface="+mn-ea"/>
              </a:rPr>
              <a:t>固定资产进行</a:t>
            </a:r>
            <a:r>
              <a:rPr lang="zh-CN" altLang="en-US" sz="2000" dirty="0" smtClean="0">
                <a:latin typeface="+mn-ea"/>
              </a:rPr>
              <a:t>改建</a:t>
            </a:r>
            <a:endParaRPr lang="en-US" altLang="zh-CN" sz="2000" dirty="0" smtClean="0">
              <a:latin typeface="+mn-ea"/>
            </a:endParaRPr>
          </a:p>
          <a:p>
            <a:pPr marL="0" indent="0">
              <a:buNone/>
            </a:pPr>
            <a:r>
              <a:rPr lang="en-US" altLang="zh-CN" sz="2000" dirty="0">
                <a:latin typeface="+mn-ea"/>
              </a:rPr>
              <a:t> </a:t>
            </a:r>
            <a:r>
              <a:rPr lang="en-US" altLang="zh-CN" sz="2000" dirty="0" smtClean="0">
                <a:latin typeface="+mn-ea"/>
              </a:rPr>
              <a:t>  </a:t>
            </a:r>
            <a:r>
              <a:rPr lang="zh-CN" altLang="en-US" sz="2000" dirty="0" smtClean="0">
                <a:latin typeface="+mn-ea"/>
              </a:rPr>
              <a:t>借：在建工程   </a:t>
            </a:r>
            <a:r>
              <a:rPr lang="en-US" altLang="zh-CN" sz="2000" dirty="0" smtClean="0">
                <a:latin typeface="+mn-ea"/>
              </a:rPr>
              <a:t>12 000</a:t>
            </a:r>
            <a:endParaRPr lang="en-US" altLang="zh-CN" sz="2000" dirty="0" smtClean="0">
              <a:latin typeface="+mn-ea"/>
            </a:endParaRPr>
          </a:p>
          <a:p>
            <a:pPr marL="0" indent="0">
              <a:buNone/>
            </a:pPr>
            <a:r>
              <a:rPr lang="en-US" altLang="zh-CN" sz="2000" dirty="0">
                <a:latin typeface="+mn-ea"/>
              </a:rPr>
              <a:t> </a:t>
            </a:r>
            <a:r>
              <a:rPr lang="en-US" altLang="zh-CN" sz="2000" dirty="0" smtClean="0">
                <a:latin typeface="+mn-ea"/>
              </a:rPr>
              <a:t>      </a:t>
            </a:r>
            <a:r>
              <a:rPr lang="zh-CN" altLang="en-US" sz="2000" dirty="0" smtClean="0">
                <a:latin typeface="+mn-ea"/>
              </a:rPr>
              <a:t>累计折旧   </a:t>
            </a:r>
            <a:r>
              <a:rPr lang="en-US" altLang="zh-CN" sz="2000" dirty="0" smtClean="0">
                <a:latin typeface="+mn-ea"/>
              </a:rPr>
              <a:t>48 000</a:t>
            </a:r>
            <a:endParaRPr lang="en-US" altLang="zh-CN" sz="2000" dirty="0" smtClean="0">
              <a:latin typeface="+mn-ea"/>
            </a:endParaRPr>
          </a:p>
          <a:p>
            <a:pPr marL="0" indent="0">
              <a:buNone/>
            </a:pPr>
            <a:r>
              <a:rPr lang="en-US" altLang="zh-CN" sz="2000" dirty="0">
                <a:latin typeface="+mn-ea"/>
              </a:rPr>
              <a:t> </a:t>
            </a:r>
            <a:r>
              <a:rPr lang="en-US" altLang="zh-CN" sz="2000" dirty="0" smtClean="0">
                <a:latin typeface="+mn-ea"/>
              </a:rPr>
              <a:t>      </a:t>
            </a:r>
            <a:r>
              <a:rPr lang="zh-CN" altLang="en-US" sz="2000" dirty="0" smtClean="0">
                <a:latin typeface="+mn-ea"/>
              </a:rPr>
              <a:t>贷：固定资产       </a:t>
            </a:r>
            <a:r>
              <a:rPr lang="en-US" altLang="zh-CN" sz="2000" dirty="0" smtClean="0">
                <a:latin typeface="+mn-ea"/>
              </a:rPr>
              <a:t>60 000</a:t>
            </a:r>
            <a:endParaRPr lang="en-US" altLang="zh-CN" sz="2000" dirty="0" smtClean="0">
              <a:latin typeface="+mn-ea"/>
            </a:endParaRPr>
          </a:p>
          <a:p>
            <a:r>
              <a:rPr lang="en-US" altLang="zh-CN" sz="2000" dirty="0" smtClean="0">
                <a:latin typeface="+mn-ea"/>
              </a:rPr>
              <a:t>7.</a:t>
            </a:r>
            <a:r>
              <a:rPr lang="zh-CN" altLang="en-US" sz="2000" dirty="0" smtClean="0">
                <a:latin typeface="+mn-ea"/>
              </a:rPr>
              <a:t>固定资产</a:t>
            </a:r>
            <a:r>
              <a:rPr lang="zh-CN" altLang="en-US" sz="2000" dirty="0">
                <a:latin typeface="+mn-ea"/>
              </a:rPr>
              <a:t>出售、报废和毁损等</a:t>
            </a:r>
            <a:r>
              <a:rPr lang="zh-CN" altLang="en-US" sz="2000" dirty="0" smtClean="0">
                <a:latin typeface="+mn-ea"/>
              </a:rPr>
              <a:t>时。</a:t>
            </a:r>
            <a:endParaRPr lang="en-US" altLang="zh-CN" sz="2000" dirty="0" smtClean="0">
              <a:latin typeface="+mn-ea"/>
            </a:endParaRPr>
          </a:p>
          <a:p>
            <a:r>
              <a:rPr lang="zh-CN" altLang="en-US" sz="2000" dirty="0" smtClean="0">
                <a:latin typeface="+mn-ea"/>
              </a:rPr>
              <a:t>借：固定资产清理（账面价）</a:t>
            </a:r>
            <a:endParaRPr lang="en-US" altLang="zh-CN" sz="2000" dirty="0" smtClean="0">
              <a:latin typeface="+mn-ea"/>
            </a:endParaRPr>
          </a:p>
          <a:p>
            <a:r>
              <a:rPr lang="zh-CN" altLang="en-US" sz="2000" dirty="0" smtClean="0">
                <a:latin typeface="+mn-ea"/>
              </a:rPr>
              <a:t>借：累计折旧（已提折旧）</a:t>
            </a:r>
            <a:endParaRPr lang="en-US" altLang="zh-CN" sz="2000" dirty="0" smtClean="0">
              <a:latin typeface="+mn-ea"/>
            </a:endParaRPr>
          </a:p>
          <a:p>
            <a:r>
              <a:rPr lang="en-US" altLang="zh-CN" sz="2000" dirty="0">
                <a:latin typeface="+mn-ea"/>
              </a:rPr>
              <a:t> </a:t>
            </a:r>
            <a:r>
              <a:rPr lang="en-US" altLang="zh-CN" sz="2000" dirty="0" smtClean="0">
                <a:latin typeface="+mn-ea"/>
              </a:rPr>
              <a:t>    </a:t>
            </a:r>
            <a:r>
              <a:rPr lang="zh-CN" altLang="en-US" sz="2000" dirty="0" smtClean="0">
                <a:latin typeface="+mn-ea"/>
              </a:rPr>
              <a:t>贷：固定资产     （账面余额）</a:t>
            </a:r>
            <a:endParaRPr lang="en-US" altLang="zh-CN" sz="2000" dirty="0" smtClean="0">
              <a:latin typeface="+mn-ea"/>
            </a:endParaRPr>
          </a:p>
          <a:p>
            <a:pPr>
              <a:spcAft>
                <a:spcPts val="1125"/>
              </a:spcAft>
            </a:pPr>
            <a:r>
              <a:rPr lang="zh-CN" altLang="zh-CN" sz="2000" u="sng" kern="0" dirty="0" smtClean="0">
                <a:solidFill>
                  <a:srgbClr val="FF0000"/>
                </a:solidFill>
                <a:latin typeface="+mj-ea"/>
                <a:ea typeface="+mj-ea"/>
                <a:cs typeface="宋体" panose="02010600030101010101" pitchFamily="2" charset="-122"/>
              </a:rPr>
              <a:t>盘</a:t>
            </a:r>
            <a:r>
              <a:rPr lang="zh-CN" altLang="zh-CN" sz="2000" u="sng" kern="0" dirty="0">
                <a:solidFill>
                  <a:srgbClr val="FF0000"/>
                </a:solidFill>
                <a:latin typeface="+mj-ea"/>
                <a:ea typeface="+mj-ea"/>
                <a:cs typeface="宋体" panose="02010600030101010101" pitchFamily="2" charset="-122"/>
              </a:rPr>
              <a:t>盈固定资产实现的收益应当计入其他收入。</a:t>
            </a:r>
            <a:endParaRPr lang="zh-CN" altLang="zh-CN" sz="1600" u="sng" kern="100" dirty="0">
              <a:solidFill>
                <a:srgbClr val="FF0000"/>
              </a:solidFill>
              <a:latin typeface="+mj-ea"/>
              <a:ea typeface="+mj-ea"/>
              <a:cs typeface="Times New Roman" panose="02020603050405020304"/>
            </a:endParaRPr>
          </a:p>
          <a:p>
            <a:r>
              <a:rPr lang="zh-CN" altLang="zh-CN" sz="2000" u="sng" kern="0" dirty="0" smtClean="0">
                <a:solidFill>
                  <a:srgbClr val="FF0000"/>
                </a:solidFill>
                <a:latin typeface="+mj-ea"/>
                <a:ea typeface="+mj-ea"/>
                <a:cs typeface="宋体" panose="02010600030101010101" pitchFamily="2" charset="-122"/>
              </a:rPr>
              <a:t>盘</a:t>
            </a:r>
            <a:r>
              <a:rPr lang="zh-CN" altLang="zh-CN" sz="2000" u="sng" kern="0" dirty="0">
                <a:solidFill>
                  <a:srgbClr val="FF0000"/>
                </a:solidFill>
                <a:latin typeface="+mj-ea"/>
                <a:ea typeface="+mj-ea"/>
                <a:cs typeface="宋体" panose="02010600030101010101" pitchFamily="2" charset="-122"/>
              </a:rPr>
              <a:t>亏固定资产发生的损失应当计入其他支出。</a:t>
            </a:r>
            <a:endParaRPr lang="en-US" altLang="zh-CN" sz="2000" u="sng" dirty="0" smtClean="0">
              <a:solidFill>
                <a:srgbClr val="FF0000"/>
              </a:solidFill>
              <a:latin typeface="+mj-ea"/>
              <a:ea typeface="+mj-ea"/>
            </a:endParaRPr>
          </a:p>
          <a:p>
            <a:endParaRPr lang="en-US" altLang="zh-CN" sz="2000" dirty="0" smtClean="0">
              <a:solidFill>
                <a:srgbClr val="FF0000"/>
              </a:solidFill>
              <a:latin typeface="+mj-ea"/>
              <a:ea typeface="+mj-ea"/>
            </a:endParaRPr>
          </a:p>
          <a:p>
            <a:r>
              <a:rPr lang="zh-CN" altLang="en-US" sz="2000" dirty="0" smtClean="0">
                <a:solidFill>
                  <a:srgbClr val="FF0000"/>
                </a:solidFill>
                <a:latin typeface="+mj-ea"/>
                <a:ea typeface="+mj-ea"/>
              </a:rPr>
              <a:t>农村</a:t>
            </a:r>
            <a:r>
              <a:rPr lang="zh-CN" altLang="en-US" sz="2000" dirty="0">
                <a:solidFill>
                  <a:srgbClr val="FF0000"/>
                </a:solidFill>
                <a:latin typeface="+mj-ea"/>
                <a:ea typeface="+mj-ea"/>
              </a:rPr>
              <a:t>集体经济组织应当设置“固定资产登记簿”</a:t>
            </a:r>
            <a:r>
              <a:rPr lang="zh-CN" altLang="en-US" sz="2000" dirty="0" smtClean="0">
                <a:solidFill>
                  <a:srgbClr val="FF0000"/>
                </a:solidFill>
                <a:latin typeface="+mj-ea"/>
                <a:ea typeface="+mj-ea"/>
              </a:rPr>
              <a:t>和“固定资产卡片”</a:t>
            </a:r>
            <a:r>
              <a:rPr lang="zh-CN" altLang="en-US" sz="2000" dirty="0">
                <a:solidFill>
                  <a:srgbClr val="FF0000"/>
                </a:solidFill>
                <a:latin typeface="+mj-ea"/>
                <a:ea typeface="+mj-ea"/>
              </a:rPr>
              <a:t>，按照固定资产类别和项目等设置明细</a:t>
            </a:r>
            <a:r>
              <a:rPr lang="zh-CN" altLang="en-US" sz="2000" dirty="0" smtClean="0">
                <a:solidFill>
                  <a:srgbClr val="FF0000"/>
                </a:solidFill>
                <a:latin typeface="+mj-ea"/>
                <a:ea typeface="+mj-ea"/>
              </a:rPr>
              <a:t>科目</a:t>
            </a:r>
            <a:r>
              <a:rPr lang="zh-CN" altLang="en-US" sz="2000" dirty="0">
                <a:solidFill>
                  <a:srgbClr val="FF0000"/>
                </a:solidFill>
                <a:latin typeface="+mj-ea"/>
                <a:ea typeface="+mj-ea"/>
              </a:rPr>
              <a:t>，进行明细核算。</a:t>
            </a:r>
            <a:endParaRPr lang="zh-CN" altLang="en-US" sz="2000" dirty="0">
              <a:solidFill>
                <a:srgbClr val="FF0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 calcmode="lin" valueType="num">
                                      <p:cBhvr additive="base">
                                        <p:cTn id="4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xEl>
                                              <p:pRg st="7" end="7"/>
                                            </p:txEl>
                                          </p:spTgt>
                                        </p:tgtEl>
                                        <p:attrNameLst>
                                          <p:attrName>style.visibility</p:attrName>
                                        </p:attrNameLst>
                                      </p:cBhvr>
                                      <p:to>
                                        <p:strVal val="visible"/>
                                      </p:to>
                                    </p:set>
                                    <p:anim calcmode="lin" valueType="num">
                                      <p:cBhvr additive="base">
                                        <p:cTn id="5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xEl>
                                              <p:pRg st="8" end="8"/>
                                            </p:txEl>
                                          </p:spTgt>
                                        </p:tgtEl>
                                        <p:attrNameLst>
                                          <p:attrName>style.visibility</p:attrName>
                                        </p:attrNameLst>
                                      </p:cBhvr>
                                      <p:to>
                                        <p:strVal val="visible"/>
                                      </p:to>
                                    </p:set>
                                    <p:anim calcmode="lin" valueType="num">
                                      <p:cBhvr additive="base">
                                        <p:cTn id="6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
                                            <p:txEl>
                                              <p:pRg st="9" end="9"/>
                                            </p:txEl>
                                          </p:spTgt>
                                        </p:tgtEl>
                                        <p:attrNameLst>
                                          <p:attrName>style.visibility</p:attrName>
                                        </p:attrNameLst>
                                      </p:cBhvr>
                                      <p:to>
                                        <p:strVal val="visible"/>
                                      </p:to>
                                    </p:set>
                                    <p:anim calcmode="lin" valueType="num">
                                      <p:cBhvr additive="base">
                                        <p:cTn id="6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xEl>
                                              <p:pRg st="11" end="11"/>
                                            </p:txEl>
                                          </p:spTgt>
                                        </p:tgtEl>
                                        <p:attrNameLst>
                                          <p:attrName>style.visibility</p:attrName>
                                        </p:attrNameLst>
                                      </p:cBhvr>
                                      <p:to>
                                        <p:strVal val="visible"/>
                                      </p:to>
                                    </p:set>
                                    <p:anim calcmode="lin" valueType="num">
                                      <p:cBhvr additive="base">
                                        <p:cTn id="73"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600" dirty="0">
              <a:solidFill>
                <a:srgbClr val="FF0000"/>
              </a:solidFill>
            </a:endParaRPr>
          </a:p>
        </p:txBody>
      </p:sp>
      <p:sp>
        <p:nvSpPr>
          <p:cNvPr id="9" name="内容占位符 8"/>
          <p:cNvSpPr>
            <a:spLocks noGrp="1"/>
          </p:cNvSpPr>
          <p:nvPr>
            <p:ph idx="1"/>
          </p:nvPr>
        </p:nvSpPr>
        <p:spPr>
          <a:xfrm>
            <a:off x="457200" y="1484784"/>
            <a:ext cx="8229600" cy="4839816"/>
          </a:xfrm>
        </p:spPr>
        <p:txBody>
          <a:bodyPr>
            <a:normAutofit fontScale="92500" lnSpcReduction="10000"/>
          </a:bodyPr>
          <a:lstStyle/>
          <a:p>
            <a:pPr marL="0" indent="0">
              <a:buNone/>
            </a:pPr>
            <a:r>
              <a:rPr lang="en-US" altLang="zh-CN" sz="2800" dirty="0" smtClean="0">
                <a:solidFill>
                  <a:srgbClr val="FF0000"/>
                </a:solidFill>
                <a:latin typeface="+mj-ea"/>
                <a:ea typeface="+mj-ea"/>
              </a:rPr>
              <a:t>152 </a:t>
            </a:r>
            <a:r>
              <a:rPr lang="zh-CN" altLang="en-US" sz="2800" dirty="0">
                <a:solidFill>
                  <a:srgbClr val="FF0000"/>
                </a:solidFill>
                <a:latin typeface="+mj-ea"/>
                <a:ea typeface="+mj-ea"/>
              </a:rPr>
              <a:t>累计</a:t>
            </a:r>
            <a:r>
              <a:rPr lang="zh-CN" altLang="en-US" sz="2800" dirty="0" smtClean="0">
                <a:solidFill>
                  <a:srgbClr val="FF0000"/>
                </a:solidFill>
                <a:latin typeface="+mj-ea"/>
                <a:ea typeface="+mj-ea"/>
              </a:rPr>
              <a:t>折旧</a:t>
            </a:r>
            <a:endParaRPr lang="en-US" altLang="zh-CN" sz="2800" dirty="0" smtClean="0">
              <a:solidFill>
                <a:srgbClr val="FF0000"/>
              </a:solidFill>
              <a:latin typeface="+mj-ea"/>
              <a:ea typeface="+mj-ea"/>
            </a:endParaRPr>
          </a:p>
          <a:p>
            <a:pPr marL="0" indent="0">
              <a:spcAft>
                <a:spcPts val="1125"/>
              </a:spcAft>
              <a:buNone/>
            </a:pPr>
            <a:r>
              <a:rPr lang="en-US" altLang="zh-CN" sz="2000" kern="0" dirty="0" smtClean="0">
                <a:latin typeface="+mn-ea"/>
                <a:cs typeface="宋体" panose="02010600030101010101" pitchFamily="2" charset="-122"/>
              </a:rPr>
              <a:t>    </a:t>
            </a:r>
            <a:r>
              <a:rPr lang="zh-CN" altLang="zh-CN" sz="2000" kern="0" dirty="0" smtClean="0">
                <a:latin typeface="+mn-ea"/>
                <a:cs typeface="宋体" panose="02010600030101010101" pitchFamily="2" charset="-122"/>
              </a:rPr>
              <a:t>农村</a:t>
            </a:r>
            <a:r>
              <a:rPr lang="zh-CN" altLang="zh-CN" sz="2000" kern="0" dirty="0">
                <a:latin typeface="+mn-ea"/>
                <a:cs typeface="宋体" panose="02010600030101010101" pitchFamily="2" charset="-122"/>
              </a:rPr>
              <a:t>集体经济组织应当对所有的固定资产计提折旧，但以名义金额计价的固定资产除外。</a:t>
            </a:r>
            <a:endParaRPr lang="zh-CN" altLang="zh-CN" sz="1600" kern="100" dirty="0">
              <a:latin typeface="+mn-ea"/>
              <a:cs typeface="Times New Roman" panose="02020603050405020304"/>
            </a:endParaRPr>
          </a:p>
          <a:p>
            <a:pPr marL="0" indent="0">
              <a:buNone/>
            </a:pPr>
            <a:r>
              <a:rPr lang="en-US" altLang="zh-CN" sz="2000" kern="0" dirty="0" smtClean="0">
                <a:latin typeface="+mn-ea"/>
                <a:cs typeface="宋体" panose="02010600030101010101" pitchFamily="2" charset="-122"/>
              </a:rPr>
              <a:t>    </a:t>
            </a:r>
            <a:r>
              <a:rPr lang="zh-CN" altLang="zh-CN" sz="2000" kern="0" dirty="0" smtClean="0">
                <a:latin typeface="+mn-ea"/>
                <a:cs typeface="宋体" panose="02010600030101010101" pitchFamily="2" charset="-122"/>
              </a:rPr>
              <a:t>农村</a:t>
            </a:r>
            <a:r>
              <a:rPr lang="zh-CN" altLang="zh-CN" sz="2000" kern="0" dirty="0">
                <a:latin typeface="+mn-ea"/>
                <a:cs typeface="宋体" panose="02010600030101010101" pitchFamily="2" charset="-122"/>
              </a:rPr>
              <a:t>集体经济组织应当在固定资产预计使用寿命内，对固定资产原价</a:t>
            </a:r>
            <a:r>
              <a:rPr lang="en-US" altLang="zh-CN" sz="2000" kern="0" dirty="0">
                <a:latin typeface="+mn-ea"/>
                <a:cs typeface="宋体" panose="02010600030101010101" pitchFamily="2" charset="-122"/>
              </a:rPr>
              <a:t>(</a:t>
            </a:r>
            <a:r>
              <a:rPr lang="zh-CN" altLang="zh-CN" sz="2000" kern="0" dirty="0">
                <a:latin typeface="+mn-ea"/>
                <a:cs typeface="宋体" panose="02010600030101010101" pitchFamily="2" charset="-122"/>
              </a:rPr>
              <a:t>成本</a:t>
            </a:r>
            <a:r>
              <a:rPr lang="en-US" altLang="zh-CN" sz="2000" kern="0" dirty="0">
                <a:latin typeface="+mn-ea"/>
                <a:cs typeface="宋体" panose="02010600030101010101" pitchFamily="2" charset="-122"/>
              </a:rPr>
              <a:t>)</a:t>
            </a:r>
            <a:r>
              <a:rPr lang="zh-CN" altLang="zh-CN" sz="2000" kern="0" dirty="0">
                <a:latin typeface="+mn-ea"/>
                <a:cs typeface="宋体" panose="02010600030101010101" pitchFamily="2" charset="-122"/>
              </a:rPr>
              <a:t>扣除预计净残值后的金额，按照</a:t>
            </a:r>
            <a:r>
              <a:rPr lang="zh-CN" altLang="zh-CN" sz="2000" kern="0" dirty="0">
                <a:solidFill>
                  <a:srgbClr val="FF0000"/>
                </a:solidFill>
                <a:latin typeface="+mj-ea"/>
                <a:ea typeface="+mj-ea"/>
                <a:cs typeface="宋体" panose="02010600030101010101" pitchFamily="2" charset="-122"/>
              </a:rPr>
              <a:t>年限平均法</a:t>
            </a:r>
            <a:r>
              <a:rPr lang="zh-CN" altLang="zh-CN" sz="2000" kern="0" dirty="0">
                <a:latin typeface="+mn-ea"/>
                <a:cs typeface="宋体" panose="02010600030101010101" pitchFamily="2" charset="-122"/>
              </a:rPr>
              <a:t>或</a:t>
            </a:r>
            <a:r>
              <a:rPr lang="zh-CN" altLang="zh-CN" sz="2000" kern="0" dirty="0">
                <a:solidFill>
                  <a:srgbClr val="FF0000"/>
                </a:solidFill>
                <a:latin typeface="+mj-ea"/>
                <a:ea typeface="+mj-ea"/>
                <a:cs typeface="宋体" panose="02010600030101010101" pitchFamily="2" charset="-122"/>
              </a:rPr>
              <a:t>工作量法</a:t>
            </a:r>
            <a:r>
              <a:rPr lang="zh-CN" altLang="zh-CN" sz="2000" kern="0" dirty="0">
                <a:latin typeface="+mn-ea"/>
                <a:cs typeface="宋体" panose="02010600030101010101" pitchFamily="2" charset="-122"/>
              </a:rPr>
              <a:t>等计提折旧，并根据该固定资产的受益对象计入相关资产成本或者当期损益</a:t>
            </a:r>
            <a:r>
              <a:rPr lang="zh-CN" altLang="zh-CN" sz="2000" kern="0" dirty="0" smtClean="0">
                <a:latin typeface="+mn-ea"/>
                <a:cs typeface="宋体" panose="02010600030101010101" pitchFamily="2" charset="-122"/>
              </a:rPr>
              <a:t>。</a:t>
            </a:r>
            <a:endParaRPr lang="en-US" altLang="zh-CN" sz="2000" kern="0" dirty="0" smtClean="0">
              <a:latin typeface="+mn-ea"/>
              <a:cs typeface="宋体" panose="02010600030101010101" pitchFamily="2" charset="-122"/>
            </a:endParaRPr>
          </a:p>
          <a:p>
            <a:pPr marL="0" lvl="0" indent="0">
              <a:spcBef>
                <a:spcPts val="0"/>
              </a:spcBef>
              <a:buClrTx/>
              <a:buSzTx/>
              <a:buNone/>
            </a:pPr>
            <a:r>
              <a:rPr lang="en-US" altLang="zh-CN" sz="2000" dirty="0" smtClean="0">
                <a:solidFill>
                  <a:prstClr val="black"/>
                </a:solidFill>
                <a:latin typeface="宋体" panose="02010600030101010101" pitchFamily="2" charset="-122"/>
              </a:rPr>
              <a:t>    </a:t>
            </a:r>
            <a:r>
              <a:rPr lang="zh-CN" altLang="zh-CN" sz="2000" dirty="0" smtClean="0">
                <a:solidFill>
                  <a:srgbClr val="FF0000"/>
                </a:solidFill>
                <a:latin typeface="+mj-ea"/>
                <a:ea typeface="+mj-ea"/>
              </a:rPr>
              <a:t>年限</a:t>
            </a:r>
            <a:r>
              <a:rPr lang="zh-CN" altLang="zh-CN" sz="2000" dirty="0">
                <a:solidFill>
                  <a:srgbClr val="FF0000"/>
                </a:solidFill>
                <a:latin typeface="+mj-ea"/>
                <a:ea typeface="+mj-ea"/>
              </a:rPr>
              <a:t>平均法</a:t>
            </a:r>
            <a:r>
              <a:rPr lang="zh-CN" altLang="zh-CN" sz="2000" dirty="0">
                <a:solidFill>
                  <a:prstClr val="black"/>
                </a:solidFill>
                <a:latin typeface="宋体" panose="02010600030101010101" pitchFamily="2" charset="-122"/>
              </a:rPr>
              <a:t>，又称直线法，是指将固定资产的应计折旧额均匀地分摊到固定资产预计使用寿命内的一种方法。</a:t>
            </a:r>
            <a:endParaRPr lang="zh-CN" altLang="en-US" sz="2000" dirty="0">
              <a:solidFill>
                <a:prstClr val="black"/>
              </a:solidFill>
              <a:latin typeface="宋体" panose="02010600030101010101" pitchFamily="2" charset="-122"/>
            </a:endParaRPr>
          </a:p>
          <a:p>
            <a:pPr marL="0" lvl="0" indent="266700" eaLnBrk="0" fontAlgn="base" hangingPunct="0">
              <a:spcBef>
                <a:spcPct val="0"/>
              </a:spcBef>
              <a:spcAft>
                <a:spcPct val="0"/>
              </a:spcAft>
              <a:buClrTx/>
              <a:buSzTx/>
              <a:buNone/>
            </a:pPr>
            <a:r>
              <a:rPr lang="zh-CN" altLang="zh-CN" sz="1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年折旧额</a:t>
            </a:r>
            <a:r>
              <a:rPr lang="en-US" altLang="zh-CN" sz="1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1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（原价</a:t>
            </a:r>
            <a:r>
              <a:rPr lang="en-US" altLang="zh-CN" sz="1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1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预计净残值）</a:t>
            </a:r>
            <a:r>
              <a:rPr lang="en-US" altLang="zh-CN" sz="1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1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预计使用年限</a:t>
            </a:r>
            <a:endParaRPr lang="zh-CN" altLang="en-US" sz="1800" b="1" dirty="0">
              <a:solidFill>
                <a:prstClr val="black"/>
              </a:solidFill>
              <a:latin typeface="Arial" panose="020B0604020202020204" pitchFamily="34" charset="0"/>
              <a:ea typeface="宋体" panose="02010600030101010101" pitchFamily="2" charset="-122"/>
              <a:cs typeface="宋体" panose="02010600030101010101" pitchFamily="2" charset="-122"/>
            </a:endParaRPr>
          </a:p>
          <a:p>
            <a:pPr marL="0" lvl="0" indent="266700" eaLnBrk="0" fontAlgn="base" hangingPunct="0">
              <a:spcBef>
                <a:spcPct val="0"/>
              </a:spcBef>
              <a:spcAft>
                <a:spcPct val="0"/>
              </a:spcAft>
              <a:buClrTx/>
              <a:buSzTx/>
              <a:buNone/>
            </a:pPr>
            <a:r>
              <a:rPr lang="en-US" altLang="zh-CN" sz="1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1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原价</a:t>
            </a:r>
            <a:r>
              <a:rPr lang="en-US" altLang="zh-CN" sz="1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1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1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zh-CN" sz="1800" b="1" dirty="0">
                <a:solidFill>
                  <a:prstClr val="black"/>
                </a:solidFill>
                <a:latin typeface="Calibri" panose="020F0502020204030204"/>
              </a:rPr>
              <a:t>预计净残值率</a:t>
            </a:r>
            <a:r>
              <a:rPr lang="zh-CN" altLang="en-US" sz="1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1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1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预计使用年限</a:t>
            </a:r>
            <a:endParaRPr lang="zh-CN" altLang="en-US" sz="1800" b="1" dirty="0">
              <a:solidFill>
                <a:prstClr val="black"/>
              </a:solidFill>
              <a:latin typeface="Arial" panose="020B0604020202020204" pitchFamily="34" charset="0"/>
              <a:ea typeface="宋体" panose="02010600030101010101" pitchFamily="2" charset="-122"/>
              <a:cs typeface="宋体" panose="02010600030101010101" pitchFamily="2" charset="-122"/>
            </a:endParaRPr>
          </a:p>
          <a:p>
            <a:pPr marL="0" lvl="0" indent="266700" eaLnBrk="0" fontAlgn="base" hangingPunct="0">
              <a:spcBef>
                <a:spcPct val="0"/>
              </a:spcBef>
              <a:spcAft>
                <a:spcPct val="0"/>
              </a:spcAft>
              <a:buClrTx/>
              <a:buSzTx/>
              <a:buNone/>
            </a:pPr>
            <a:r>
              <a:rPr lang="en-US" altLang="zh-CN" sz="1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1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原价</a:t>
            </a:r>
            <a:r>
              <a:rPr lang="en-US" altLang="zh-CN" sz="1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18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年折旧率</a:t>
            </a:r>
            <a:endParaRPr lang="zh-CN" altLang="en-US" sz="1800" b="1" dirty="0">
              <a:solidFill>
                <a:prstClr val="black"/>
              </a:solidFill>
              <a:latin typeface="Arial" panose="020B0604020202020204" pitchFamily="34" charset="0"/>
              <a:ea typeface="宋体" panose="02010600030101010101" pitchFamily="2" charset="-122"/>
              <a:cs typeface="宋体" panose="02010600030101010101" pitchFamily="2" charset="-122"/>
            </a:endParaRPr>
          </a:p>
          <a:p>
            <a:pPr marL="0" lvl="0" indent="266700" eaLnBrk="0" fontAlgn="base" hangingPunct="0">
              <a:spcBef>
                <a:spcPct val="0"/>
              </a:spcBef>
              <a:spcAft>
                <a:spcPct val="0"/>
              </a:spcAft>
              <a:buClrTx/>
              <a:buSzTx/>
              <a:buNone/>
            </a:pPr>
            <a:r>
              <a:rPr lang="zh-CN" altLang="en-US" sz="1800" dirty="0">
                <a:solidFill>
                  <a:srgbClr val="000000"/>
                </a:solidFill>
                <a:latin typeface="+mj-ea"/>
                <a:ea typeface="+mj-ea"/>
                <a:cs typeface="Times New Roman" panose="02020603050405020304" pitchFamily="18" charset="0"/>
              </a:rPr>
              <a:t>注：预计净残值率</a:t>
            </a:r>
            <a:r>
              <a:rPr lang="en-US" altLang="zh-CN" sz="1800" dirty="0">
                <a:solidFill>
                  <a:srgbClr val="000000"/>
                </a:solidFill>
                <a:latin typeface="+mj-ea"/>
                <a:ea typeface="+mj-ea"/>
                <a:cs typeface="Times New Roman" panose="02020603050405020304" pitchFamily="18" charset="0"/>
              </a:rPr>
              <a:t>=</a:t>
            </a:r>
            <a:r>
              <a:rPr lang="zh-CN" altLang="en-US" sz="1800" dirty="0">
                <a:solidFill>
                  <a:srgbClr val="000000"/>
                </a:solidFill>
                <a:latin typeface="+mj-ea"/>
                <a:ea typeface="+mj-ea"/>
                <a:cs typeface="Times New Roman" panose="02020603050405020304" pitchFamily="18" charset="0"/>
              </a:rPr>
              <a:t>预计净残值</a:t>
            </a:r>
            <a:r>
              <a:rPr lang="en-US" altLang="zh-CN" sz="1800" dirty="0">
                <a:solidFill>
                  <a:srgbClr val="000000"/>
                </a:solidFill>
                <a:latin typeface="+mj-ea"/>
                <a:ea typeface="+mj-ea"/>
                <a:cs typeface="Times New Roman" panose="02020603050405020304" pitchFamily="18" charset="0"/>
              </a:rPr>
              <a:t>/</a:t>
            </a:r>
            <a:r>
              <a:rPr lang="zh-CN" altLang="en-US" sz="1800" dirty="0">
                <a:solidFill>
                  <a:srgbClr val="000000"/>
                </a:solidFill>
                <a:latin typeface="+mj-ea"/>
                <a:ea typeface="+mj-ea"/>
                <a:cs typeface="Times New Roman" panose="02020603050405020304" pitchFamily="18" charset="0"/>
              </a:rPr>
              <a:t>原价</a:t>
            </a:r>
            <a:r>
              <a:rPr lang="en-US" altLang="zh-CN" sz="1800" dirty="0">
                <a:solidFill>
                  <a:srgbClr val="000000"/>
                </a:solidFill>
                <a:latin typeface="+mj-ea"/>
                <a:ea typeface="+mj-ea"/>
                <a:cs typeface="Times New Roman" panose="02020603050405020304" pitchFamily="18" charset="0"/>
              </a:rPr>
              <a:t>×100%</a:t>
            </a:r>
            <a:endParaRPr lang="en-US" altLang="zh-CN" sz="1800" dirty="0">
              <a:solidFill>
                <a:prstClr val="black"/>
              </a:solidFill>
              <a:latin typeface="+mj-ea"/>
              <a:ea typeface="+mj-ea"/>
              <a:cs typeface="宋体" panose="02010600030101010101" pitchFamily="2" charset="-122"/>
            </a:endParaRPr>
          </a:p>
          <a:p>
            <a:pPr marL="0" indent="0">
              <a:buNone/>
            </a:pPr>
            <a:r>
              <a:rPr lang="zh-CN" altLang="en-US" sz="1800" dirty="0" smtClean="0">
                <a:solidFill>
                  <a:prstClr val="black"/>
                </a:solidFill>
                <a:latin typeface="Calibri" panose="020F0502020204030204"/>
              </a:rPr>
              <a:t>例如：某村</a:t>
            </a:r>
            <a:r>
              <a:rPr lang="zh-CN" altLang="zh-CN" sz="1800" dirty="0" smtClean="0">
                <a:solidFill>
                  <a:prstClr val="black"/>
                </a:solidFill>
                <a:latin typeface="Calibri" panose="020F0502020204030204"/>
              </a:rPr>
              <a:t>有</a:t>
            </a:r>
            <a:r>
              <a:rPr lang="zh-CN" altLang="zh-CN" sz="1800" dirty="0">
                <a:solidFill>
                  <a:prstClr val="black"/>
                </a:solidFill>
                <a:latin typeface="Calibri" panose="020F0502020204030204"/>
              </a:rPr>
              <a:t>一</a:t>
            </a:r>
            <a:r>
              <a:rPr lang="zh-CN" altLang="zh-CN" sz="1800" dirty="0" smtClean="0">
                <a:solidFill>
                  <a:prstClr val="black"/>
                </a:solidFill>
                <a:latin typeface="Calibri" panose="020F0502020204030204"/>
              </a:rPr>
              <a:t>幢</a:t>
            </a:r>
            <a:r>
              <a:rPr lang="zh-CN" altLang="en-US" sz="1800" dirty="0" smtClean="0">
                <a:solidFill>
                  <a:prstClr val="black"/>
                </a:solidFill>
                <a:latin typeface="Calibri" panose="020F0502020204030204"/>
              </a:rPr>
              <a:t>厂房</a:t>
            </a:r>
            <a:r>
              <a:rPr lang="zh-CN" altLang="zh-CN" sz="1800" dirty="0" smtClean="0">
                <a:solidFill>
                  <a:prstClr val="black"/>
                </a:solidFill>
                <a:latin typeface="Calibri" panose="020F0502020204030204"/>
              </a:rPr>
              <a:t>，</a:t>
            </a:r>
            <a:r>
              <a:rPr lang="zh-CN" altLang="zh-CN" sz="1800" dirty="0">
                <a:solidFill>
                  <a:prstClr val="black"/>
                </a:solidFill>
                <a:latin typeface="Calibri" panose="020F0502020204030204"/>
              </a:rPr>
              <a:t>原价为</a:t>
            </a:r>
            <a:r>
              <a:rPr lang="en-US" altLang="zh-CN" sz="1800" dirty="0">
                <a:solidFill>
                  <a:prstClr val="black"/>
                </a:solidFill>
                <a:latin typeface="Calibri" panose="020F0502020204030204"/>
              </a:rPr>
              <a:t>5 000 000</a:t>
            </a:r>
            <a:r>
              <a:rPr lang="zh-CN" altLang="zh-CN" sz="1800" dirty="0">
                <a:solidFill>
                  <a:prstClr val="black"/>
                </a:solidFill>
                <a:latin typeface="Calibri" panose="020F0502020204030204"/>
              </a:rPr>
              <a:t>元，预计可使用</a:t>
            </a:r>
            <a:r>
              <a:rPr lang="en-US" altLang="zh-CN" sz="1800" dirty="0">
                <a:solidFill>
                  <a:prstClr val="black"/>
                </a:solidFill>
                <a:latin typeface="Calibri" panose="020F0502020204030204"/>
              </a:rPr>
              <a:t>20</a:t>
            </a:r>
            <a:r>
              <a:rPr lang="zh-CN" altLang="zh-CN" sz="1800" dirty="0">
                <a:solidFill>
                  <a:prstClr val="black"/>
                </a:solidFill>
                <a:latin typeface="Calibri" panose="020F0502020204030204"/>
              </a:rPr>
              <a:t>年，预计报废时的净残值率</a:t>
            </a:r>
            <a:r>
              <a:rPr lang="zh-CN" altLang="zh-CN" sz="1800" dirty="0" smtClean="0">
                <a:solidFill>
                  <a:prstClr val="black"/>
                </a:solidFill>
                <a:latin typeface="Calibri" panose="020F0502020204030204"/>
              </a:rPr>
              <a:t>为</a:t>
            </a:r>
            <a:r>
              <a:rPr lang="en-US" altLang="zh-CN" sz="1800" dirty="0" smtClean="0">
                <a:solidFill>
                  <a:prstClr val="black"/>
                </a:solidFill>
                <a:latin typeface="Calibri" panose="020F0502020204030204"/>
              </a:rPr>
              <a:t>4%</a:t>
            </a:r>
            <a:r>
              <a:rPr lang="zh-CN" altLang="zh-CN" sz="1800" dirty="0" smtClean="0">
                <a:solidFill>
                  <a:prstClr val="black"/>
                </a:solidFill>
                <a:latin typeface="Calibri" panose="020F0502020204030204"/>
              </a:rPr>
              <a:t>。</a:t>
            </a:r>
            <a:endParaRPr lang="en-US" altLang="zh-CN" sz="1800" dirty="0" smtClean="0">
              <a:solidFill>
                <a:prstClr val="black"/>
              </a:solidFill>
              <a:latin typeface="Calibri" panose="020F0502020204030204"/>
            </a:endParaRPr>
          </a:p>
          <a:p>
            <a:pPr marL="0" lvl="0" indent="266700" eaLnBrk="0" fontAlgn="base" hangingPunct="0">
              <a:spcBef>
                <a:spcPct val="0"/>
              </a:spcBef>
              <a:spcAft>
                <a:spcPct val="0"/>
              </a:spcAft>
              <a:buClrTx/>
              <a:buSzTx/>
              <a:buNone/>
            </a:pPr>
            <a:r>
              <a:rPr lang="zh-CN" altLang="en-US" sz="1800" dirty="0">
                <a:solidFill>
                  <a:prstClr val="black"/>
                </a:solidFill>
                <a:latin typeface="Calibri" panose="020F0502020204030204"/>
              </a:rPr>
              <a:t>年折旧</a:t>
            </a:r>
            <a:r>
              <a:rPr lang="zh-CN" altLang="en-US" sz="1800" dirty="0" smtClean="0">
                <a:solidFill>
                  <a:prstClr val="black"/>
                </a:solidFill>
                <a:latin typeface="Calibri" panose="020F0502020204030204"/>
              </a:rPr>
              <a:t>额</a:t>
            </a:r>
            <a:r>
              <a:rPr lang="en-US" altLang="zh-CN" sz="1800" dirty="0" smtClean="0">
                <a:solidFill>
                  <a:prstClr val="black"/>
                </a:solidFill>
                <a:latin typeface="Calibri" panose="020F0502020204030204"/>
              </a:rPr>
              <a:t>=</a:t>
            </a:r>
            <a:r>
              <a:rPr lang="zh-CN" altLang="en-US" sz="1800" dirty="0" smtClean="0">
                <a:solidFill>
                  <a:prstClr val="black"/>
                </a:solidFill>
                <a:latin typeface="Calibri" panose="020F0502020204030204"/>
              </a:rPr>
              <a:t>原价</a:t>
            </a:r>
            <a:r>
              <a:rPr lang="en-US" altLang="zh-CN" sz="180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18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1800"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zh-CN" sz="1800" dirty="0">
                <a:solidFill>
                  <a:prstClr val="black"/>
                </a:solidFill>
                <a:latin typeface="Calibri" panose="020F0502020204030204"/>
              </a:rPr>
              <a:t>预计净残值率</a:t>
            </a:r>
            <a:r>
              <a:rPr lang="zh-CN" altLang="en-US" sz="18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18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1800" dirty="0">
                <a:solidFill>
                  <a:srgbClr val="000000"/>
                </a:solidFill>
                <a:latin typeface="宋体" panose="02010600030101010101" pitchFamily="2" charset="-122"/>
                <a:ea typeface="宋体" panose="02010600030101010101" pitchFamily="2" charset="-122"/>
                <a:cs typeface="Times New Roman" panose="02020603050405020304" pitchFamily="18" charset="0"/>
              </a:rPr>
              <a:t>预计使用</a:t>
            </a:r>
            <a:r>
              <a:rPr lang="zh-CN" altLang="en-US" sz="180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年限</a:t>
            </a:r>
            <a:endParaRPr lang="en-US" altLang="zh-CN" sz="180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marL="0" lvl="0" indent="266700" eaLnBrk="0" fontAlgn="base" hangingPunct="0">
              <a:spcBef>
                <a:spcPct val="0"/>
              </a:spcBef>
              <a:spcAft>
                <a:spcPct val="0"/>
              </a:spcAft>
              <a:buClrTx/>
              <a:buSzTx/>
              <a:buNone/>
            </a:pPr>
            <a:r>
              <a:rPr lang="en-US" altLang="zh-CN" sz="180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sz="180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       =5000000</a:t>
            </a:r>
            <a:r>
              <a:rPr lang="en-US" altLang="zh-CN" sz="180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zh-CN" altLang="en-US" sz="18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180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en-US" altLang="zh-CN" sz="1800" dirty="0" smtClean="0">
                <a:solidFill>
                  <a:prstClr val="black"/>
                </a:solidFill>
                <a:latin typeface="Calibri" panose="020F0502020204030204"/>
              </a:rPr>
              <a:t>4%</a:t>
            </a:r>
            <a:r>
              <a:rPr lang="zh-CN" altLang="en-US" sz="180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180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÷20</a:t>
            </a:r>
            <a:endParaRPr lang="en-US" altLang="zh-CN" sz="180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marL="0" lvl="0" indent="266700" eaLnBrk="0" fontAlgn="base" hangingPunct="0">
              <a:spcBef>
                <a:spcPct val="0"/>
              </a:spcBef>
              <a:spcAft>
                <a:spcPct val="0"/>
              </a:spcAft>
              <a:buClrTx/>
              <a:buSzTx/>
              <a:buNone/>
            </a:pPr>
            <a:r>
              <a:rPr lang="en-US" altLang="zh-CN" sz="180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sz="180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       =240000</a:t>
            </a:r>
            <a:r>
              <a:rPr lang="zh-CN" altLang="en-US" sz="180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（元）</a:t>
            </a:r>
            <a:endParaRPr lang="zh-CN" altLang="en-US" sz="1800" dirty="0">
              <a:solidFill>
                <a:prstClr val="black"/>
              </a:solidFill>
              <a:latin typeface="Arial" panose="020B0604020202020204" pitchFamily="34" charset="0"/>
              <a:ea typeface="宋体" panose="02010600030101010101" pitchFamily="2" charset="-122"/>
              <a:cs typeface="宋体" panose="02010600030101010101" pitchFamily="2" charset="-122"/>
            </a:endParaRPr>
          </a:p>
          <a:p>
            <a:endParaRPr lang="zh-CN" altLang="en-US" sz="2000" dirty="0">
              <a:solidFill>
                <a:srgbClr val="FF000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 calcmode="lin" valueType="num">
                                      <p:cBhvr additive="base">
                                        <p:cTn id="4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xEl>
                                              <p:pRg st="7" end="7"/>
                                            </p:txEl>
                                          </p:spTgt>
                                        </p:tgtEl>
                                        <p:attrNameLst>
                                          <p:attrName>style.visibility</p:attrName>
                                        </p:attrNameLst>
                                      </p:cBhvr>
                                      <p:to>
                                        <p:strVal val="visible"/>
                                      </p:to>
                                    </p:set>
                                    <p:anim calcmode="lin" valueType="num">
                                      <p:cBhvr additive="base">
                                        <p:cTn id="5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xEl>
                                              <p:pRg st="8" end="8"/>
                                            </p:txEl>
                                          </p:spTgt>
                                        </p:tgtEl>
                                        <p:attrNameLst>
                                          <p:attrName>style.visibility</p:attrName>
                                        </p:attrNameLst>
                                      </p:cBhvr>
                                      <p:to>
                                        <p:strVal val="visible"/>
                                      </p:to>
                                    </p:set>
                                    <p:anim calcmode="lin" valueType="num">
                                      <p:cBhvr additive="base">
                                        <p:cTn id="6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
                                            <p:txEl>
                                              <p:pRg st="9" end="9"/>
                                            </p:txEl>
                                          </p:spTgt>
                                        </p:tgtEl>
                                        <p:attrNameLst>
                                          <p:attrName>style.visibility</p:attrName>
                                        </p:attrNameLst>
                                      </p:cBhvr>
                                      <p:to>
                                        <p:strVal val="visible"/>
                                      </p:to>
                                    </p:set>
                                    <p:anim calcmode="lin" valueType="num">
                                      <p:cBhvr additive="base">
                                        <p:cTn id="6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xEl>
                                              <p:pRg st="10" end="10"/>
                                            </p:txEl>
                                          </p:spTgt>
                                        </p:tgtEl>
                                        <p:attrNameLst>
                                          <p:attrName>style.visibility</p:attrName>
                                        </p:attrNameLst>
                                      </p:cBhvr>
                                      <p:to>
                                        <p:strVal val="visible"/>
                                      </p:to>
                                    </p:set>
                                    <p:anim calcmode="lin" valueType="num">
                                      <p:cBhvr additive="base">
                                        <p:cTn id="73"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xEl>
                                              <p:pRg st="11" end="11"/>
                                            </p:txEl>
                                          </p:spTgt>
                                        </p:tgtEl>
                                        <p:attrNameLst>
                                          <p:attrName>style.visibility</p:attrName>
                                        </p:attrNameLst>
                                      </p:cBhvr>
                                      <p:to>
                                        <p:strVal val="visible"/>
                                      </p:to>
                                    </p:set>
                                    <p:anim calcmode="lin" valueType="num">
                                      <p:cBhvr additive="base">
                                        <p:cTn id="79"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600" dirty="0">
              <a:solidFill>
                <a:srgbClr val="FF0000"/>
              </a:solidFill>
            </a:endParaRPr>
          </a:p>
        </p:txBody>
      </p:sp>
      <p:sp>
        <p:nvSpPr>
          <p:cNvPr id="9" name="内容占位符 8"/>
          <p:cNvSpPr>
            <a:spLocks noGrp="1"/>
          </p:cNvSpPr>
          <p:nvPr>
            <p:ph idx="1"/>
          </p:nvPr>
        </p:nvSpPr>
        <p:spPr>
          <a:xfrm>
            <a:off x="457200" y="1340768"/>
            <a:ext cx="8229600" cy="4983832"/>
          </a:xfrm>
        </p:spPr>
        <p:txBody>
          <a:bodyPr/>
          <a:lstStyle/>
          <a:p>
            <a:endParaRPr lang="en-US" altLang="zh-CN" sz="1800" b="1" dirty="0" smtClean="0">
              <a:latin typeface="+mj-ea"/>
              <a:ea typeface="+mj-ea"/>
            </a:endParaRPr>
          </a:p>
          <a:p>
            <a:pPr marL="0" lvl="0" indent="0">
              <a:spcBef>
                <a:spcPts val="0"/>
              </a:spcBef>
              <a:buClrTx/>
              <a:buSzTx/>
              <a:buNone/>
            </a:pPr>
            <a:r>
              <a:rPr lang="zh-CN" altLang="zh-CN" sz="2000" dirty="0">
                <a:solidFill>
                  <a:srgbClr val="FF0000"/>
                </a:solidFill>
                <a:latin typeface="+mj-ea"/>
                <a:ea typeface="+mj-ea"/>
              </a:rPr>
              <a:t>工作量</a:t>
            </a:r>
            <a:r>
              <a:rPr lang="zh-CN" altLang="zh-CN" sz="2000" dirty="0" smtClean="0">
                <a:solidFill>
                  <a:srgbClr val="FF0000"/>
                </a:solidFill>
                <a:latin typeface="+mj-ea"/>
                <a:ea typeface="+mj-ea"/>
              </a:rPr>
              <a:t>法</a:t>
            </a:r>
            <a:r>
              <a:rPr lang="zh-CN" altLang="zh-CN" sz="1800" dirty="0" smtClean="0">
                <a:solidFill>
                  <a:prstClr val="black"/>
                </a:solidFill>
                <a:latin typeface="+mn-ea"/>
              </a:rPr>
              <a:t>根据</a:t>
            </a:r>
            <a:r>
              <a:rPr lang="zh-CN" altLang="zh-CN" sz="1800" dirty="0">
                <a:solidFill>
                  <a:prstClr val="black"/>
                </a:solidFill>
                <a:latin typeface="+mn-ea"/>
              </a:rPr>
              <a:t>实际工作量计算每期应提折旧额的一种方法。</a:t>
            </a:r>
            <a:r>
              <a:rPr lang="en-US" altLang="zh-CN" sz="1800" dirty="0">
                <a:solidFill>
                  <a:prstClr val="black"/>
                </a:solidFill>
                <a:latin typeface="+mn-ea"/>
              </a:rPr>
              <a:t> </a:t>
            </a:r>
            <a:br>
              <a:rPr lang="en-US" altLang="zh-CN" sz="1800" dirty="0">
                <a:solidFill>
                  <a:prstClr val="black"/>
                </a:solidFill>
                <a:latin typeface="+mn-ea"/>
              </a:rPr>
            </a:br>
            <a:endParaRPr lang="en-US" altLang="zh-CN" sz="1800" dirty="0" smtClean="0">
              <a:solidFill>
                <a:prstClr val="black"/>
              </a:solidFill>
              <a:latin typeface="+mn-ea"/>
            </a:endParaRPr>
          </a:p>
          <a:p>
            <a:pPr marL="0" lvl="0" indent="0">
              <a:spcBef>
                <a:spcPts val="0"/>
              </a:spcBef>
              <a:buClrTx/>
              <a:buSzTx/>
              <a:buNone/>
            </a:pPr>
            <a:r>
              <a:rPr lang="zh-CN" altLang="zh-CN" sz="1800" dirty="0" smtClean="0">
                <a:solidFill>
                  <a:prstClr val="black"/>
                </a:solidFill>
                <a:latin typeface="+mn-ea"/>
              </a:rPr>
              <a:t>某</a:t>
            </a:r>
            <a:r>
              <a:rPr lang="zh-CN" altLang="zh-CN" sz="1800" dirty="0">
                <a:solidFill>
                  <a:prstClr val="black"/>
                </a:solidFill>
                <a:latin typeface="+mn-ea"/>
              </a:rPr>
              <a:t>项固定资产月折旧</a:t>
            </a:r>
            <a:r>
              <a:rPr lang="zh-CN" altLang="zh-CN" sz="1800" dirty="0" smtClean="0">
                <a:solidFill>
                  <a:prstClr val="black"/>
                </a:solidFill>
                <a:latin typeface="+mn-ea"/>
              </a:rPr>
              <a:t>额＝</a:t>
            </a:r>
            <a:r>
              <a:rPr lang="zh-CN" altLang="zh-CN" sz="1800" dirty="0">
                <a:solidFill>
                  <a:prstClr val="black"/>
                </a:solidFill>
                <a:latin typeface="+mn-ea"/>
              </a:rPr>
              <a:t>该项固定资产当月工作量×单位工作量折旧</a:t>
            </a:r>
            <a:r>
              <a:rPr lang="zh-CN" altLang="zh-CN" sz="1800" dirty="0" smtClean="0">
                <a:solidFill>
                  <a:prstClr val="black"/>
                </a:solidFill>
                <a:latin typeface="+mn-ea"/>
              </a:rPr>
              <a:t>额</a:t>
            </a:r>
            <a:endParaRPr lang="en-US" altLang="zh-CN" sz="1800" dirty="0" smtClean="0">
              <a:solidFill>
                <a:prstClr val="black"/>
              </a:solidFill>
              <a:latin typeface="+mn-ea"/>
            </a:endParaRPr>
          </a:p>
          <a:p>
            <a:pPr marL="0" lvl="0" indent="0">
              <a:spcBef>
                <a:spcPts val="0"/>
              </a:spcBef>
              <a:buClrTx/>
              <a:buSzTx/>
              <a:buNone/>
            </a:pPr>
            <a:endParaRPr lang="zh-CN" altLang="en-US" sz="1800" dirty="0">
              <a:solidFill>
                <a:prstClr val="black"/>
              </a:solidFill>
              <a:latin typeface="+mn-ea"/>
            </a:endParaRPr>
          </a:p>
          <a:p>
            <a:endParaRPr lang="en-US" altLang="zh-CN" dirty="0" smtClean="0"/>
          </a:p>
          <a:p>
            <a:pPr marL="0" lvl="0" indent="0">
              <a:spcBef>
                <a:spcPts val="0"/>
              </a:spcBef>
              <a:buClrTx/>
              <a:buSzTx/>
              <a:buNone/>
            </a:pPr>
            <a:r>
              <a:rPr lang="zh-CN" altLang="en-US" sz="2000" dirty="0" smtClean="0">
                <a:solidFill>
                  <a:prstClr val="black"/>
                </a:solidFill>
                <a:latin typeface="宋体" panose="02010600030101010101" pitchFamily="2" charset="-122"/>
              </a:rPr>
              <a:t>例如：</a:t>
            </a:r>
            <a:r>
              <a:rPr lang="zh-CN" altLang="zh-CN" sz="2000" dirty="0" smtClean="0">
                <a:solidFill>
                  <a:prstClr val="black"/>
                </a:solidFill>
                <a:latin typeface="宋体" panose="02010600030101010101" pitchFamily="2" charset="-122"/>
              </a:rPr>
              <a:t>某</a:t>
            </a:r>
            <a:r>
              <a:rPr lang="zh-CN" altLang="en-US" sz="2000" dirty="0" smtClean="0">
                <a:solidFill>
                  <a:prstClr val="black"/>
                </a:solidFill>
                <a:latin typeface="宋体" panose="02010600030101010101" pitchFamily="2" charset="-122"/>
              </a:rPr>
              <a:t>集体经济组织有</a:t>
            </a:r>
            <a:r>
              <a:rPr lang="zh-CN" altLang="zh-CN" sz="2000" dirty="0" smtClean="0">
                <a:solidFill>
                  <a:prstClr val="black"/>
                </a:solidFill>
                <a:latin typeface="宋体" panose="02010600030101010101" pitchFamily="2" charset="-122"/>
              </a:rPr>
              <a:t>一</a:t>
            </a:r>
            <a:r>
              <a:rPr lang="zh-CN" altLang="zh-CN" sz="2000" dirty="0">
                <a:solidFill>
                  <a:prstClr val="black"/>
                </a:solidFill>
                <a:latin typeface="宋体" panose="02010600030101010101" pitchFamily="2" charset="-122"/>
              </a:rPr>
              <a:t>辆运货卡车的原价为</a:t>
            </a:r>
            <a:r>
              <a:rPr lang="en-US" altLang="zh-CN" sz="2000" dirty="0">
                <a:solidFill>
                  <a:prstClr val="black"/>
                </a:solidFill>
                <a:latin typeface="宋体" panose="02010600030101010101" pitchFamily="2" charset="-122"/>
              </a:rPr>
              <a:t>600 000</a:t>
            </a:r>
            <a:r>
              <a:rPr lang="zh-CN" altLang="zh-CN" sz="2000" dirty="0">
                <a:solidFill>
                  <a:prstClr val="black"/>
                </a:solidFill>
                <a:latin typeface="宋体" panose="02010600030101010101" pitchFamily="2" charset="-122"/>
              </a:rPr>
              <a:t>元，预计总行驶里程为</a:t>
            </a:r>
            <a:r>
              <a:rPr lang="en-US" altLang="zh-CN" sz="2000" dirty="0">
                <a:solidFill>
                  <a:prstClr val="black"/>
                </a:solidFill>
                <a:latin typeface="宋体" panose="02010600030101010101" pitchFamily="2" charset="-122"/>
              </a:rPr>
              <a:t>500 000</a:t>
            </a:r>
            <a:r>
              <a:rPr lang="zh-CN" altLang="zh-CN" sz="2000" dirty="0">
                <a:solidFill>
                  <a:prstClr val="black"/>
                </a:solidFill>
                <a:latin typeface="宋体" panose="02010600030101010101" pitchFamily="2" charset="-122"/>
              </a:rPr>
              <a:t>公里，预计报废时的净残值率为</a:t>
            </a:r>
            <a:r>
              <a:rPr lang="en-US" altLang="zh-CN" sz="2000" dirty="0">
                <a:solidFill>
                  <a:prstClr val="black"/>
                </a:solidFill>
                <a:latin typeface="宋体" panose="02010600030101010101" pitchFamily="2" charset="-122"/>
              </a:rPr>
              <a:t>5%</a:t>
            </a:r>
            <a:r>
              <a:rPr lang="zh-CN" altLang="zh-CN" sz="2000" dirty="0">
                <a:solidFill>
                  <a:prstClr val="black"/>
                </a:solidFill>
                <a:latin typeface="宋体" panose="02010600030101010101" pitchFamily="2" charset="-122"/>
              </a:rPr>
              <a:t>，本月行驶</a:t>
            </a:r>
            <a:r>
              <a:rPr lang="en-US" altLang="zh-CN" sz="2000" dirty="0">
                <a:solidFill>
                  <a:prstClr val="black"/>
                </a:solidFill>
                <a:latin typeface="宋体" panose="02010600030101010101" pitchFamily="2" charset="-122"/>
              </a:rPr>
              <a:t>4 000</a:t>
            </a:r>
            <a:r>
              <a:rPr lang="zh-CN" altLang="zh-CN" sz="2000" dirty="0">
                <a:solidFill>
                  <a:prstClr val="black"/>
                </a:solidFill>
                <a:latin typeface="宋体" panose="02010600030101010101" pitchFamily="2" charset="-122"/>
              </a:rPr>
              <a:t>公里。</a:t>
            </a:r>
            <a:endParaRPr lang="zh-CN" altLang="en-US" sz="2000" dirty="0">
              <a:solidFill>
                <a:prstClr val="black"/>
              </a:solidFill>
              <a:latin typeface="宋体" panose="02010600030101010101" pitchFamily="2" charset="-122"/>
            </a:endParaRPr>
          </a:p>
          <a:p>
            <a:r>
              <a:rPr lang="zh-CN" altLang="en-US" sz="2000" dirty="0" smtClean="0">
                <a:latin typeface="+mn-ea"/>
              </a:rPr>
              <a:t>单位工作量折旧额</a:t>
            </a:r>
            <a:r>
              <a:rPr lang="en-US" altLang="zh-CN" sz="2000" dirty="0" smtClean="0">
                <a:latin typeface="+mn-ea"/>
              </a:rPr>
              <a:t>=600 000</a:t>
            </a:r>
            <a:r>
              <a:rPr lang="zh-CN" altLang="zh-CN" sz="1400" dirty="0" smtClean="0">
                <a:solidFill>
                  <a:prstClr val="black"/>
                </a:solidFill>
                <a:latin typeface="+mn-ea"/>
              </a:rPr>
              <a:t> </a:t>
            </a:r>
            <a:r>
              <a:rPr lang="zh-CN" altLang="zh-CN" sz="2000" dirty="0">
                <a:latin typeface="+mn-ea"/>
              </a:rPr>
              <a:t>×</a:t>
            </a:r>
            <a:r>
              <a:rPr lang="zh-CN" altLang="en-US" sz="2000" dirty="0">
                <a:latin typeface="+mn-ea"/>
              </a:rPr>
              <a:t>（</a:t>
            </a:r>
            <a:r>
              <a:rPr lang="en-US" altLang="zh-CN" sz="2000" dirty="0">
                <a:latin typeface="+mn-ea"/>
              </a:rPr>
              <a:t>1-5%</a:t>
            </a:r>
            <a:r>
              <a:rPr lang="zh-CN" altLang="en-US" sz="2000" dirty="0">
                <a:latin typeface="+mn-ea"/>
              </a:rPr>
              <a:t>）</a:t>
            </a:r>
            <a:r>
              <a:rPr lang="en-US" altLang="zh-CN" sz="2000" dirty="0">
                <a:latin typeface="+mn-ea"/>
              </a:rPr>
              <a:t>÷</a:t>
            </a:r>
            <a:r>
              <a:rPr lang="en-US" altLang="zh-CN" sz="2000" dirty="0" smtClean="0">
                <a:latin typeface="+mn-ea"/>
              </a:rPr>
              <a:t>500 000</a:t>
            </a:r>
            <a:endParaRPr lang="en-US" altLang="zh-CN" sz="2000" dirty="0" smtClean="0">
              <a:latin typeface="+mn-ea"/>
            </a:endParaRPr>
          </a:p>
          <a:p>
            <a:r>
              <a:rPr lang="en-US" altLang="zh-CN" sz="2000" dirty="0">
                <a:latin typeface="+mn-ea"/>
              </a:rPr>
              <a:t> </a:t>
            </a:r>
            <a:r>
              <a:rPr lang="en-US" altLang="zh-CN" sz="2000" dirty="0" smtClean="0">
                <a:latin typeface="+mn-ea"/>
              </a:rPr>
              <a:t>               =1.14</a:t>
            </a:r>
            <a:r>
              <a:rPr lang="zh-CN" altLang="en-US" sz="2000" dirty="0" smtClean="0">
                <a:latin typeface="+mn-ea"/>
              </a:rPr>
              <a:t>（元</a:t>
            </a:r>
            <a:r>
              <a:rPr lang="en-US" altLang="zh-CN" sz="2000" dirty="0" smtClean="0">
                <a:latin typeface="+mn-ea"/>
              </a:rPr>
              <a:t>/</a:t>
            </a:r>
            <a:r>
              <a:rPr lang="zh-CN" altLang="en-US" sz="2000" dirty="0" smtClean="0">
                <a:latin typeface="+mn-ea"/>
              </a:rPr>
              <a:t>公里）</a:t>
            </a:r>
            <a:endParaRPr lang="en-US" altLang="zh-CN" sz="2000" dirty="0" smtClean="0">
              <a:latin typeface="+mn-ea"/>
            </a:endParaRPr>
          </a:p>
          <a:p>
            <a:pPr marL="0" lvl="0" indent="0">
              <a:spcBef>
                <a:spcPts val="0"/>
              </a:spcBef>
              <a:buClrTx/>
              <a:buSzTx/>
              <a:buNone/>
            </a:pPr>
            <a:r>
              <a:rPr lang="zh-CN" altLang="en-US" sz="2000" dirty="0" smtClean="0">
                <a:latin typeface="+mn-ea"/>
              </a:rPr>
              <a:t>本月应提折旧额</a:t>
            </a:r>
            <a:r>
              <a:rPr lang="en-US" altLang="zh-CN" sz="2000" dirty="0" smtClean="0">
                <a:latin typeface="+mn-ea"/>
              </a:rPr>
              <a:t>=</a:t>
            </a:r>
            <a:r>
              <a:rPr lang="zh-CN" altLang="zh-CN" sz="1800" dirty="0">
                <a:solidFill>
                  <a:prstClr val="black"/>
                </a:solidFill>
                <a:latin typeface="宋体" panose="02010600030101010101" pitchFamily="2" charset="-122"/>
              </a:rPr>
              <a:t>当月工作量×单位工作量折旧</a:t>
            </a:r>
            <a:r>
              <a:rPr lang="zh-CN" altLang="zh-CN" sz="1800" dirty="0" smtClean="0">
                <a:solidFill>
                  <a:prstClr val="black"/>
                </a:solidFill>
                <a:latin typeface="宋体" panose="02010600030101010101" pitchFamily="2" charset="-122"/>
              </a:rPr>
              <a:t>额</a:t>
            </a:r>
            <a:endParaRPr lang="en-US" altLang="zh-CN" sz="1800" dirty="0" smtClean="0">
              <a:solidFill>
                <a:prstClr val="black"/>
              </a:solidFill>
              <a:latin typeface="宋体" panose="02010600030101010101" pitchFamily="2" charset="-122"/>
            </a:endParaRPr>
          </a:p>
          <a:p>
            <a:pPr marL="0" lvl="0" indent="0">
              <a:spcBef>
                <a:spcPts val="0"/>
              </a:spcBef>
              <a:buClrTx/>
              <a:buSzTx/>
              <a:buNone/>
            </a:pPr>
            <a:r>
              <a:rPr lang="en-US" altLang="zh-CN" sz="1800" dirty="0">
                <a:solidFill>
                  <a:prstClr val="black"/>
                </a:solidFill>
                <a:latin typeface="宋体" panose="02010600030101010101" pitchFamily="2" charset="-122"/>
              </a:rPr>
              <a:t> </a:t>
            </a:r>
            <a:r>
              <a:rPr lang="en-US" altLang="zh-CN" sz="1800" dirty="0" smtClean="0">
                <a:solidFill>
                  <a:prstClr val="black"/>
                </a:solidFill>
                <a:latin typeface="宋体" panose="02010600030101010101" pitchFamily="2" charset="-122"/>
              </a:rPr>
              <a:t>               </a:t>
            </a:r>
            <a:r>
              <a:rPr lang="en-US" altLang="zh-CN" sz="1800" dirty="0">
                <a:solidFill>
                  <a:prstClr val="black"/>
                </a:solidFill>
                <a:latin typeface="宋体" panose="02010600030101010101" pitchFamily="2" charset="-122"/>
              </a:rPr>
              <a:t>=</a:t>
            </a:r>
            <a:r>
              <a:rPr lang="en-US" altLang="zh-CN" sz="1800" dirty="0" smtClean="0">
                <a:solidFill>
                  <a:prstClr val="black"/>
                </a:solidFill>
                <a:latin typeface="宋体" panose="02010600030101010101" pitchFamily="2" charset="-122"/>
              </a:rPr>
              <a:t>4000×1.14=4560</a:t>
            </a:r>
            <a:r>
              <a:rPr lang="zh-CN" altLang="en-US" sz="1800" dirty="0" smtClean="0">
                <a:solidFill>
                  <a:prstClr val="black"/>
                </a:solidFill>
                <a:latin typeface="宋体" panose="02010600030101010101" pitchFamily="2" charset="-122"/>
              </a:rPr>
              <a:t>（元）</a:t>
            </a:r>
            <a:r>
              <a:rPr lang="en-US" altLang="zh-CN" sz="1800" dirty="0" smtClean="0">
                <a:solidFill>
                  <a:prstClr val="black"/>
                </a:solidFill>
                <a:latin typeface="宋体" panose="02010600030101010101" pitchFamily="2" charset="-122"/>
              </a:rPr>
              <a:t> </a:t>
            </a:r>
            <a:endParaRPr lang="en-US" altLang="zh-CN" sz="1800" dirty="0">
              <a:solidFill>
                <a:prstClr val="black"/>
              </a:solidFill>
              <a:latin typeface="宋体" panose="02010600030101010101" pitchFamily="2" charset="-122"/>
            </a:endParaRPr>
          </a:p>
          <a:p>
            <a:endParaRPr lang="en-US" altLang="zh-CN" sz="2000" dirty="0" smtClean="0">
              <a:latin typeface="+mn-ea"/>
            </a:endParaRPr>
          </a:p>
          <a:p>
            <a:r>
              <a:rPr lang="en-US" altLang="zh-CN" sz="2000" dirty="0">
                <a:latin typeface="+mn-ea"/>
              </a:rPr>
              <a:t> </a:t>
            </a:r>
            <a:r>
              <a:rPr lang="en-US" altLang="zh-CN" sz="2000" dirty="0" smtClean="0">
                <a:latin typeface="+mn-ea"/>
              </a:rPr>
              <a:t>                </a:t>
            </a:r>
            <a:endParaRPr lang="zh-CN" altLang="en-US" sz="2000" dirty="0">
              <a:latin typeface="+mn-ea"/>
            </a:endParaRPr>
          </a:p>
        </p:txBody>
      </p:sp>
      <p:pic>
        <p:nvPicPr>
          <p:cNvPr id="4" name="Picture 2" descr="08"/>
          <p:cNvPicPr>
            <a:picLocks noChangeAspect="1" noChangeArrowheads="1"/>
          </p:cNvPicPr>
          <p:nvPr/>
        </p:nvPicPr>
        <p:blipFill>
          <a:blip r:embed="rId1" cstate="print"/>
          <a:srcRect/>
          <a:stretch>
            <a:fillRect/>
          </a:stretch>
        </p:blipFill>
        <p:spPr bwMode="auto">
          <a:xfrm>
            <a:off x="559399" y="2607971"/>
            <a:ext cx="5673127" cy="53034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 calcmode="lin" valueType="num">
                                      <p:cBhvr additive="base">
                                        <p:cTn id="30"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xEl>
                                              <p:pRg st="6" end="6"/>
                                            </p:txEl>
                                          </p:spTgt>
                                        </p:tgtEl>
                                        <p:attrNameLst>
                                          <p:attrName>style.visibility</p:attrName>
                                        </p:attrNameLst>
                                      </p:cBhvr>
                                      <p:to>
                                        <p:strVal val="visible"/>
                                      </p:to>
                                    </p:set>
                                    <p:animEffect transition="in" filter="barn(inVertical)">
                                      <p:cBhvr>
                                        <p:cTn id="36" dur="500"/>
                                        <p:tgtEl>
                                          <p:spTgt spid="9">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7" end="7"/>
                                            </p:txEl>
                                          </p:spTgt>
                                        </p:tgtEl>
                                        <p:attrNameLst>
                                          <p:attrName>style.visibility</p:attrName>
                                        </p:attrNameLst>
                                      </p:cBhvr>
                                      <p:to>
                                        <p:strVal val="visible"/>
                                      </p:to>
                                    </p:set>
                                    <p:anim calcmode="lin" valueType="num">
                                      <p:cBhvr additive="base">
                                        <p:cTn id="4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 calcmode="lin" valueType="num">
                                      <p:cBhvr additive="base">
                                        <p:cTn id="47"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9">
                                            <p:txEl>
                                              <p:pRg st="9" end="9"/>
                                            </p:txEl>
                                          </p:spTgt>
                                        </p:tgtEl>
                                        <p:attrNameLst>
                                          <p:attrName>style.visibility</p:attrName>
                                        </p:attrNameLst>
                                      </p:cBhvr>
                                      <p:to>
                                        <p:strVal val="visible"/>
                                      </p:to>
                                    </p:set>
                                    <p:animEffect transition="in" filter="fade">
                                      <p:cBhvr>
                                        <p:cTn id="53" dur="1000"/>
                                        <p:tgtEl>
                                          <p:spTgt spid="9">
                                            <p:txEl>
                                              <p:pRg st="9" end="9"/>
                                            </p:txEl>
                                          </p:spTgt>
                                        </p:tgtEl>
                                      </p:cBhvr>
                                    </p:animEffect>
                                    <p:anim calcmode="lin" valueType="num">
                                      <p:cBhvr>
                                        <p:cTn id="54"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792088"/>
          </a:xfrm>
        </p:spPr>
        <p:txBody>
          <a:bodyPr>
            <a:normAutofit/>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sz="3600" dirty="0">
              <a:solidFill>
                <a:srgbClr val="FF0000"/>
              </a:solidFill>
            </a:endParaRPr>
          </a:p>
        </p:txBody>
      </p:sp>
      <p:sp>
        <p:nvSpPr>
          <p:cNvPr id="9" name="内容占位符 8"/>
          <p:cNvSpPr>
            <a:spLocks noGrp="1"/>
          </p:cNvSpPr>
          <p:nvPr>
            <p:ph idx="1"/>
          </p:nvPr>
        </p:nvSpPr>
        <p:spPr/>
        <p:txBody>
          <a:bodyPr>
            <a:normAutofit/>
          </a:bodyPr>
          <a:lstStyle/>
          <a:p>
            <a:r>
              <a:rPr lang="en-US" altLang="zh-CN" sz="1800" dirty="0" smtClean="0">
                <a:latin typeface="+mn-ea"/>
              </a:rPr>
              <a:t>1.</a:t>
            </a:r>
            <a:r>
              <a:rPr lang="zh-CN" altLang="en-US" sz="1800" dirty="0" smtClean="0">
                <a:latin typeface="+mn-ea"/>
              </a:rPr>
              <a:t>固定资产折旧的提取</a:t>
            </a:r>
            <a:endParaRPr lang="en-US" altLang="zh-CN" sz="1800" dirty="0" smtClean="0">
              <a:latin typeface="+mn-ea"/>
            </a:endParaRPr>
          </a:p>
          <a:p>
            <a:r>
              <a:rPr lang="zh-CN" altLang="en-US" sz="2000" dirty="0" smtClean="0">
                <a:latin typeface="仿宋" panose="02010609060101010101" charset="-122"/>
                <a:ea typeface="仿宋" panose="02010609060101010101" charset="-122"/>
              </a:rPr>
              <a:t>借：生产</a:t>
            </a:r>
            <a:r>
              <a:rPr lang="zh-CN" altLang="en-US" sz="2000" dirty="0">
                <a:latin typeface="仿宋" panose="02010609060101010101" charset="-122"/>
                <a:ea typeface="仿宋" panose="02010609060101010101" charset="-122"/>
              </a:rPr>
              <a:t>（</a:t>
            </a:r>
            <a:r>
              <a:rPr lang="zh-CN" altLang="en-US" sz="2000" dirty="0" smtClean="0">
                <a:latin typeface="仿宋" panose="02010609060101010101" charset="-122"/>
                <a:ea typeface="仿宋" panose="02010609060101010101" charset="-122"/>
              </a:rPr>
              <a:t>劳务</a:t>
            </a:r>
            <a:r>
              <a:rPr lang="zh-CN" altLang="en-US" sz="2000" dirty="0">
                <a:latin typeface="仿宋" panose="02010609060101010101" charset="-122"/>
                <a:ea typeface="仿宋" panose="02010609060101010101" charset="-122"/>
              </a:rPr>
              <a:t>）</a:t>
            </a:r>
            <a:r>
              <a:rPr lang="zh-CN" altLang="en-US" sz="2000" dirty="0" smtClean="0">
                <a:latin typeface="仿宋" panose="02010609060101010101" charset="-122"/>
                <a:ea typeface="仿宋" panose="02010609060101010101" charset="-122"/>
              </a:rPr>
              <a:t>成本（生产用）</a:t>
            </a:r>
            <a:endParaRPr lang="en-US" altLang="zh-CN" sz="2000" dirty="0" smtClean="0">
              <a:latin typeface="仿宋" panose="02010609060101010101" charset="-122"/>
              <a:ea typeface="仿宋" panose="02010609060101010101" charset="-122"/>
            </a:endParaRPr>
          </a:p>
          <a:p>
            <a:r>
              <a:rPr lang="zh-CN" altLang="en-US" sz="2000" dirty="0" smtClean="0">
                <a:latin typeface="仿宋" panose="02010609060101010101" charset="-122"/>
                <a:ea typeface="仿宋" panose="02010609060101010101" charset="-122"/>
              </a:rPr>
              <a:t>借：管理费用（管理用）</a:t>
            </a:r>
            <a:endParaRPr lang="en-US" altLang="zh-CN" sz="2000" dirty="0" smtClean="0">
              <a:latin typeface="仿宋" panose="02010609060101010101" charset="-122"/>
              <a:ea typeface="仿宋" panose="02010609060101010101" charset="-122"/>
            </a:endParaRPr>
          </a:p>
          <a:p>
            <a:r>
              <a:rPr lang="zh-CN" altLang="en-US" sz="2000" dirty="0" smtClean="0">
                <a:latin typeface="仿宋" panose="02010609060101010101" charset="-122"/>
                <a:ea typeface="仿宋" panose="02010609060101010101" charset="-122"/>
              </a:rPr>
              <a:t>借</a:t>
            </a:r>
            <a:r>
              <a:rPr lang="zh-CN" altLang="en-US" sz="2000" dirty="0">
                <a:latin typeface="仿宋" panose="02010609060101010101" charset="-122"/>
                <a:ea typeface="仿宋" panose="02010609060101010101" charset="-122"/>
              </a:rPr>
              <a:t>：</a:t>
            </a:r>
            <a:r>
              <a:rPr lang="zh-CN" altLang="en-US" sz="2000" dirty="0" smtClean="0">
                <a:latin typeface="仿宋" panose="02010609060101010101" charset="-122"/>
                <a:ea typeface="仿宋" panose="02010609060101010101" charset="-122"/>
              </a:rPr>
              <a:t>公益支出（公益用）</a:t>
            </a:r>
            <a:endParaRPr lang="en-US" altLang="zh-CN" sz="2000" dirty="0" smtClean="0">
              <a:latin typeface="仿宋" panose="02010609060101010101" charset="-122"/>
              <a:ea typeface="仿宋" panose="02010609060101010101" charset="-122"/>
            </a:endParaRPr>
          </a:p>
          <a:p>
            <a:r>
              <a:rPr lang="zh-CN" altLang="en-US" sz="2000" dirty="0" smtClean="0">
                <a:latin typeface="仿宋" panose="02010609060101010101" charset="-122"/>
                <a:ea typeface="仿宋" panose="02010609060101010101" charset="-122"/>
              </a:rPr>
              <a:t>   贷：累计折旧</a:t>
            </a:r>
            <a:endParaRPr lang="en-US" altLang="zh-CN" sz="2000" dirty="0" smtClean="0">
              <a:latin typeface="仿宋" panose="02010609060101010101" charset="-122"/>
              <a:ea typeface="仿宋" panose="02010609060101010101" charset="-122"/>
            </a:endParaRPr>
          </a:p>
          <a:p>
            <a:r>
              <a:rPr lang="en-US" altLang="zh-CN" sz="2000" dirty="0" smtClean="0">
                <a:latin typeface="仿宋" panose="02010609060101010101" charset="-122"/>
                <a:ea typeface="仿宋" panose="02010609060101010101" charset="-122"/>
              </a:rPr>
              <a:t>2.</a:t>
            </a:r>
            <a:r>
              <a:rPr lang="zh-CN" altLang="en-US" sz="2000" dirty="0">
                <a:latin typeface="仿宋" panose="02010609060101010101" charset="-122"/>
                <a:ea typeface="仿宋" panose="02010609060101010101" charset="-122"/>
              </a:rPr>
              <a:t>出租</a:t>
            </a:r>
            <a:r>
              <a:rPr lang="zh-CN" altLang="en-US" sz="2000" dirty="0" smtClean="0">
                <a:latin typeface="仿宋" panose="02010609060101010101" charset="-122"/>
                <a:ea typeface="仿宋" panose="02010609060101010101" charset="-122"/>
              </a:rPr>
              <a:t>固定资产</a:t>
            </a:r>
            <a:endParaRPr lang="en-US" altLang="zh-CN" sz="2000" dirty="0" smtClean="0">
              <a:latin typeface="仿宋" panose="02010609060101010101" charset="-122"/>
              <a:ea typeface="仿宋" panose="02010609060101010101" charset="-122"/>
            </a:endParaRPr>
          </a:p>
          <a:p>
            <a:r>
              <a:rPr lang="zh-CN" altLang="en-US" sz="2000" dirty="0" smtClean="0">
                <a:latin typeface="仿宋" panose="02010609060101010101" charset="-122"/>
                <a:ea typeface="仿宋" panose="02010609060101010101" charset="-122"/>
              </a:rPr>
              <a:t>取得</a:t>
            </a:r>
            <a:r>
              <a:rPr lang="zh-CN" altLang="en-US" sz="2000" dirty="0">
                <a:latin typeface="仿宋" panose="02010609060101010101" charset="-122"/>
                <a:ea typeface="仿宋" panose="02010609060101010101" charset="-122"/>
              </a:rPr>
              <a:t>的租金等</a:t>
            </a:r>
            <a:r>
              <a:rPr lang="zh-CN" altLang="en-US" sz="2000" dirty="0" smtClean="0">
                <a:latin typeface="仿宋" panose="02010609060101010101" charset="-122"/>
                <a:ea typeface="仿宋" panose="02010609060101010101" charset="-122"/>
              </a:rPr>
              <a:t>收入</a:t>
            </a:r>
            <a:endParaRPr lang="en-US" altLang="zh-CN" sz="2000" dirty="0" smtClean="0">
              <a:latin typeface="仿宋" panose="02010609060101010101" charset="-122"/>
              <a:ea typeface="仿宋" panose="02010609060101010101" charset="-122"/>
            </a:endParaRPr>
          </a:p>
          <a:p>
            <a:r>
              <a:rPr lang="zh-CN" altLang="en-US" sz="2000" dirty="0" smtClean="0">
                <a:latin typeface="仿宋" panose="02010609060101010101" charset="-122"/>
                <a:ea typeface="仿宋" panose="02010609060101010101" charset="-122"/>
              </a:rPr>
              <a:t>借：银行存款</a:t>
            </a:r>
            <a:endParaRPr lang="zh-CN" altLang="en-US" sz="2000" dirty="0">
              <a:latin typeface="仿宋" panose="02010609060101010101" charset="-122"/>
              <a:ea typeface="仿宋" panose="02010609060101010101" charset="-122"/>
            </a:endParaRPr>
          </a:p>
          <a:p>
            <a:r>
              <a:rPr lang="zh-CN" altLang="en-US" sz="2000" dirty="0">
                <a:latin typeface="仿宋" panose="02010609060101010101" charset="-122"/>
                <a:ea typeface="仿宋" panose="02010609060101010101" charset="-122"/>
              </a:rPr>
              <a:t> </a:t>
            </a:r>
            <a:r>
              <a:rPr lang="zh-CN" altLang="en-US" sz="2000" dirty="0" smtClean="0">
                <a:latin typeface="仿宋" panose="02010609060101010101" charset="-122"/>
                <a:ea typeface="仿宋" panose="02010609060101010101" charset="-122"/>
              </a:rPr>
              <a:t>   贷：经营</a:t>
            </a:r>
            <a:r>
              <a:rPr lang="zh-CN" altLang="en-US" sz="2000" dirty="0">
                <a:latin typeface="仿宋" panose="02010609060101010101" charset="-122"/>
                <a:ea typeface="仿宋" panose="02010609060101010101" charset="-122"/>
              </a:rPr>
              <a:t>收入</a:t>
            </a:r>
            <a:r>
              <a:rPr lang="en-US" altLang="zh-CN" sz="2000" dirty="0">
                <a:latin typeface="TimesNewRomanPSMT"/>
                <a:ea typeface="仿宋" panose="02010609060101010101" charset="-122"/>
              </a:rPr>
              <a:t>——</a:t>
            </a:r>
            <a:r>
              <a:rPr lang="zh-CN" altLang="en-US" sz="2000" dirty="0">
                <a:latin typeface="仿宋" panose="02010609060101010101" charset="-122"/>
                <a:ea typeface="仿宋" panose="02010609060101010101" charset="-122"/>
              </a:rPr>
              <a:t>出租</a:t>
            </a:r>
            <a:r>
              <a:rPr lang="zh-CN" altLang="en-US" sz="2000" dirty="0" smtClean="0">
                <a:latin typeface="仿宋" panose="02010609060101010101" charset="-122"/>
                <a:ea typeface="仿宋" panose="02010609060101010101" charset="-122"/>
              </a:rPr>
              <a:t>收入</a:t>
            </a:r>
            <a:endParaRPr lang="en-US" altLang="zh-CN" sz="2000" dirty="0">
              <a:latin typeface="仿宋" panose="02010609060101010101" charset="-122"/>
              <a:ea typeface="仿宋" panose="02010609060101010101" charset="-122"/>
            </a:endParaRPr>
          </a:p>
          <a:p>
            <a:r>
              <a:rPr lang="zh-CN" altLang="en-US" sz="2000" dirty="0" smtClean="0">
                <a:latin typeface="仿宋" panose="02010609060101010101" charset="-122"/>
                <a:ea typeface="仿宋" panose="02010609060101010101" charset="-122"/>
              </a:rPr>
              <a:t>出租固定资产计提折旧时</a:t>
            </a:r>
            <a:endParaRPr lang="en-US" altLang="zh-CN" sz="2000" dirty="0" smtClean="0">
              <a:latin typeface="仿宋" panose="02010609060101010101" charset="-122"/>
              <a:ea typeface="仿宋" panose="02010609060101010101" charset="-122"/>
            </a:endParaRPr>
          </a:p>
          <a:p>
            <a:r>
              <a:rPr lang="zh-CN" altLang="en-US" sz="2000" dirty="0" smtClean="0">
                <a:latin typeface="仿宋" panose="02010609060101010101" charset="-122"/>
                <a:ea typeface="仿宋" panose="02010609060101010101" charset="-122"/>
              </a:rPr>
              <a:t>借：经营支出</a:t>
            </a:r>
            <a:endParaRPr lang="en-US" altLang="zh-CN" sz="2000" dirty="0">
              <a:latin typeface="仿宋" panose="02010609060101010101" charset="-122"/>
              <a:ea typeface="仿宋" panose="02010609060101010101" charset="-122"/>
            </a:endParaRPr>
          </a:p>
          <a:p>
            <a:pPr lvl="0">
              <a:buClr>
                <a:srgbClr val="0BD0D9"/>
              </a:buClr>
            </a:pPr>
            <a:r>
              <a:rPr lang="zh-CN" altLang="en-US" sz="2000" dirty="0" smtClean="0">
                <a:solidFill>
                  <a:prstClr val="black"/>
                </a:solidFill>
                <a:latin typeface="仿宋" panose="02010609060101010101" charset="-122"/>
                <a:ea typeface="仿宋" panose="02010609060101010101" charset="-122"/>
              </a:rPr>
              <a:t>    贷</a:t>
            </a:r>
            <a:r>
              <a:rPr lang="zh-CN" altLang="en-US" sz="2000" dirty="0">
                <a:solidFill>
                  <a:prstClr val="black"/>
                </a:solidFill>
                <a:latin typeface="仿宋" panose="02010609060101010101" charset="-122"/>
                <a:ea typeface="仿宋" panose="02010609060101010101" charset="-122"/>
              </a:rPr>
              <a:t>：累计</a:t>
            </a:r>
            <a:r>
              <a:rPr lang="zh-CN" altLang="en-US" sz="2000" dirty="0" smtClean="0">
                <a:solidFill>
                  <a:prstClr val="black"/>
                </a:solidFill>
                <a:latin typeface="仿宋" panose="02010609060101010101" charset="-122"/>
                <a:ea typeface="仿宋" panose="02010609060101010101" charset="-122"/>
              </a:rPr>
              <a:t>折旧</a:t>
            </a:r>
            <a:endParaRPr lang="en-US" altLang="zh-CN" sz="2000" dirty="0" smtClean="0">
              <a:solidFill>
                <a:prstClr val="black"/>
              </a:solidFill>
              <a:latin typeface="仿宋" panose="02010609060101010101" charset="-122"/>
              <a:ea typeface="仿宋" panose="02010609060101010101" charset="-122"/>
            </a:endParaRPr>
          </a:p>
          <a:p>
            <a:pPr lvl="0">
              <a:buClr>
                <a:srgbClr val="0BD0D9"/>
              </a:buClr>
            </a:pPr>
            <a:endParaRPr lang="en-US" altLang="zh-CN" sz="2000" dirty="0">
              <a:solidFill>
                <a:prstClr val="black"/>
              </a:solidFill>
              <a:latin typeface="仿宋" panose="02010609060101010101" charset="-122"/>
              <a:ea typeface="仿宋" panose="02010609060101010101" charset="-122"/>
            </a:endParaRPr>
          </a:p>
          <a:p>
            <a:endParaRPr lang="zh-CN" altLang="en-US" sz="2000" dirty="0">
              <a:latin typeface="仿宋" panose="02010609060101010101" charset="-122"/>
              <a:ea typeface="仿宋" panose="02010609060101010101" charset="-122"/>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564672"/>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a:xfrm>
            <a:off x="457200" y="1412776"/>
            <a:ext cx="8229600" cy="4911824"/>
          </a:xfrm>
        </p:spPr>
        <p:txBody>
          <a:bodyPr>
            <a:normAutofit/>
          </a:bodyPr>
          <a:lstStyle/>
          <a:p>
            <a:r>
              <a:rPr lang="en-US" altLang="zh-CN" sz="2000" dirty="0" smtClean="0">
                <a:latin typeface="+mn-ea"/>
              </a:rPr>
              <a:t>3.</a:t>
            </a:r>
            <a:r>
              <a:rPr lang="zh-CN" altLang="en-US" sz="2000" dirty="0" smtClean="0">
                <a:latin typeface="+mn-ea"/>
              </a:rPr>
              <a:t>固定资产</a:t>
            </a:r>
            <a:r>
              <a:rPr lang="zh-CN" altLang="en-US" sz="2000" dirty="0">
                <a:latin typeface="+mn-ea"/>
              </a:rPr>
              <a:t>出售、报废和毁损等</a:t>
            </a:r>
            <a:r>
              <a:rPr lang="zh-CN" altLang="en-US" sz="2000" dirty="0" smtClean="0">
                <a:latin typeface="+mn-ea"/>
              </a:rPr>
              <a:t>时。</a:t>
            </a:r>
            <a:endParaRPr lang="zh-CN" altLang="en-US" sz="2000" dirty="0">
              <a:latin typeface="+mn-ea"/>
            </a:endParaRPr>
          </a:p>
          <a:p>
            <a:r>
              <a:rPr lang="zh-CN" altLang="en-US" sz="2000" dirty="0" smtClean="0">
                <a:latin typeface="+mn-ea"/>
              </a:rPr>
              <a:t>借：固定资产清理（账面价）</a:t>
            </a:r>
            <a:endParaRPr lang="en-US" altLang="zh-CN" sz="2000" dirty="0">
              <a:latin typeface="+mn-ea"/>
            </a:endParaRPr>
          </a:p>
          <a:p>
            <a:r>
              <a:rPr lang="zh-CN" altLang="en-US" sz="2000" dirty="0" smtClean="0">
                <a:latin typeface="+mn-ea"/>
              </a:rPr>
              <a:t>借：累计折旧（已提折旧）</a:t>
            </a:r>
            <a:endParaRPr lang="en-US" altLang="zh-CN" sz="2000" dirty="0" smtClean="0">
              <a:latin typeface="+mn-ea"/>
            </a:endParaRPr>
          </a:p>
          <a:p>
            <a:r>
              <a:rPr lang="zh-CN" altLang="en-US" sz="2000" dirty="0" smtClean="0">
                <a:latin typeface="+mn-ea"/>
              </a:rPr>
              <a:t>    贷：固定资产（原价）</a:t>
            </a:r>
            <a:endParaRPr lang="en-US" altLang="zh-CN" sz="2000" dirty="0" smtClean="0">
              <a:latin typeface="+mn-ea"/>
            </a:endParaRPr>
          </a:p>
          <a:p>
            <a:r>
              <a:rPr lang="en-US" altLang="zh-CN" sz="2000" dirty="0" smtClean="0">
                <a:latin typeface="+mn-ea"/>
              </a:rPr>
              <a:t>4.</a:t>
            </a:r>
            <a:r>
              <a:rPr lang="zh-CN" altLang="en-US" sz="2000" dirty="0">
                <a:latin typeface="仿宋" panose="02010609060101010101" charset="-122"/>
                <a:ea typeface="仿宋" panose="02010609060101010101" charset="-122"/>
              </a:rPr>
              <a:t>盘亏的</a:t>
            </a:r>
            <a:r>
              <a:rPr lang="zh-CN" altLang="en-US" sz="2000" dirty="0" smtClean="0">
                <a:latin typeface="仿宋" panose="02010609060101010101" charset="-122"/>
                <a:ea typeface="仿宋" panose="02010609060101010101" charset="-122"/>
              </a:rPr>
              <a:t>固定资产</a:t>
            </a:r>
            <a:endParaRPr lang="en-US" altLang="zh-CN" sz="2000" dirty="0" smtClean="0">
              <a:latin typeface="仿宋" panose="02010609060101010101" charset="-122"/>
              <a:ea typeface="仿宋" panose="02010609060101010101" charset="-122"/>
            </a:endParaRPr>
          </a:p>
          <a:p>
            <a:r>
              <a:rPr lang="zh-CN" altLang="en-US" sz="2000" dirty="0" smtClean="0">
                <a:latin typeface="仿宋" panose="02010609060101010101" charset="-122"/>
                <a:ea typeface="仿宋" panose="02010609060101010101" charset="-122"/>
              </a:rPr>
              <a:t>借：待处理</a:t>
            </a:r>
            <a:r>
              <a:rPr lang="zh-CN" altLang="en-US" sz="2000" dirty="0">
                <a:latin typeface="仿宋" panose="02010609060101010101" charset="-122"/>
                <a:ea typeface="仿宋" panose="02010609060101010101" charset="-122"/>
              </a:rPr>
              <a:t>财产损溢</a:t>
            </a:r>
            <a:r>
              <a:rPr lang="en-US" altLang="zh-CN" sz="2000" dirty="0">
                <a:latin typeface="TimesNewRomanPSMT"/>
                <a:ea typeface="仿宋" panose="02010609060101010101" charset="-122"/>
              </a:rPr>
              <a:t>——</a:t>
            </a:r>
            <a:r>
              <a:rPr lang="zh-CN" altLang="en-US" sz="2000" dirty="0">
                <a:latin typeface="仿宋" panose="02010609060101010101" charset="-122"/>
                <a:ea typeface="仿宋" panose="02010609060101010101" charset="-122"/>
              </a:rPr>
              <a:t>待处理非流动资产损</a:t>
            </a:r>
            <a:r>
              <a:rPr lang="zh-CN" altLang="en-US" sz="2000" dirty="0" smtClean="0">
                <a:latin typeface="仿宋" panose="02010609060101010101" charset="-122"/>
                <a:ea typeface="仿宋" panose="02010609060101010101" charset="-122"/>
              </a:rPr>
              <a:t>溢（账面价）</a:t>
            </a:r>
            <a:endParaRPr lang="en-US" altLang="zh-CN" sz="1050" dirty="0">
              <a:latin typeface="TimesNewRomanPSMT"/>
              <a:ea typeface="仿宋" panose="02010609060101010101" charset="-122"/>
            </a:endParaRPr>
          </a:p>
          <a:p>
            <a:pPr lvl="0">
              <a:buClr>
                <a:srgbClr val="0BD0D9"/>
              </a:buClr>
            </a:pPr>
            <a:r>
              <a:rPr lang="zh-CN" altLang="en-US" sz="2000" dirty="0" smtClean="0">
                <a:latin typeface="仿宋" panose="02010609060101010101" charset="-122"/>
                <a:ea typeface="仿宋" panose="02010609060101010101" charset="-122"/>
              </a:rPr>
              <a:t>    累计折旧</a:t>
            </a:r>
            <a:r>
              <a:rPr lang="zh-CN" altLang="en-US" sz="2000" dirty="0">
                <a:solidFill>
                  <a:prstClr val="black"/>
                </a:solidFill>
                <a:latin typeface="宋体" panose="02010600030101010101" pitchFamily="2" charset="-122"/>
              </a:rPr>
              <a:t>（已提折旧</a:t>
            </a:r>
            <a:r>
              <a:rPr lang="zh-CN" altLang="en-US" sz="2000" dirty="0" smtClean="0">
                <a:solidFill>
                  <a:prstClr val="black"/>
                </a:solidFill>
                <a:latin typeface="宋体" panose="02010600030101010101" pitchFamily="2" charset="-122"/>
              </a:rPr>
              <a:t>）</a:t>
            </a:r>
            <a:endParaRPr lang="en-US" altLang="zh-CN" sz="2000" dirty="0" smtClean="0">
              <a:latin typeface="仿宋" panose="02010609060101010101" charset="-122"/>
              <a:ea typeface="仿宋" panose="02010609060101010101" charset="-122"/>
            </a:endParaRPr>
          </a:p>
          <a:p>
            <a:r>
              <a:rPr lang="zh-CN" altLang="en-US" sz="2000" dirty="0" smtClean="0">
                <a:latin typeface="仿宋" panose="02010609060101010101" charset="-122"/>
                <a:ea typeface="仿宋" panose="02010609060101010101" charset="-122"/>
              </a:rPr>
              <a:t>    贷：固定资产（原价）</a:t>
            </a:r>
            <a:endParaRPr lang="en-US" altLang="zh-CN" sz="2000" dirty="0" smtClean="0">
              <a:latin typeface="+mn-ea"/>
            </a:endParaRPr>
          </a:p>
          <a:p>
            <a:r>
              <a:rPr lang="zh-CN" altLang="en-US" sz="2000" dirty="0" smtClean="0">
                <a:solidFill>
                  <a:srgbClr val="FF0000"/>
                </a:solidFill>
                <a:latin typeface="+mj-ea"/>
                <a:ea typeface="+mj-ea"/>
              </a:rPr>
              <a:t>累计折旧应</a:t>
            </a:r>
            <a:r>
              <a:rPr lang="zh-CN" altLang="en-US" sz="2000" dirty="0">
                <a:solidFill>
                  <a:srgbClr val="FF0000"/>
                </a:solidFill>
                <a:latin typeface="+mj-ea"/>
                <a:ea typeface="+mj-ea"/>
              </a:rPr>
              <a:t>按照相应固定资产的类别和项目等设置</a:t>
            </a:r>
            <a:r>
              <a:rPr lang="zh-CN" altLang="en-US" sz="2000" dirty="0" smtClean="0">
                <a:solidFill>
                  <a:srgbClr val="FF0000"/>
                </a:solidFill>
                <a:latin typeface="+mj-ea"/>
                <a:ea typeface="+mj-ea"/>
              </a:rPr>
              <a:t>明细</a:t>
            </a:r>
            <a:r>
              <a:rPr lang="zh-CN" altLang="en-US" sz="2000" dirty="0">
                <a:solidFill>
                  <a:srgbClr val="FF0000"/>
                </a:solidFill>
                <a:latin typeface="+mj-ea"/>
                <a:ea typeface="+mj-ea"/>
              </a:rPr>
              <a:t>科目，进行明细核算。</a:t>
            </a:r>
            <a:endParaRPr lang="zh-CN" altLang="en-US" sz="2000" dirty="0">
              <a:solidFill>
                <a:srgbClr val="FF0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a:solidFill>
                  <a:srgbClr val="FF0000"/>
                </a:solidFill>
              </a:rPr>
              <a:t>（二）</a:t>
            </a:r>
            <a:r>
              <a:rPr lang="zh-CN" altLang="zh-CN" sz="2800" dirty="0">
                <a:solidFill>
                  <a:srgbClr val="FF0000"/>
                </a:solidFill>
              </a:rPr>
              <a:t>《制度》的主要内容是什么？</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latin typeface="+mj-ea"/>
                <a:ea typeface="+mj-ea"/>
              </a:rPr>
              <a:t>会计基础：</a:t>
            </a:r>
            <a:r>
              <a:rPr lang="zh-CN" altLang="en-US" sz="2000" dirty="0" smtClean="0">
                <a:latin typeface="+mn-ea"/>
              </a:rPr>
              <a:t>是指会计确认、计量、记录和报告的基础，具体包括：</a:t>
            </a:r>
            <a:endParaRPr lang="en-US" altLang="zh-CN" sz="2000" dirty="0" smtClean="0">
              <a:latin typeface="+mn-ea"/>
            </a:endParaRPr>
          </a:p>
          <a:p>
            <a:r>
              <a:rPr lang="zh-CN" altLang="en-US" sz="2000" u="sng" dirty="0">
                <a:latin typeface="+mj-ea"/>
                <a:ea typeface="+mj-ea"/>
              </a:rPr>
              <a:t>权责发生</a:t>
            </a:r>
            <a:r>
              <a:rPr lang="zh-CN" altLang="en-US" sz="2000" u="sng" dirty="0" smtClean="0">
                <a:latin typeface="+mj-ea"/>
                <a:ea typeface="+mj-ea"/>
              </a:rPr>
              <a:t>制</a:t>
            </a:r>
            <a:r>
              <a:rPr lang="zh-CN" altLang="en-US" sz="2000" dirty="0" smtClean="0">
                <a:latin typeface="+mj-ea"/>
                <a:ea typeface="+mj-ea"/>
              </a:rPr>
              <a:t>和收付实现制。</a:t>
            </a:r>
            <a:r>
              <a:rPr lang="zh-CN" altLang="en-US" sz="1600" dirty="0" smtClean="0">
                <a:latin typeface="+mn-ea"/>
              </a:rPr>
              <a:t>（见第九条）</a:t>
            </a:r>
            <a:endParaRPr lang="en-US" altLang="zh-CN" sz="1600" dirty="0" smtClean="0">
              <a:latin typeface="+mn-ea"/>
            </a:endParaRPr>
          </a:p>
          <a:p>
            <a:r>
              <a:rPr lang="zh-CN" altLang="en-US" dirty="0">
                <a:solidFill>
                  <a:srgbClr val="FF0000"/>
                </a:solidFill>
                <a:latin typeface="+mj-ea"/>
                <a:ea typeface="+mj-ea"/>
              </a:rPr>
              <a:t>会计假设</a:t>
            </a:r>
            <a:r>
              <a:rPr lang="zh-CN" altLang="en-US" dirty="0" smtClean="0">
                <a:solidFill>
                  <a:srgbClr val="FF0000"/>
                </a:solidFill>
                <a:latin typeface="+mj-ea"/>
                <a:ea typeface="+mj-ea"/>
              </a:rPr>
              <a:t>：</a:t>
            </a:r>
            <a:r>
              <a:rPr lang="zh-CN" altLang="en-US" sz="2000" dirty="0">
                <a:latin typeface="+mn-ea"/>
              </a:rPr>
              <a:t>参见第六条至第八</a:t>
            </a:r>
            <a:r>
              <a:rPr lang="zh-CN" altLang="en-US" sz="2000" dirty="0" smtClean="0">
                <a:latin typeface="+mn-ea"/>
              </a:rPr>
              <a:t>条。</a:t>
            </a:r>
            <a:r>
              <a:rPr lang="zh-CN" altLang="en-US" sz="1600" dirty="0" smtClean="0">
                <a:latin typeface="+mn-ea"/>
              </a:rPr>
              <a:t>（会计假设：会计主体、持续经营、会计分期、货币计量。）</a:t>
            </a:r>
            <a:endParaRPr lang="en-US" altLang="zh-CN" sz="1600" dirty="0" smtClean="0">
              <a:latin typeface="+mn-ea"/>
            </a:endParaRPr>
          </a:p>
          <a:p>
            <a:r>
              <a:rPr lang="zh-CN" altLang="en-US" sz="2000" dirty="0">
                <a:solidFill>
                  <a:srgbClr val="FF0000"/>
                </a:solidFill>
                <a:latin typeface="+mj-ea"/>
                <a:ea typeface="+mj-ea"/>
              </a:rPr>
              <a:t>信息质量</a:t>
            </a:r>
            <a:r>
              <a:rPr lang="zh-CN" altLang="en-US" sz="2000" dirty="0" smtClean="0">
                <a:solidFill>
                  <a:srgbClr val="FF0000"/>
                </a:solidFill>
                <a:latin typeface="+mj-ea"/>
                <a:ea typeface="+mj-ea"/>
              </a:rPr>
              <a:t>要求：</a:t>
            </a:r>
            <a:r>
              <a:rPr lang="zh-CN" altLang="en-US" sz="2000" dirty="0" smtClean="0">
                <a:latin typeface="+mn-ea"/>
              </a:rPr>
              <a:t>真实性、一致性、及时性、谨慎性、清晰性。</a:t>
            </a:r>
            <a:r>
              <a:rPr lang="zh-CN" altLang="en-US" sz="1600" dirty="0" smtClean="0">
                <a:latin typeface="+mn-ea"/>
              </a:rPr>
              <a:t>（参见第十一条至第十五条）</a:t>
            </a:r>
            <a:endParaRPr lang="en-US" altLang="zh-CN" sz="1600" dirty="0" smtClean="0">
              <a:latin typeface="+mn-ea"/>
            </a:endParaRPr>
          </a:p>
          <a:p>
            <a:r>
              <a:rPr lang="zh-CN" altLang="en-US" sz="2000" dirty="0">
                <a:solidFill>
                  <a:srgbClr val="FF0000"/>
                </a:solidFill>
                <a:latin typeface="+mj-ea"/>
                <a:ea typeface="+mj-ea"/>
              </a:rPr>
              <a:t>责任人</a:t>
            </a:r>
            <a:r>
              <a:rPr lang="zh-CN" altLang="en-US" sz="2000" dirty="0" smtClean="0">
                <a:solidFill>
                  <a:srgbClr val="FF0000"/>
                </a:solidFill>
                <a:latin typeface="+mj-ea"/>
                <a:ea typeface="+mj-ea"/>
              </a:rPr>
              <a:t>：</a:t>
            </a:r>
            <a:r>
              <a:rPr lang="zh-CN" altLang="en-US" sz="2000" dirty="0">
                <a:latin typeface="仿宋" panose="02010609060101010101" charset="-122"/>
                <a:ea typeface="仿宋" panose="02010609060101010101" charset="-122"/>
              </a:rPr>
              <a:t>农村集体经济组织的</a:t>
            </a:r>
            <a:r>
              <a:rPr lang="zh-CN" altLang="en-US" sz="2000" dirty="0">
                <a:latin typeface="+mj-ea"/>
                <a:ea typeface="+mj-ea"/>
              </a:rPr>
              <a:t>法定代表人</a:t>
            </a:r>
            <a:r>
              <a:rPr lang="zh-CN" altLang="en-US" sz="2000" dirty="0">
                <a:latin typeface="仿宋" panose="02010609060101010101" charset="-122"/>
                <a:ea typeface="仿宋" panose="02010609060101010101" charset="-122"/>
              </a:rPr>
              <a:t>应当对本</a:t>
            </a:r>
            <a:r>
              <a:rPr lang="zh-CN" altLang="en-US" sz="2000" dirty="0" smtClean="0">
                <a:latin typeface="仿宋" panose="02010609060101010101" charset="-122"/>
                <a:ea typeface="仿宋" panose="02010609060101010101" charset="-122"/>
              </a:rPr>
              <a:t>集体经济</a:t>
            </a:r>
            <a:r>
              <a:rPr lang="zh-CN" altLang="en-US" sz="2000" dirty="0">
                <a:latin typeface="仿宋" panose="02010609060101010101" charset="-122"/>
                <a:ea typeface="仿宋" panose="02010609060101010101" charset="-122"/>
              </a:rPr>
              <a:t>组织的会计工作和会计资料的</a:t>
            </a:r>
            <a:r>
              <a:rPr lang="zh-CN" altLang="en-US" sz="2000" u="sng" dirty="0">
                <a:latin typeface="仿宋" panose="02010609060101010101" charset="-122"/>
                <a:ea typeface="仿宋" panose="02010609060101010101" charset="-122"/>
              </a:rPr>
              <a:t>真实性</a:t>
            </a:r>
            <a:r>
              <a:rPr lang="zh-CN" altLang="en-US" sz="2000" dirty="0">
                <a:latin typeface="仿宋" panose="02010609060101010101" charset="-122"/>
                <a:ea typeface="仿宋" panose="02010609060101010101" charset="-122"/>
              </a:rPr>
              <a:t>、</a:t>
            </a:r>
            <a:r>
              <a:rPr lang="zh-CN" altLang="en-US" sz="2000" u="sng" dirty="0">
                <a:latin typeface="仿宋" panose="02010609060101010101" charset="-122"/>
                <a:ea typeface="仿宋" panose="02010609060101010101" charset="-122"/>
              </a:rPr>
              <a:t>完整性</a:t>
            </a:r>
            <a:r>
              <a:rPr lang="zh-CN" altLang="en-US" sz="2000" dirty="0">
                <a:latin typeface="仿宋" panose="02010609060101010101" charset="-122"/>
                <a:ea typeface="仿宋" panose="02010609060101010101" charset="-122"/>
              </a:rPr>
              <a:t>负责。</a:t>
            </a:r>
            <a:endParaRPr lang="zh-CN" altLang="en-US" sz="2000" dirty="0">
              <a:solidFill>
                <a:srgbClr val="FF0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a:xfrm>
            <a:off x="457200" y="1484784"/>
            <a:ext cx="8229600" cy="4839816"/>
          </a:xfrm>
        </p:spPr>
        <p:txBody>
          <a:bodyPr/>
          <a:lstStyle/>
          <a:p>
            <a:r>
              <a:rPr lang="en-US" altLang="zh-CN" sz="2800" dirty="0">
                <a:solidFill>
                  <a:srgbClr val="FF0000"/>
                </a:solidFill>
                <a:latin typeface="+mj-ea"/>
                <a:ea typeface="+mj-ea"/>
              </a:rPr>
              <a:t>153 </a:t>
            </a:r>
            <a:r>
              <a:rPr lang="zh-CN" altLang="en-US" sz="2800" dirty="0">
                <a:solidFill>
                  <a:srgbClr val="FF0000"/>
                </a:solidFill>
                <a:latin typeface="+mj-ea"/>
                <a:ea typeface="+mj-ea"/>
              </a:rPr>
              <a:t>在建</a:t>
            </a:r>
            <a:r>
              <a:rPr lang="zh-CN" altLang="en-US" sz="2800" dirty="0" smtClean="0">
                <a:solidFill>
                  <a:srgbClr val="FF0000"/>
                </a:solidFill>
                <a:latin typeface="+mj-ea"/>
                <a:ea typeface="+mj-ea"/>
              </a:rPr>
              <a:t>工程</a:t>
            </a:r>
            <a:endParaRPr lang="en-US" altLang="zh-CN" sz="2800" dirty="0" smtClean="0">
              <a:solidFill>
                <a:srgbClr val="FF0000"/>
              </a:solidFill>
              <a:latin typeface="+mj-ea"/>
              <a:ea typeface="+mj-ea"/>
            </a:endParaRPr>
          </a:p>
          <a:p>
            <a:r>
              <a:rPr lang="zh-CN" altLang="zh-CN" sz="2000" kern="0" dirty="0">
                <a:latin typeface="+mn-ea"/>
                <a:cs typeface="宋体" panose="02010600030101010101" pitchFamily="2" charset="-122"/>
              </a:rPr>
              <a:t>农村集体经济组织的</a:t>
            </a:r>
            <a:r>
              <a:rPr lang="zh-CN" altLang="zh-CN" sz="2400" kern="0" dirty="0">
                <a:solidFill>
                  <a:srgbClr val="FF0000"/>
                </a:solidFill>
                <a:latin typeface="+mj-ea"/>
                <a:ea typeface="+mj-ea"/>
                <a:cs typeface="宋体" panose="02010600030101010101" pitchFamily="2" charset="-122"/>
              </a:rPr>
              <a:t>在建工程</a:t>
            </a:r>
            <a:r>
              <a:rPr lang="zh-CN" altLang="zh-CN" sz="2000" kern="0" dirty="0">
                <a:latin typeface="+mn-ea"/>
                <a:cs typeface="宋体" panose="02010600030101010101" pitchFamily="2" charset="-122"/>
              </a:rPr>
              <a:t>是指尚未完工的工程项目。</a:t>
            </a:r>
            <a:r>
              <a:rPr lang="zh-CN" altLang="zh-CN" sz="2000" u="sng" kern="0" dirty="0">
                <a:latin typeface="+mn-ea"/>
                <a:cs typeface="宋体" panose="02010600030101010101" pitchFamily="2" charset="-122"/>
              </a:rPr>
              <a:t>在建工程按实际发生的支出或应支付的工程价款计价。</a:t>
            </a:r>
            <a:r>
              <a:rPr lang="zh-CN" altLang="zh-CN" sz="2000" kern="0" dirty="0">
                <a:latin typeface="+mn-ea"/>
                <a:cs typeface="宋体" panose="02010600030101010101" pitchFamily="2" charset="-122"/>
              </a:rPr>
              <a:t>形成固定资产的，待完工交付使用后，计入固定资产。未形成固定资产的，待项目完成后，计入经营支出、公益支出或其他支出</a:t>
            </a:r>
            <a:r>
              <a:rPr lang="zh-CN" altLang="zh-CN" sz="2000" kern="0" dirty="0" smtClean="0">
                <a:latin typeface="+mn-ea"/>
                <a:cs typeface="宋体" panose="02010600030101010101" pitchFamily="2" charset="-122"/>
              </a:rPr>
              <a:t>。</a:t>
            </a:r>
            <a:endParaRPr lang="en-US" altLang="zh-CN" sz="2000" kern="0" dirty="0" smtClean="0">
              <a:latin typeface="+mn-ea"/>
              <a:cs typeface="宋体" panose="02010600030101010101" pitchFamily="2" charset="-122"/>
            </a:endParaRPr>
          </a:p>
          <a:p>
            <a:pPr marL="0" lvl="0" indent="0">
              <a:spcBef>
                <a:spcPts val="0"/>
              </a:spcBef>
              <a:buClrTx/>
              <a:buSzTx/>
              <a:buNone/>
            </a:pPr>
            <a:r>
              <a:rPr lang="en-US" altLang="zh-CN" sz="1800" dirty="0" smtClean="0">
                <a:solidFill>
                  <a:prstClr val="black"/>
                </a:solidFill>
                <a:latin typeface="宋体" panose="02010600030101010101" pitchFamily="2" charset="-122"/>
              </a:rPr>
              <a:t> (1</a:t>
            </a:r>
            <a:r>
              <a:rPr lang="zh-CN" altLang="en-US" sz="1800" dirty="0">
                <a:solidFill>
                  <a:prstClr val="black"/>
                </a:solidFill>
                <a:latin typeface="宋体" panose="02010600030101010101" pitchFamily="2" charset="-122"/>
              </a:rPr>
              <a:t>）性质：</a:t>
            </a:r>
            <a:r>
              <a:rPr lang="zh-CN" altLang="en-US" sz="1800" dirty="0">
                <a:solidFill>
                  <a:prstClr val="black"/>
                </a:solidFill>
                <a:latin typeface="Calibri" panose="020F0502020204030204"/>
              </a:rPr>
              <a:t>资产</a:t>
            </a:r>
            <a:r>
              <a:rPr lang="zh-CN" altLang="zh-CN" sz="1800" dirty="0">
                <a:solidFill>
                  <a:prstClr val="black"/>
                </a:solidFill>
                <a:latin typeface="Calibri" panose="020F0502020204030204"/>
              </a:rPr>
              <a:t>类账户</a:t>
            </a:r>
            <a:endParaRPr lang="en-US" altLang="zh-CN" sz="1800" dirty="0">
              <a:solidFill>
                <a:prstClr val="black"/>
              </a:solidFill>
              <a:latin typeface="宋体" panose="02010600030101010101" pitchFamily="2" charset="-122"/>
            </a:endParaRPr>
          </a:p>
          <a:p>
            <a:pPr marL="0" lvl="0" indent="0">
              <a:spcBef>
                <a:spcPts val="0"/>
              </a:spcBef>
              <a:buClrTx/>
              <a:buSzTx/>
              <a:buNone/>
            </a:pPr>
            <a:r>
              <a:rPr lang="zh-CN" altLang="en-US" sz="1800" dirty="0">
                <a:solidFill>
                  <a:prstClr val="black"/>
                </a:solidFill>
                <a:latin typeface="宋体" panose="02010600030101010101" pitchFamily="2" charset="-122"/>
              </a:rPr>
              <a:t>（</a:t>
            </a:r>
            <a:r>
              <a:rPr lang="en-US" altLang="zh-CN" sz="1800" dirty="0">
                <a:solidFill>
                  <a:prstClr val="black"/>
                </a:solidFill>
                <a:latin typeface="宋体" panose="02010600030101010101" pitchFamily="2" charset="-122"/>
              </a:rPr>
              <a:t>2</a:t>
            </a:r>
            <a:r>
              <a:rPr lang="zh-CN" altLang="en-US" sz="1800" dirty="0">
                <a:solidFill>
                  <a:prstClr val="black"/>
                </a:solidFill>
                <a:latin typeface="宋体" panose="02010600030101010101" pitchFamily="2" charset="-122"/>
              </a:rPr>
              <a:t>）核算内容</a:t>
            </a:r>
            <a:r>
              <a:rPr lang="zh-CN" altLang="en-US" sz="1800" dirty="0" smtClean="0">
                <a:solidFill>
                  <a:prstClr val="black"/>
                </a:solidFill>
                <a:latin typeface="宋体" panose="02010600030101010101" pitchFamily="2" charset="-122"/>
              </a:rPr>
              <a:t>：</a:t>
            </a:r>
            <a:r>
              <a:rPr lang="zh-CN" altLang="en-US" sz="1800" dirty="0" smtClean="0">
                <a:solidFill>
                  <a:prstClr val="black"/>
                </a:solidFill>
                <a:latin typeface="Calibri" panose="020F0502020204030204"/>
              </a:rPr>
              <a:t>集体经济组织</a:t>
            </a:r>
            <a:r>
              <a:rPr lang="zh-CN" altLang="zh-CN" sz="1800" dirty="0" smtClean="0">
                <a:solidFill>
                  <a:prstClr val="black"/>
                </a:solidFill>
                <a:latin typeface="Calibri" panose="020F0502020204030204"/>
              </a:rPr>
              <a:t>基建</a:t>
            </a:r>
            <a:r>
              <a:rPr lang="zh-CN" altLang="zh-CN" sz="1800" dirty="0">
                <a:solidFill>
                  <a:prstClr val="black"/>
                </a:solidFill>
                <a:latin typeface="Calibri" panose="020F0502020204030204"/>
              </a:rPr>
              <a:t>、更新改造等在建工程发生的支出。例如</a:t>
            </a:r>
            <a:r>
              <a:rPr lang="zh-CN" altLang="zh-CN" sz="1800" dirty="0" smtClean="0">
                <a:solidFill>
                  <a:prstClr val="black"/>
                </a:solidFill>
                <a:latin typeface="Calibri" panose="020F0502020204030204"/>
              </a:rPr>
              <a:t>：</a:t>
            </a:r>
            <a:r>
              <a:rPr lang="zh-CN" altLang="en-US" sz="1800" dirty="0">
                <a:solidFill>
                  <a:prstClr val="black"/>
                </a:solidFill>
                <a:latin typeface="Calibri" panose="020F0502020204030204"/>
              </a:rPr>
              <a:t>村部</a:t>
            </a:r>
            <a:r>
              <a:rPr lang="zh-CN" altLang="zh-CN" sz="1800" dirty="0" smtClean="0">
                <a:solidFill>
                  <a:prstClr val="black"/>
                </a:solidFill>
                <a:latin typeface="Calibri" panose="020F0502020204030204"/>
              </a:rPr>
              <a:t>开始</a:t>
            </a:r>
            <a:r>
              <a:rPr lang="zh-CN" altLang="zh-CN" sz="1800" dirty="0">
                <a:solidFill>
                  <a:prstClr val="black"/>
                </a:solidFill>
                <a:latin typeface="Calibri" panose="020F0502020204030204"/>
              </a:rPr>
              <a:t>建造自用办公楼，但办公楼还未达到预定可使用状态</a:t>
            </a:r>
            <a:endParaRPr lang="en-US" altLang="zh-CN" sz="1800" dirty="0">
              <a:solidFill>
                <a:prstClr val="black"/>
              </a:solidFill>
              <a:latin typeface="Calibri" panose="020F0502020204030204"/>
            </a:endParaRPr>
          </a:p>
          <a:p>
            <a:pPr marL="0" lvl="0" indent="0" fontAlgn="base">
              <a:spcBef>
                <a:spcPct val="50000"/>
              </a:spcBef>
              <a:spcAft>
                <a:spcPct val="0"/>
              </a:spcAft>
              <a:buClrTx/>
              <a:buSzTx/>
              <a:buNone/>
            </a:pPr>
            <a:r>
              <a:rPr lang="zh-CN" altLang="en-US" sz="1800" dirty="0">
                <a:solidFill>
                  <a:prstClr val="black"/>
                </a:solidFill>
                <a:latin typeface="宋体" panose="02010600030101010101" pitchFamily="2" charset="-122"/>
              </a:rPr>
              <a:t>（</a:t>
            </a:r>
            <a:r>
              <a:rPr lang="en-US" altLang="zh-CN" sz="1800" dirty="0">
                <a:solidFill>
                  <a:prstClr val="black"/>
                </a:solidFill>
                <a:latin typeface="宋体" panose="02010600030101010101" pitchFamily="2" charset="-122"/>
              </a:rPr>
              <a:t>3</a:t>
            </a:r>
            <a:r>
              <a:rPr lang="zh-CN" altLang="en-US" sz="1800" dirty="0">
                <a:solidFill>
                  <a:prstClr val="black"/>
                </a:solidFill>
                <a:latin typeface="宋体" panose="02010600030101010101" pitchFamily="2" charset="-122"/>
              </a:rPr>
              <a:t>）账户结构</a:t>
            </a:r>
            <a:r>
              <a:rPr lang="zh-CN" altLang="en-US" sz="1800" dirty="0" smtClean="0">
                <a:solidFill>
                  <a:prstClr val="black"/>
                </a:solidFill>
                <a:latin typeface="宋体" panose="02010600030101010101" pitchFamily="2" charset="-122"/>
              </a:rPr>
              <a:t>：      </a:t>
            </a:r>
            <a:r>
              <a:rPr kumimoji="1" lang="zh-CN" altLang="en-US" sz="1800" b="1" dirty="0" smtClean="0">
                <a:solidFill>
                  <a:srgbClr val="0000CC"/>
                </a:solidFill>
                <a:latin typeface="+mn-ea"/>
              </a:rPr>
              <a:t>在建</a:t>
            </a:r>
            <a:r>
              <a:rPr kumimoji="1" lang="zh-CN" altLang="en-US" sz="1800" b="1" dirty="0">
                <a:solidFill>
                  <a:srgbClr val="0000CC"/>
                </a:solidFill>
                <a:latin typeface="+mn-ea"/>
              </a:rPr>
              <a:t>工程</a:t>
            </a:r>
            <a:r>
              <a:rPr kumimoji="1" lang="en-US" altLang="zh-CN" sz="1800" b="1" dirty="0">
                <a:solidFill>
                  <a:srgbClr val="0000CC"/>
                </a:solidFill>
                <a:latin typeface="+mn-ea"/>
              </a:rPr>
              <a:t>—</a:t>
            </a:r>
            <a:r>
              <a:rPr kumimoji="1" lang="zh-CN" altLang="en-US" sz="1800" b="1" dirty="0">
                <a:solidFill>
                  <a:srgbClr val="0000CC"/>
                </a:solidFill>
                <a:latin typeface="+mn-ea"/>
              </a:rPr>
              <a:t>某建筑工程</a:t>
            </a:r>
            <a:endParaRPr kumimoji="1" lang="zh-CN" altLang="en-US" sz="1800" b="1" dirty="0">
              <a:solidFill>
                <a:srgbClr val="0000CC"/>
              </a:solidFill>
              <a:latin typeface="+mn-ea"/>
            </a:endParaRPr>
          </a:p>
          <a:p>
            <a:pPr marL="0" lvl="0" indent="0">
              <a:spcBef>
                <a:spcPts val="0"/>
              </a:spcBef>
              <a:buClrTx/>
              <a:buSzTx/>
              <a:buNone/>
            </a:pPr>
            <a:endParaRPr lang="en-US" altLang="zh-CN" sz="1400" dirty="0" smtClean="0">
              <a:solidFill>
                <a:prstClr val="black"/>
              </a:solidFill>
              <a:latin typeface="+mn-ea"/>
            </a:endParaRPr>
          </a:p>
          <a:p>
            <a:pPr marL="0" lvl="0" indent="0">
              <a:spcBef>
                <a:spcPts val="0"/>
              </a:spcBef>
              <a:buClrTx/>
              <a:buSzTx/>
              <a:buNone/>
            </a:pPr>
            <a:endParaRPr lang="en-US" altLang="zh-CN" sz="1800" dirty="0">
              <a:solidFill>
                <a:prstClr val="black"/>
              </a:solidFill>
              <a:latin typeface="宋体" panose="02010600030101010101" pitchFamily="2" charset="-122"/>
            </a:endParaRPr>
          </a:p>
          <a:p>
            <a:pPr marL="0" lvl="0" indent="0">
              <a:spcBef>
                <a:spcPts val="0"/>
              </a:spcBef>
              <a:buClrTx/>
              <a:buSzTx/>
              <a:buNone/>
            </a:pPr>
            <a:endParaRPr lang="en-US" altLang="zh-CN" sz="1800" dirty="0" smtClean="0">
              <a:solidFill>
                <a:prstClr val="black"/>
              </a:solidFill>
              <a:latin typeface="宋体" panose="02010600030101010101" pitchFamily="2" charset="-122"/>
            </a:endParaRPr>
          </a:p>
          <a:p>
            <a:pPr marL="0" lvl="0" indent="0">
              <a:spcBef>
                <a:spcPts val="0"/>
              </a:spcBef>
              <a:buClrTx/>
              <a:buSzTx/>
              <a:buNone/>
            </a:pPr>
            <a:endParaRPr lang="zh-CN" altLang="en-US" sz="2000" dirty="0">
              <a:solidFill>
                <a:srgbClr val="FF0000"/>
              </a:solidFill>
              <a:latin typeface="+mn-ea"/>
            </a:endParaRPr>
          </a:p>
        </p:txBody>
      </p:sp>
      <p:grpSp>
        <p:nvGrpSpPr>
          <p:cNvPr id="4" name="Group 11"/>
          <p:cNvGrpSpPr/>
          <p:nvPr/>
        </p:nvGrpSpPr>
        <p:grpSpPr bwMode="auto">
          <a:xfrm>
            <a:off x="2843808" y="4725144"/>
            <a:ext cx="3276600" cy="1675656"/>
            <a:chOff x="3312" y="1056"/>
            <a:chExt cx="2064" cy="1968"/>
          </a:xfrm>
        </p:grpSpPr>
        <p:sp>
          <p:nvSpPr>
            <p:cNvPr id="5" name="Line 12"/>
            <p:cNvSpPr>
              <a:spLocks noChangeShapeType="1"/>
            </p:cNvSpPr>
            <p:nvPr/>
          </p:nvSpPr>
          <p:spPr bwMode="auto">
            <a:xfrm>
              <a:off x="3312" y="1056"/>
              <a:ext cx="2064"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a:endParaRPr>
            </a:p>
          </p:txBody>
        </p:sp>
        <p:sp>
          <p:nvSpPr>
            <p:cNvPr id="6" name="Line 13"/>
            <p:cNvSpPr>
              <a:spLocks noChangeShapeType="1"/>
            </p:cNvSpPr>
            <p:nvPr/>
          </p:nvSpPr>
          <p:spPr bwMode="auto">
            <a:xfrm>
              <a:off x="4368" y="1056"/>
              <a:ext cx="0" cy="196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a:endParaRPr>
            </a:p>
          </p:txBody>
        </p:sp>
      </p:grpSp>
      <p:sp>
        <p:nvSpPr>
          <p:cNvPr id="7" name="矩形 6"/>
          <p:cNvSpPr/>
          <p:nvPr/>
        </p:nvSpPr>
        <p:spPr>
          <a:xfrm>
            <a:off x="2195736" y="5147473"/>
            <a:ext cx="2398942" cy="338554"/>
          </a:xfrm>
          <a:prstGeom prst="rect">
            <a:avLst/>
          </a:prstGeom>
        </p:spPr>
        <p:txBody>
          <a:bodyPr wrap="square">
            <a:spAutoFit/>
          </a:bodyPr>
          <a:lstStyle/>
          <a:p>
            <a:pPr lvl="0" fontAlgn="base">
              <a:spcBef>
                <a:spcPct val="50000"/>
              </a:spcBef>
              <a:spcAft>
                <a:spcPct val="0"/>
              </a:spcAft>
            </a:pPr>
            <a:r>
              <a:rPr kumimoji="1" lang="zh-CN" altLang="en-US" sz="1600" dirty="0">
                <a:solidFill>
                  <a:srgbClr val="000000"/>
                </a:solidFill>
                <a:latin typeface="Times New Roman" panose="02020603050405020304" pitchFamily="18" charset="0"/>
              </a:rPr>
              <a:t>工程发生的实际成本</a:t>
            </a:r>
            <a:endParaRPr kumimoji="1" lang="zh-CN" altLang="en-US" sz="1400" dirty="0">
              <a:solidFill>
                <a:srgbClr val="000000"/>
              </a:solidFill>
              <a:latin typeface="Times New Roman" panose="02020603050405020304" pitchFamily="18" charset="0"/>
            </a:endParaRPr>
          </a:p>
        </p:txBody>
      </p:sp>
      <p:sp>
        <p:nvSpPr>
          <p:cNvPr id="8" name="矩形 7"/>
          <p:cNvSpPr/>
          <p:nvPr/>
        </p:nvSpPr>
        <p:spPr>
          <a:xfrm>
            <a:off x="4594679" y="5147474"/>
            <a:ext cx="2209569" cy="338554"/>
          </a:xfrm>
          <a:prstGeom prst="rect">
            <a:avLst/>
          </a:prstGeom>
        </p:spPr>
        <p:txBody>
          <a:bodyPr wrap="square">
            <a:spAutoFit/>
          </a:bodyPr>
          <a:lstStyle/>
          <a:p>
            <a:pPr lvl="0" fontAlgn="base">
              <a:spcBef>
                <a:spcPct val="50000"/>
              </a:spcBef>
              <a:spcAft>
                <a:spcPct val="0"/>
              </a:spcAft>
            </a:pPr>
            <a:r>
              <a:rPr kumimoji="1" lang="zh-CN" altLang="en-US" sz="1600" dirty="0">
                <a:solidFill>
                  <a:srgbClr val="000000"/>
                </a:solidFill>
                <a:latin typeface="Times New Roman" panose="02020603050405020304" pitchFamily="18" charset="0"/>
              </a:rPr>
              <a:t>已完工程的实际成本</a:t>
            </a:r>
            <a:endParaRPr kumimoji="1" lang="zh-CN" altLang="en-US" sz="1400" dirty="0">
              <a:solidFill>
                <a:srgbClr val="000000"/>
              </a:solidFill>
              <a:latin typeface="Times New Roman" panose="02020603050405020304" pitchFamily="18" charset="0"/>
            </a:endParaRPr>
          </a:p>
        </p:txBody>
      </p:sp>
      <p:sp>
        <p:nvSpPr>
          <p:cNvPr id="9" name="Text Box 33"/>
          <p:cNvSpPr txBox="1">
            <a:spLocks noChangeArrowheads="1"/>
          </p:cNvSpPr>
          <p:nvPr/>
        </p:nvSpPr>
        <p:spPr bwMode="auto">
          <a:xfrm>
            <a:off x="2195738" y="5704696"/>
            <a:ext cx="17323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zh-CN" altLang="en-US" sz="1600" dirty="0" smtClean="0">
                <a:solidFill>
                  <a:srgbClr val="000000"/>
                </a:solidFill>
                <a:latin typeface="Times New Roman" panose="02020603050405020304" pitchFamily="18" charset="0"/>
              </a:rPr>
              <a:t>余：未完工程的   </a:t>
            </a:r>
            <a:endParaRPr kumimoji="1" lang="zh-CN" altLang="en-US" sz="1600" dirty="0" smtClean="0">
              <a:solidFill>
                <a:srgbClr val="000000"/>
              </a:solidFill>
              <a:latin typeface="Times New Roman" panose="02020603050405020304" pitchFamily="18" charset="0"/>
            </a:endParaRPr>
          </a:p>
          <a:p>
            <a:pPr eaLnBrk="1" fontAlgn="base" hangingPunct="1">
              <a:spcBef>
                <a:spcPct val="50000"/>
              </a:spcBef>
              <a:spcAft>
                <a:spcPct val="0"/>
              </a:spcAft>
            </a:pPr>
            <a:r>
              <a:rPr kumimoji="1" lang="zh-CN" altLang="en-US" sz="1600" dirty="0" smtClean="0">
                <a:solidFill>
                  <a:srgbClr val="000000"/>
                </a:solidFill>
                <a:latin typeface="Times New Roman" panose="02020603050405020304" pitchFamily="18" charset="0"/>
              </a:rPr>
              <a:t>          实际成本</a:t>
            </a:r>
            <a:endParaRPr kumimoji="1" lang="zh-CN" altLang="en-US" sz="1400" dirty="0" smtClean="0">
              <a:solidFill>
                <a:srgbClr val="000000"/>
              </a:solidFill>
              <a:latin typeface="Times New Roman" panose="02020603050405020304" pitchFamily="18" charset="0"/>
            </a:endParaRPr>
          </a:p>
        </p:txBody>
      </p:sp>
      <p:sp>
        <p:nvSpPr>
          <p:cNvPr id="10" name="Line 32"/>
          <p:cNvSpPr>
            <a:spLocks noChangeShapeType="1"/>
          </p:cNvSpPr>
          <p:nvPr/>
        </p:nvSpPr>
        <p:spPr bwMode="auto">
          <a:xfrm>
            <a:off x="2691408" y="5695171"/>
            <a:ext cx="34290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r>
              <a:rPr lang="en-US" altLang="zh-CN" smtClean="0">
                <a:solidFill>
                  <a:srgbClr val="000000"/>
                </a:solidFill>
              </a:rPr>
            </a:br>
            <a:r>
              <a:rPr lang="zh-CN" altLang="en-US" smtClean="0">
                <a:solidFill>
                  <a:srgbClr val="FF9933"/>
                </a:solidFill>
              </a:rPr>
              <a:t>第</a:t>
            </a:r>
            <a:fld id="{B75ABFCC-B8F8-42C1-AD0C-2B323B223382}" type="slidenum">
              <a:rPr lang="zh-CN" altLang="en-US" smtClean="0">
                <a:solidFill>
                  <a:srgbClr val="FF9933"/>
                </a:solidFill>
              </a:rPr>
            </a:fld>
            <a:r>
              <a:rPr lang="zh-CN" altLang="en-US" smtClean="0">
                <a:solidFill>
                  <a:srgbClr val="FF9933"/>
                </a:solidFill>
              </a:rPr>
              <a:t>页</a:t>
            </a:r>
            <a:endParaRPr lang="zh-CN" altLang="en-US" smtClean="0">
              <a:solidFill>
                <a:srgbClr val="FF9933"/>
              </a:solidFill>
            </a:endParaRPr>
          </a:p>
        </p:txBody>
      </p:sp>
      <p:grpSp>
        <p:nvGrpSpPr>
          <p:cNvPr id="2" name="Group 2"/>
          <p:cNvGrpSpPr/>
          <p:nvPr/>
        </p:nvGrpSpPr>
        <p:grpSpPr bwMode="auto">
          <a:xfrm>
            <a:off x="1116013" y="1484313"/>
            <a:ext cx="3352800" cy="1752600"/>
            <a:chOff x="3312" y="1056"/>
            <a:chExt cx="2064" cy="1968"/>
          </a:xfrm>
        </p:grpSpPr>
        <p:sp>
          <p:nvSpPr>
            <p:cNvPr id="118810" name="Line 3"/>
            <p:cNvSpPr>
              <a:spLocks noChangeShapeType="1"/>
            </p:cNvSpPr>
            <p:nvPr/>
          </p:nvSpPr>
          <p:spPr bwMode="auto">
            <a:xfrm>
              <a:off x="3312" y="1056"/>
              <a:ext cx="2064"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mtClean="0">
                <a:solidFill>
                  <a:srgbClr val="000000"/>
                </a:solidFill>
              </a:endParaRPr>
            </a:p>
          </p:txBody>
        </p:sp>
        <p:sp>
          <p:nvSpPr>
            <p:cNvPr id="118811" name="Line 4"/>
            <p:cNvSpPr>
              <a:spLocks noChangeShapeType="1"/>
            </p:cNvSpPr>
            <p:nvPr/>
          </p:nvSpPr>
          <p:spPr bwMode="auto">
            <a:xfrm>
              <a:off x="4368" y="1056"/>
              <a:ext cx="0" cy="196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mtClean="0">
                <a:solidFill>
                  <a:srgbClr val="000000"/>
                </a:solidFill>
              </a:endParaRPr>
            </a:p>
          </p:txBody>
        </p:sp>
      </p:grpSp>
      <p:grpSp>
        <p:nvGrpSpPr>
          <p:cNvPr id="3" name="Group 5"/>
          <p:cNvGrpSpPr/>
          <p:nvPr/>
        </p:nvGrpSpPr>
        <p:grpSpPr bwMode="auto">
          <a:xfrm>
            <a:off x="5029200" y="1295400"/>
            <a:ext cx="3429000" cy="2438400"/>
            <a:chOff x="3312" y="1056"/>
            <a:chExt cx="2064" cy="1968"/>
          </a:xfrm>
        </p:grpSpPr>
        <p:sp>
          <p:nvSpPr>
            <p:cNvPr id="118808" name="Line 6"/>
            <p:cNvSpPr>
              <a:spLocks noChangeShapeType="1"/>
            </p:cNvSpPr>
            <p:nvPr/>
          </p:nvSpPr>
          <p:spPr bwMode="auto">
            <a:xfrm>
              <a:off x="3312" y="1056"/>
              <a:ext cx="2064"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mtClean="0">
                <a:solidFill>
                  <a:srgbClr val="000000"/>
                </a:solidFill>
              </a:endParaRPr>
            </a:p>
          </p:txBody>
        </p:sp>
        <p:sp>
          <p:nvSpPr>
            <p:cNvPr id="118809" name="Line 7"/>
            <p:cNvSpPr>
              <a:spLocks noChangeShapeType="1"/>
            </p:cNvSpPr>
            <p:nvPr/>
          </p:nvSpPr>
          <p:spPr bwMode="auto">
            <a:xfrm>
              <a:off x="4368" y="1056"/>
              <a:ext cx="0" cy="196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mtClean="0">
                <a:solidFill>
                  <a:srgbClr val="000000"/>
                </a:solidFill>
              </a:endParaRPr>
            </a:p>
          </p:txBody>
        </p:sp>
      </p:grpSp>
      <p:grpSp>
        <p:nvGrpSpPr>
          <p:cNvPr id="4" name="Group 11"/>
          <p:cNvGrpSpPr/>
          <p:nvPr/>
        </p:nvGrpSpPr>
        <p:grpSpPr bwMode="auto">
          <a:xfrm>
            <a:off x="5486400" y="4038600"/>
            <a:ext cx="3276600" cy="2362200"/>
            <a:chOff x="3312" y="1056"/>
            <a:chExt cx="2064" cy="1968"/>
          </a:xfrm>
        </p:grpSpPr>
        <p:sp>
          <p:nvSpPr>
            <p:cNvPr id="118806" name="Line 12"/>
            <p:cNvSpPr>
              <a:spLocks noChangeShapeType="1"/>
            </p:cNvSpPr>
            <p:nvPr/>
          </p:nvSpPr>
          <p:spPr bwMode="auto">
            <a:xfrm>
              <a:off x="3312" y="1056"/>
              <a:ext cx="2064"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mtClean="0">
                <a:solidFill>
                  <a:srgbClr val="000000"/>
                </a:solidFill>
              </a:endParaRPr>
            </a:p>
          </p:txBody>
        </p:sp>
        <p:sp>
          <p:nvSpPr>
            <p:cNvPr id="118807" name="Line 13"/>
            <p:cNvSpPr>
              <a:spLocks noChangeShapeType="1"/>
            </p:cNvSpPr>
            <p:nvPr/>
          </p:nvSpPr>
          <p:spPr bwMode="auto">
            <a:xfrm>
              <a:off x="4368" y="1056"/>
              <a:ext cx="0" cy="196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mtClean="0">
                <a:solidFill>
                  <a:srgbClr val="000000"/>
                </a:solidFill>
              </a:endParaRPr>
            </a:p>
          </p:txBody>
        </p:sp>
      </p:grpSp>
      <p:sp>
        <p:nvSpPr>
          <p:cNvPr id="1037326" name="Text Box 14"/>
          <p:cNvSpPr txBox="1">
            <a:spLocks noChangeArrowheads="1"/>
          </p:cNvSpPr>
          <p:nvPr/>
        </p:nvSpPr>
        <p:spPr bwMode="auto">
          <a:xfrm>
            <a:off x="1258888" y="9080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en-US" altLang="zh-CN" sz="2400" b="1" dirty="0" smtClean="0">
                <a:solidFill>
                  <a:srgbClr val="000000"/>
                </a:solidFill>
                <a:latin typeface="Times New Roman" panose="02020603050405020304" pitchFamily="18" charset="0"/>
              </a:rPr>
              <a:t>   </a:t>
            </a:r>
            <a:r>
              <a:rPr kumimoji="1" lang="zh-CN" altLang="en-US" sz="2400" b="1" dirty="0" smtClean="0">
                <a:solidFill>
                  <a:srgbClr val="0000CC"/>
                </a:solidFill>
                <a:latin typeface="Times New Roman" panose="02020603050405020304" pitchFamily="18" charset="0"/>
              </a:rPr>
              <a:t>固定资产</a:t>
            </a:r>
            <a:r>
              <a:rPr kumimoji="1" lang="en-US" altLang="zh-CN" sz="2400" b="1" dirty="0" smtClean="0">
                <a:solidFill>
                  <a:srgbClr val="0000CC"/>
                </a:solidFill>
                <a:latin typeface="Times New Roman" panose="02020603050405020304" pitchFamily="18" charset="0"/>
              </a:rPr>
              <a:t>—</a:t>
            </a:r>
            <a:r>
              <a:rPr kumimoji="1" lang="zh-CN" altLang="en-US" sz="2400" b="1" dirty="0" smtClean="0">
                <a:solidFill>
                  <a:srgbClr val="0000CC"/>
                </a:solidFill>
                <a:latin typeface="Times New Roman" panose="02020603050405020304" pitchFamily="18" charset="0"/>
              </a:rPr>
              <a:t>某设备</a:t>
            </a:r>
            <a:endParaRPr kumimoji="1" lang="zh-CN" altLang="en-US" sz="2400" b="1" dirty="0" smtClean="0">
              <a:solidFill>
                <a:srgbClr val="0000CC"/>
              </a:solidFill>
              <a:latin typeface="Times New Roman" panose="02020603050405020304" pitchFamily="18" charset="0"/>
            </a:endParaRPr>
          </a:p>
        </p:txBody>
      </p:sp>
      <p:sp>
        <p:nvSpPr>
          <p:cNvPr id="1037327" name="Text Box 15"/>
          <p:cNvSpPr txBox="1">
            <a:spLocks noChangeArrowheads="1"/>
          </p:cNvSpPr>
          <p:nvPr/>
        </p:nvSpPr>
        <p:spPr bwMode="auto">
          <a:xfrm>
            <a:off x="5562600" y="685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en-US" altLang="zh-CN" sz="2400" b="1" smtClean="0">
                <a:solidFill>
                  <a:srgbClr val="000000"/>
                </a:solidFill>
                <a:latin typeface="Times New Roman" panose="02020603050405020304" pitchFamily="18" charset="0"/>
              </a:rPr>
              <a:t>      </a:t>
            </a:r>
            <a:r>
              <a:rPr kumimoji="1" lang="zh-CN" altLang="en-US" sz="2400" b="1" smtClean="0">
                <a:solidFill>
                  <a:srgbClr val="0000CC"/>
                </a:solidFill>
                <a:latin typeface="Times New Roman" panose="02020603050405020304" pitchFamily="18" charset="0"/>
              </a:rPr>
              <a:t>累计折旧</a:t>
            </a:r>
            <a:endParaRPr kumimoji="1" lang="zh-CN" altLang="en-US" sz="2400" b="1" smtClean="0">
              <a:solidFill>
                <a:srgbClr val="0000CC"/>
              </a:solidFill>
              <a:latin typeface="Times New Roman" panose="02020603050405020304" pitchFamily="18" charset="0"/>
            </a:endParaRPr>
          </a:p>
        </p:txBody>
      </p:sp>
      <p:sp>
        <p:nvSpPr>
          <p:cNvPr id="1037329" name="Text Box 17"/>
          <p:cNvSpPr txBox="1">
            <a:spLocks noChangeArrowheads="1"/>
          </p:cNvSpPr>
          <p:nvPr/>
        </p:nvSpPr>
        <p:spPr bwMode="auto">
          <a:xfrm>
            <a:off x="5486400" y="35052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en-US" altLang="zh-CN" sz="2400" b="1" dirty="0" smtClean="0">
                <a:solidFill>
                  <a:srgbClr val="000000"/>
                </a:solidFill>
                <a:latin typeface="Times New Roman" panose="02020603050405020304" pitchFamily="18" charset="0"/>
              </a:rPr>
              <a:t> </a:t>
            </a:r>
            <a:r>
              <a:rPr kumimoji="1" lang="zh-CN" altLang="en-US" sz="2400" b="1" dirty="0" smtClean="0">
                <a:solidFill>
                  <a:srgbClr val="0000CC"/>
                </a:solidFill>
                <a:latin typeface="Times New Roman" panose="02020603050405020304" pitchFamily="18" charset="0"/>
              </a:rPr>
              <a:t>在建工程</a:t>
            </a:r>
            <a:r>
              <a:rPr kumimoji="1" lang="en-US" altLang="zh-CN" sz="2400" b="1" dirty="0" smtClean="0">
                <a:solidFill>
                  <a:srgbClr val="0000CC"/>
                </a:solidFill>
                <a:latin typeface="Times New Roman" panose="02020603050405020304" pitchFamily="18" charset="0"/>
              </a:rPr>
              <a:t>—</a:t>
            </a:r>
            <a:r>
              <a:rPr kumimoji="1" lang="zh-CN" altLang="en-US" sz="2400" b="1" dirty="0" smtClean="0">
                <a:solidFill>
                  <a:srgbClr val="0000CC"/>
                </a:solidFill>
                <a:latin typeface="Times New Roman" panose="02020603050405020304" pitchFamily="18" charset="0"/>
              </a:rPr>
              <a:t>某建筑工程</a:t>
            </a:r>
            <a:endParaRPr kumimoji="1" lang="zh-CN" altLang="en-US" sz="2400" b="1" dirty="0" smtClean="0">
              <a:solidFill>
                <a:srgbClr val="0000CC"/>
              </a:solidFill>
              <a:latin typeface="Times New Roman" panose="02020603050405020304" pitchFamily="18" charset="0"/>
            </a:endParaRPr>
          </a:p>
        </p:txBody>
      </p:sp>
      <p:sp>
        <p:nvSpPr>
          <p:cNvPr id="1037330" name="Text Box 18"/>
          <p:cNvSpPr txBox="1">
            <a:spLocks noChangeArrowheads="1"/>
          </p:cNvSpPr>
          <p:nvPr/>
        </p:nvSpPr>
        <p:spPr bwMode="auto">
          <a:xfrm>
            <a:off x="539750" y="1628775"/>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en-US" altLang="zh-CN" sz="2400" b="1" smtClean="0">
                <a:solidFill>
                  <a:srgbClr val="000000"/>
                </a:solidFill>
                <a:latin typeface="Times New Roman" panose="02020603050405020304" pitchFamily="18" charset="0"/>
              </a:rPr>
              <a:t>   </a:t>
            </a:r>
            <a:r>
              <a:rPr kumimoji="1" lang="zh-CN" altLang="en-US" sz="2400" b="1" smtClean="0">
                <a:solidFill>
                  <a:srgbClr val="000000"/>
                </a:solidFill>
                <a:latin typeface="Times New Roman" panose="02020603050405020304" pitchFamily="18" charset="0"/>
              </a:rPr>
              <a:t>增加的原价</a:t>
            </a:r>
            <a:endParaRPr kumimoji="1" lang="zh-CN" altLang="en-US" sz="2000" b="1" smtClean="0">
              <a:solidFill>
                <a:srgbClr val="000000"/>
              </a:solidFill>
              <a:latin typeface="Times New Roman" panose="02020603050405020304" pitchFamily="18" charset="0"/>
            </a:endParaRPr>
          </a:p>
        </p:txBody>
      </p:sp>
      <p:sp>
        <p:nvSpPr>
          <p:cNvPr id="1037331" name="Text Box 19"/>
          <p:cNvSpPr txBox="1">
            <a:spLocks noChangeArrowheads="1"/>
          </p:cNvSpPr>
          <p:nvPr/>
        </p:nvSpPr>
        <p:spPr bwMode="auto">
          <a:xfrm>
            <a:off x="2916241" y="1628775"/>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zh-CN" altLang="en-US" sz="2400" b="1" smtClean="0">
                <a:solidFill>
                  <a:srgbClr val="000000"/>
                </a:solidFill>
                <a:latin typeface="Times New Roman" panose="02020603050405020304" pitchFamily="18" charset="0"/>
              </a:rPr>
              <a:t>减少的原价</a:t>
            </a:r>
            <a:endParaRPr kumimoji="1" lang="zh-CN" altLang="en-US" sz="2000" b="1" smtClean="0">
              <a:solidFill>
                <a:srgbClr val="000000"/>
              </a:solidFill>
              <a:latin typeface="Times New Roman" panose="02020603050405020304" pitchFamily="18" charset="0"/>
            </a:endParaRPr>
          </a:p>
        </p:txBody>
      </p:sp>
      <p:sp>
        <p:nvSpPr>
          <p:cNvPr id="1037332" name="Line 20"/>
          <p:cNvSpPr>
            <a:spLocks noChangeShapeType="1"/>
          </p:cNvSpPr>
          <p:nvPr/>
        </p:nvSpPr>
        <p:spPr bwMode="auto">
          <a:xfrm>
            <a:off x="381000" y="2209800"/>
            <a:ext cx="34290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mtClean="0">
              <a:solidFill>
                <a:srgbClr val="000000"/>
              </a:solidFill>
            </a:endParaRPr>
          </a:p>
        </p:txBody>
      </p:sp>
      <p:sp>
        <p:nvSpPr>
          <p:cNvPr id="1037333" name="Text Box 21"/>
          <p:cNvSpPr txBox="1">
            <a:spLocks noChangeArrowheads="1"/>
          </p:cNvSpPr>
          <p:nvPr/>
        </p:nvSpPr>
        <p:spPr bwMode="auto">
          <a:xfrm>
            <a:off x="827089" y="2420938"/>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zh-CN" altLang="en-US" sz="2400" b="1" smtClean="0">
                <a:solidFill>
                  <a:srgbClr val="000000"/>
                </a:solidFill>
                <a:latin typeface="Times New Roman" panose="02020603050405020304" pitchFamily="18" charset="0"/>
              </a:rPr>
              <a:t>余：</a:t>
            </a:r>
            <a:r>
              <a:rPr kumimoji="1" lang="en-US" altLang="zh-CN" sz="2400" b="1" smtClean="0">
                <a:solidFill>
                  <a:srgbClr val="000000"/>
                </a:solidFill>
                <a:latin typeface="Times New Roman" panose="02020603050405020304" pitchFamily="18" charset="0"/>
              </a:rPr>
              <a:t>1000</a:t>
            </a:r>
            <a:endParaRPr kumimoji="1" lang="en-US" altLang="zh-CN" sz="2000" b="1" smtClean="0">
              <a:solidFill>
                <a:srgbClr val="000000"/>
              </a:solidFill>
              <a:latin typeface="Times New Roman" panose="02020603050405020304" pitchFamily="18" charset="0"/>
            </a:endParaRPr>
          </a:p>
        </p:txBody>
      </p:sp>
      <p:sp>
        <p:nvSpPr>
          <p:cNvPr id="1037334" name="Text Box 22"/>
          <p:cNvSpPr txBox="1">
            <a:spLocks noChangeArrowheads="1"/>
          </p:cNvSpPr>
          <p:nvPr/>
        </p:nvSpPr>
        <p:spPr bwMode="auto">
          <a:xfrm>
            <a:off x="4876800" y="14478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zh-CN" altLang="en-US" sz="2400" b="1" smtClean="0">
                <a:solidFill>
                  <a:srgbClr val="000000"/>
                </a:solidFill>
                <a:latin typeface="Times New Roman" panose="02020603050405020304" pitchFamily="18" charset="0"/>
              </a:rPr>
              <a:t>冲减的折旧</a:t>
            </a:r>
            <a:endParaRPr kumimoji="1" lang="zh-CN" altLang="en-US" sz="2000" b="1" smtClean="0">
              <a:solidFill>
                <a:srgbClr val="000000"/>
              </a:solidFill>
              <a:latin typeface="Times New Roman" panose="02020603050405020304" pitchFamily="18" charset="0"/>
            </a:endParaRPr>
          </a:p>
        </p:txBody>
      </p:sp>
      <p:sp>
        <p:nvSpPr>
          <p:cNvPr id="1037335" name="Text Box 23"/>
          <p:cNvSpPr txBox="1">
            <a:spLocks noChangeArrowheads="1"/>
          </p:cNvSpPr>
          <p:nvPr/>
        </p:nvSpPr>
        <p:spPr bwMode="auto">
          <a:xfrm>
            <a:off x="7162800" y="14478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zh-CN" altLang="en-US" sz="2400" b="1" smtClean="0">
                <a:solidFill>
                  <a:srgbClr val="000000"/>
                </a:solidFill>
                <a:latin typeface="Times New Roman" panose="02020603050405020304" pitchFamily="18" charset="0"/>
              </a:rPr>
              <a:t>计提的折旧</a:t>
            </a:r>
            <a:endParaRPr kumimoji="1" lang="zh-CN" altLang="en-US" sz="2000" b="1" smtClean="0">
              <a:solidFill>
                <a:srgbClr val="000000"/>
              </a:solidFill>
              <a:latin typeface="Times New Roman" panose="02020603050405020304" pitchFamily="18" charset="0"/>
            </a:endParaRPr>
          </a:p>
        </p:txBody>
      </p:sp>
      <p:sp>
        <p:nvSpPr>
          <p:cNvPr id="1037336" name="Line 24"/>
          <p:cNvSpPr>
            <a:spLocks noChangeShapeType="1"/>
          </p:cNvSpPr>
          <p:nvPr/>
        </p:nvSpPr>
        <p:spPr bwMode="auto">
          <a:xfrm>
            <a:off x="5257800" y="1981200"/>
            <a:ext cx="34290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mtClean="0">
              <a:solidFill>
                <a:srgbClr val="000000"/>
              </a:solidFill>
            </a:endParaRPr>
          </a:p>
        </p:txBody>
      </p:sp>
      <p:sp>
        <p:nvSpPr>
          <p:cNvPr id="1037337" name="Text Box 25"/>
          <p:cNvSpPr txBox="1">
            <a:spLocks noChangeArrowheads="1"/>
          </p:cNvSpPr>
          <p:nvPr/>
        </p:nvSpPr>
        <p:spPr bwMode="auto">
          <a:xfrm>
            <a:off x="6858000" y="2286005"/>
            <a:ext cx="259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zh-CN" altLang="en-US" sz="2400" b="1" smtClean="0">
                <a:solidFill>
                  <a:srgbClr val="000000"/>
                </a:solidFill>
                <a:latin typeface="Times New Roman" panose="02020603050405020304" pitchFamily="18" charset="0"/>
              </a:rPr>
              <a:t>余：</a:t>
            </a:r>
            <a:r>
              <a:rPr kumimoji="1" lang="en-US" altLang="zh-CN" sz="2400" b="1" smtClean="0">
                <a:solidFill>
                  <a:srgbClr val="000000"/>
                </a:solidFill>
                <a:latin typeface="Times New Roman" panose="02020603050405020304" pitchFamily="18" charset="0"/>
              </a:rPr>
              <a:t>100</a:t>
            </a:r>
            <a:endParaRPr kumimoji="1" lang="en-US" altLang="zh-CN" sz="2400" b="1" smtClean="0">
              <a:solidFill>
                <a:srgbClr val="000000"/>
              </a:solidFill>
              <a:latin typeface="Times New Roman" panose="02020603050405020304" pitchFamily="18" charset="0"/>
            </a:endParaRPr>
          </a:p>
          <a:p>
            <a:pPr eaLnBrk="1" fontAlgn="base" hangingPunct="1">
              <a:spcBef>
                <a:spcPct val="50000"/>
              </a:spcBef>
              <a:spcAft>
                <a:spcPct val="0"/>
              </a:spcAft>
            </a:pPr>
            <a:r>
              <a:rPr kumimoji="1" lang="en-US" altLang="zh-CN" sz="2400" b="1" smtClean="0">
                <a:solidFill>
                  <a:srgbClr val="000000"/>
                </a:solidFill>
                <a:latin typeface="Times New Roman" panose="02020603050405020304" pitchFamily="18" charset="0"/>
              </a:rPr>
              <a:t>         100</a:t>
            </a:r>
            <a:endParaRPr kumimoji="1" lang="en-US" altLang="zh-CN" sz="2000" b="1" smtClean="0">
              <a:solidFill>
                <a:srgbClr val="000000"/>
              </a:solidFill>
              <a:latin typeface="Times New Roman" panose="02020603050405020304" pitchFamily="18" charset="0"/>
            </a:endParaRPr>
          </a:p>
        </p:txBody>
      </p:sp>
      <p:sp>
        <p:nvSpPr>
          <p:cNvPr id="1037342" name="Text Box 30"/>
          <p:cNvSpPr txBox="1">
            <a:spLocks noChangeArrowheads="1"/>
          </p:cNvSpPr>
          <p:nvPr/>
        </p:nvSpPr>
        <p:spPr bwMode="auto">
          <a:xfrm>
            <a:off x="4953000" y="4267206"/>
            <a:ext cx="198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zh-CN" altLang="en-US" sz="2400" b="1" dirty="0" smtClean="0">
                <a:solidFill>
                  <a:srgbClr val="000000"/>
                </a:solidFill>
                <a:latin typeface="Times New Roman" panose="02020603050405020304" pitchFamily="18" charset="0"/>
              </a:rPr>
              <a:t>工程发生的实际成本</a:t>
            </a:r>
            <a:endParaRPr kumimoji="1" lang="zh-CN" altLang="en-US" sz="2000" b="1" dirty="0" smtClean="0">
              <a:solidFill>
                <a:srgbClr val="000000"/>
              </a:solidFill>
              <a:latin typeface="Times New Roman" panose="02020603050405020304" pitchFamily="18" charset="0"/>
            </a:endParaRPr>
          </a:p>
        </p:txBody>
      </p:sp>
      <p:sp>
        <p:nvSpPr>
          <p:cNvPr id="1037343" name="Text Box 31"/>
          <p:cNvSpPr txBox="1">
            <a:spLocks noChangeArrowheads="1"/>
          </p:cNvSpPr>
          <p:nvPr/>
        </p:nvSpPr>
        <p:spPr bwMode="auto">
          <a:xfrm>
            <a:off x="7162800" y="4267206"/>
            <a:ext cx="198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zh-CN" altLang="en-US" sz="2400" b="1" dirty="0" smtClean="0">
                <a:solidFill>
                  <a:srgbClr val="000000"/>
                </a:solidFill>
                <a:latin typeface="Times New Roman" panose="02020603050405020304" pitchFamily="18" charset="0"/>
              </a:rPr>
              <a:t>已完工程的实际成本</a:t>
            </a:r>
            <a:endParaRPr kumimoji="1" lang="zh-CN" altLang="en-US" sz="2000" b="1" dirty="0" smtClean="0">
              <a:solidFill>
                <a:srgbClr val="000000"/>
              </a:solidFill>
              <a:latin typeface="Times New Roman" panose="02020603050405020304" pitchFamily="18" charset="0"/>
            </a:endParaRPr>
          </a:p>
        </p:txBody>
      </p:sp>
      <p:sp>
        <p:nvSpPr>
          <p:cNvPr id="1037344" name="Line 32"/>
          <p:cNvSpPr>
            <a:spLocks noChangeShapeType="1"/>
          </p:cNvSpPr>
          <p:nvPr/>
        </p:nvSpPr>
        <p:spPr bwMode="auto">
          <a:xfrm>
            <a:off x="5334000" y="5181600"/>
            <a:ext cx="34290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mtClean="0">
              <a:solidFill>
                <a:srgbClr val="000000"/>
              </a:solidFill>
            </a:endParaRPr>
          </a:p>
        </p:txBody>
      </p:sp>
      <p:sp>
        <p:nvSpPr>
          <p:cNvPr id="1037345" name="Text Box 33"/>
          <p:cNvSpPr txBox="1">
            <a:spLocks noChangeArrowheads="1"/>
          </p:cNvSpPr>
          <p:nvPr/>
        </p:nvSpPr>
        <p:spPr bwMode="auto">
          <a:xfrm>
            <a:off x="4648200" y="5257805"/>
            <a:ext cx="259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zh-CN" altLang="en-US" sz="2400" b="1" dirty="0" smtClean="0">
                <a:solidFill>
                  <a:srgbClr val="000000"/>
                </a:solidFill>
                <a:latin typeface="Times New Roman" panose="02020603050405020304" pitchFamily="18" charset="0"/>
              </a:rPr>
              <a:t>余：未完工程的   </a:t>
            </a:r>
            <a:endParaRPr kumimoji="1" lang="zh-CN" altLang="en-US" sz="2400" b="1" dirty="0" smtClean="0">
              <a:solidFill>
                <a:srgbClr val="000000"/>
              </a:solidFill>
              <a:latin typeface="Times New Roman" panose="02020603050405020304" pitchFamily="18" charset="0"/>
            </a:endParaRPr>
          </a:p>
          <a:p>
            <a:pPr eaLnBrk="1" fontAlgn="base" hangingPunct="1">
              <a:spcBef>
                <a:spcPct val="50000"/>
              </a:spcBef>
              <a:spcAft>
                <a:spcPct val="0"/>
              </a:spcAft>
            </a:pPr>
            <a:r>
              <a:rPr kumimoji="1" lang="zh-CN" altLang="en-US" sz="2400" b="1" dirty="0" smtClean="0">
                <a:solidFill>
                  <a:srgbClr val="000000"/>
                </a:solidFill>
                <a:latin typeface="Times New Roman" panose="02020603050405020304" pitchFamily="18" charset="0"/>
              </a:rPr>
              <a:t>          实际成本</a:t>
            </a:r>
            <a:endParaRPr kumimoji="1" lang="zh-CN" altLang="en-US" sz="2000" b="1" dirty="0" smtClean="0">
              <a:solidFill>
                <a:srgbClr val="000000"/>
              </a:solidFill>
              <a:latin typeface="Times New Roman" panose="02020603050405020304" pitchFamily="18" charset="0"/>
            </a:endParaRPr>
          </a:p>
        </p:txBody>
      </p:sp>
      <p:sp>
        <p:nvSpPr>
          <p:cNvPr id="1037346" name="Text Box 34"/>
          <p:cNvSpPr txBox="1">
            <a:spLocks noChangeArrowheads="1"/>
          </p:cNvSpPr>
          <p:nvPr/>
        </p:nvSpPr>
        <p:spPr bwMode="auto">
          <a:xfrm>
            <a:off x="971551" y="260350"/>
            <a:ext cx="367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en-US" altLang="zh-CN" sz="2400" b="1" smtClean="0">
                <a:solidFill>
                  <a:srgbClr val="000000"/>
                </a:solidFill>
                <a:latin typeface="Times New Roman" panose="02020603050405020304" pitchFamily="18" charset="0"/>
              </a:rPr>
              <a:t>   </a:t>
            </a:r>
            <a:r>
              <a:rPr kumimoji="1" lang="en-US" altLang="zh-CN" sz="2400" b="1" smtClean="0">
                <a:solidFill>
                  <a:srgbClr val="13110F"/>
                </a:solidFill>
                <a:latin typeface="Times New Roman" panose="02020603050405020304" pitchFamily="18" charset="0"/>
              </a:rPr>
              <a:t>   </a:t>
            </a:r>
            <a:r>
              <a:rPr kumimoji="1" lang="zh-CN" altLang="en-US" sz="2400" b="1" smtClean="0">
                <a:solidFill>
                  <a:srgbClr val="13110F"/>
                </a:solidFill>
                <a:latin typeface="Times New Roman" panose="02020603050405020304" pitchFamily="18" charset="0"/>
              </a:rPr>
              <a:t>帐户设置</a:t>
            </a:r>
            <a:endParaRPr kumimoji="1" lang="zh-CN" altLang="en-US" sz="2400" b="1" smtClean="0">
              <a:solidFill>
                <a:srgbClr val="13110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37326"/>
                                        </p:tgtEl>
                                        <p:attrNameLst>
                                          <p:attrName>style.visibility</p:attrName>
                                        </p:attrNameLst>
                                      </p:cBhvr>
                                      <p:to>
                                        <p:strVal val="visible"/>
                                      </p:to>
                                    </p:set>
                                    <p:anim calcmode="lin" valueType="num">
                                      <p:cBhvr additive="base">
                                        <p:cTn id="7" dur="500" fill="hold"/>
                                        <p:tgtEl>
                                          <p:spTgt spid="1037326"/>
                                        </p:tgtEl>
                                        <p:attrNameLst>
                                          <p:attrName>ppt_x</p:attrName>
                                        </p:attrNameLst>
                                      </p:cBhvr>
                                      <p:tavLst>
                                        <p:tav tm="0">
                                          <p:val>
                                            <p:strVal val="0-#ppt_w/2"/>
                                          </p:val>
                                        </p:tav>
                                        <p:tav tm="100000">
                                          <p:val>
                                            <p:strVal val="#ppt_x"/>
                                          </p:val>
                                        </p:tav>
                                      </p:tavLst>
                                    </p:anim>
                                    <p:anim calcmode="lin" valueType="num">
                                      <p:cBhvr additive="base">
                                        <p:cTn id="8" dur="500" fill="hold"/>
                                        <p:tgtEl>
                                          <p:spTgt spid="10373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37327"/>
                                        </p:tgtEl>
                                        <p:attrNameLst>
                                          <p:attrName>style.visibility</p:attrName>
                                        </p:attrNameLst>
                                      </p:cBhvr>
                                      <p:to>
                                        <p:strVal val="visible"/>
                                      </p:to>
                                    </p:set>
                                    <p:anim calcmode="lin" valueType="num">
                                      <p:cBhvr additive="base">
                                        <p:cTn id="13" dur="500" fill="hold"/>
                                        <p:tgtEl>
                                          <p:spTgt spid="1037327"/>
                                        </p:tgtEl>
                                        <p:attrNameLst>
                                          <p:attrName>ppt_x</p:attrName>
                                        </p:attrNameLst>
                                      </p:cBhvr>
                                      <p:tavLst>
                                        <p:tav tm="0">
                                          <p:val>
                                            <p:strVal val="0-#ppt_w/2"/>
                                          </p:val>
                                        </p:tav>
                                        <p:tav tm="100000">
                                          <p:val>
                                            <p:strVal val="#ppt_x"/>
                                          </p:val>
                                        </p:tav>
                                      </p:tavLst>
                                    </p:anim>
                                    <p:anim calcmode="lin" valueType="num">
                                      <p:cBhvr additive="base">
                                        <p:cTn id="14" dur="500" fill="hold"/>
                                        <p:tgtEl>
                                          <p:spTgt spid="10373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37329"/>
                                        </p:tgtEl>
                                        <p:attrNameLst>
                                          <p:attrName>style.visibility</p:attrName>
                                        </p:attrNameLst>
                                      </p:cBhvr>
                                      <p:to>
                                        <p:strVal val="visible"/>
                                      </p:to>
                                    </p:set>
                                    <p:anim calcmode="lin" valueType="num">
                                      <p:cBhvr additive="base">
                                        <p:cTn id="19" dur="500" fill="hold"/>
                                        <p:tgtEl>
                                          <p:spTgt spid="1037329"/>
                                        </p:tgtEl>
                                        <p:attrNameLst>
                                          <p:attrName>ppt_x</p:attrName>
                                        </p:attrNameLst>
                                      </p:cBhvr>
                                      <p:tavLst>
                                        <p:tav tm="0">
                                          <p:val>
                                            <p:strVal val="0-#ppt_w/2"/>
                                          </p:val>
                                        </p:tav>
                                        <p:tav tm="100000">
                                          <p:val>
                                            <p:strVal val="#ppt_x"/>
                                          </p:val>
                                        </p:tav>
                                      </p:tavLst>
                                    </p:anim>
                                    <p:anim calcmode="lin" valueType="num">
                                      <p:cBhvr additive="base">
                                        <p:cTn id="20" dur="500" fill="hold"/>
                                        <p:tgtEl>
                                          <p:spTgt spid="10373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37346"/>
                                        </p:tgtEl>
                                        <p:attrNameLst>
                                          <p:attrName>style.visibility</p:attrName>
                                        </p:attrNameLst>
                                      </p:cBhvr>
                                      <p:to>
                                        <p:strVal val="visible"/>
                                      </p:to>
                                    </p:set>
                                    <p:anim calcmode="lin" valueType="num">
                                      <p:cBhvr additive="base">
                                        <p:cTn id="25" dur="500" fill="hold"/>
                                        <p:tgtEl>
                                          <p:spTgt spid="1037346"/>
                                        </p:tgtEl>
                                        <p:attrNameLst>
                                          <p:attrName>ppt_x</p:attrName>
                                        </p:attrNameLst>
                                      </p:cBhvr>
                                      <p:tavLst>
                                        <p:tav tm="0">
                                          <p:val>
                                            <p:strVal val="0-#ppt_w/2"/>
                                          </p:val>
                                        </p:tav>
                                        <p:tav tm="100000">
                                          <p:val>
                                            <p:strVal val="#ppt_x"/>
                                          </p:val>
                                        </p:tav>
                                      </p:tavLst>
                                    </p:anim>
                                    <p:anim calcmode="lin" valueType="num">
                                      <p:cBhvr additive="base">
                                        <p:cTn id="26" dur="500" fill="hold"/>
                                        <p:tgtEl>
                                          <p:spTgt spid="103734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37330"/>
                                        </p:tgtEl>
                                        <p:attrNameLst>
                                          <p:attrName>style.visibility</p:attrName>
                                        </p:attrNameLst>
                                      </p:cBhvr>
                                      <p:to>
                                        <p:strVal val="visible"/>
                                      </p:to>
                                    </p:set>
                                    <p:anim calcmode="lin" valueType="num">
                                      <p:cBhvr additive="base">
                                        <p:cTn id="49" dur="500" fill="hold"/>
                                        <p:tgtEl>
                                          <p:spTgt spid="1037330"/>
                                        </p:tgtEl>
                                        <p:attrNameLst>
                                          <p:attrName>ppt_x</p:attrName>
                                        </p:attrNameLst>
                                      </p:cBhvr>
                                      <p:tavLst>
                                        <p:tav tm="0">
                                          <p:val>
                                            <p:strVal val="0-#ppt_w/2"/>
                                          </p:val>
                                        </p:tav>
                                        <p:tav tm="100000">
                                          <p:val>
                                            <p:strVal val="#ppt_x"/>
                                          </p:val>
                                        </p:tav>
                                      </p:tavLst>
                                    </p:anim>
                                    <p:anim calcmode="lin" valueType="num">
                                      <p:cBhvr additive="base">
                                        <p:cTn id="50" dur="500" fill="hold"/>
                                        <p:tgtEl>
                                          <p:spTgt spid="103733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37331"/>
                                        </p:tgtEl>
                                        <p:attrNameLst>
                                          <p:attrName>style.visibility</p:attrName>
                                        </p:attrNameLst>
                                      </p:cBhvr>
                                      <p:to>
                                        <p:strVal val="visible"/>
                                      </p:to>
                                    </p:set>
                                    <p:anim calcmode="lin" valueType="num">
                                      <p:cBhvr additive="base">
                                        <p:cTn id="55" dur="500" fill="hold"/>
                                        <p:tgtEl>
                                          <p:spTgt spid="1037331"/>
                                        </p:tgtEl>
                                        <p:attrNameLst>
                                          <p:attrName>ppt_x</p:attrName>
                                        </p:attrNameLst>
                                      </p:cBhvr>
                                      <p:tavLst>
                                        <p:tav tm="0">
                                          <p:val>
                                            <p:strVal val="0-#ppt_w/2"/>
                                          </p:val>
                                        </p:tav>
                                        <p:tav tm="100000">
                                          <p:val>
                                            <p:strVal val="#ppt_x"/>
                                          </p:val>
                                        </p:tav>
                                      </p:tavLst>
                                    </p:anim>
                                    <p:anim calcmode="lin" valueType="num">
                                      <p:cBhvr additive="base">
                                        <p:cTn id="56" dur="500" fill="hold"/>
                                        <p:tgtEl>
                                          <p:spTgt spid="103733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37333"/>
                                        </p:tgtEl>
                                        <p:attrNameLst>
                                          <p:attrName>style.visibility</p:attrName>
                                        </p:attrNameLst>
                                      </p:cBhvr>
                                      <p:to>
                                        <p:strVal val="visible"/>
                                      </p:to>
                                    </p:set>
                                    <p:anim calcmode="lin" valueType="num">
                                      <p:cBhvr additive="base">
                                        <p:cTn id="61" dur="500" fill="hold"/>
                                        <p:tgtEl>
                                          <p:spTgt spid="1037333"/>
                                        </p:tgtEl>
                                        <p:attrNameLst>
                                          <p:attrName>ppt_x</p:attrName>
                                        </p:attrNameLst>
                                      </p:cBhvr>
                                      <p:tavLst>
                                        <p:tav tm="0">
                                          <p:val>
                                            <p:strVal val="0-#ppt_w/2"/>
                                          </p:val>
                                        </p:tav>
                                        <p:tav tm="100000">
                                          <p:val>
                                            <p:strVal val="#ppt_x"/>
                                          </p:val>
                                        </p:tav>
                                      </p:tavLst>
                                    </p:anim>
                                    <p:anim calcmode="lin" valueType="num">
                                      <p:cBhvr additive="base">
                                        <p:cTn id="62" dur="500" fill="hold"/>
                                        <p:tgtEl>
                                          <p:spTgt spid="103733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037334"/>
                                        </p:tgtEl>
                                        <p:attrNameLst>
                                          <p:attrName>style.visibility</p:attrName>
                                        </p:attrNameLst>
                                      </p:cBhvr>
                                      <p:to>
                                        <p:strVal val="visible"/>
                                      </p:to>
                                    </p:set>
                                    <p:anim calcmode="lin" valueType="num">
                                      <p:cBhvr additive="base">
                                        <p:cTn id="67" dur="500" fill="hold"/>
                                        <p:tgtEl>
                                          <p:spTgt spid="1037334"/>
                                        </p:tgtEl>
                                        <p:attrNameLst>
                                          <p:attrName>ppt_x</p:attrName>
                                        </p:attrNameLst>
                                      </p:cBhvr>
                                      <p:tavLst>
                                        <p:tav tm="0">
                                          <p:val>
                                            <p:strVal val="0-#ppt_w/2"/>
                                          </p:val>
                                        </p:tav>
                                        <p:tav tm="100000">
                                          <p:val>
                                            <p:strVal val="#ppt_x"/>
                                          </p:val>
                                        </p:tav>
                                      </p:tavLst>
                                    </p:anim>
                                    <p:anim calcmode="lin" valueType="num">
                                      <p:cBhvr additive="base">
                                        <p:cTn id="68" dur="500" fill="hold"/>
                                        <p:tgtEl>
                                          <p:spTgt spid="1037334"/>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037335"/>
                                        </p:tgtEl>
                                        <p:attrNameLst>
                                          <p:attrName>style.visibility</p:attrName>
                                        </p:attrNameLst>
                                      </p:cBhvr>
                                      <p:to>
                                        <p:strVal val="visible"/>
                                      </p:to>
                                    </p:set>
                                    <p:anim calcmode="lin" valueType="num">
                                      <p:cBhvr additive="base">
                                        <p:cTn id="73" dur="500" fill="hold"/>
                                        <p:tgtEl>
                                          <p:spTgt spid="1037335"/>
                                        </p:tgtEl>
                                        <p:attrNameLst>
                                          <p:attrName>ppt_x</p:attrName>
                                        </p:attrNameLst>
                                      </p:cBhvr>
                                      <p:tavLst>
                                        <p:tav tm="0">
                                          <p:val>
                                            <p:strVal val="0-#ppt_w/2"/>
                                          </p:val>
                                        </p:tav>
                                        <p:tav tm="100000">
                                          <p:val>
                                            <p:strVal val="#ppt_x"/>
                                          </p:val>
                                        </p:tav>
                                      </p:tavLst>
                                    </p:anim>
                                    <p:anim calcmode="lin" valueType="num">
                                      <p:cBhvr additive="base">
                                        <p:cTn id="74" dur="500" fill="hold"/>
                                        <p:tgtEl>
                                          <p:spTgt spid="1037335"/>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037337"/>
                                        </p:tgtEl>
                                        <p:attrNameLst>
                                          <p:attrName>style.visibility</p:attrName>
                                        </p:attrNameLst>
                                      </p:cBhvr>
                                      <p:to>
                                        <p:strVal val="visible"/>
                                      </p:to>
                                    </p:set>
                                    <p:anim calcmode="lin" valueType="num">
                                      <p:cBhvr additive="base">
                                        <p:cTn id="79" dur="500" fill="hold"/>
                                        <p:tgtEl>
                                          <p:spTgt spid="1037337"/>
                                        </p:tgtEl>
                                        <p:attrNameLst>
                                          <p:attrName>ppt_x</p:attrName>
                                        </p:attrNameLst>
                                      </p:cBhvr>
                                      <p:tavLst>
                                        <p:tav tm="0">
                                          <p:val>
                                            <p:strVal val="0-#ppt_w/2"/>
                                          </p:val>
                                        </p:tav>
                                        <p:tav tm="100000">
                                          <p:val>
                                            <p:strVal val="#ppt_x"/>
                                          </p:val>
                                        </p:tav>
                                      </p:tavLst>
                                    </p:anim>
                                    <p:anim calcmode="lin" valueType="num">
                                      <p:cBhvr additive="base">
                                        <p:cTn id="80" dur="500" fill="hold"/>
                                        <p:tgtEl>
                                          <p:spTgt spid="1037337"/>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037342"/>
                                        </p:tgtEl>
                                        <p:attrNameLst>
                                          <p:attrName>style.visibility</p:attrName>
                                        </p:attrNameLst>
                                      </p:cBhvr>
                                      <p:to>
                                        <p:strVal val="visible"/>
                                      </p:to>
                                    </p:set>
                                    <p:anim calcmode="lin" valueType="num">
                                      <p:cBhvr additive="base">
                                        <p:cTn id="85" dur="500" fill="hold"/>
                                        <p:tgtEl>
                                          <p:spTgt spid="1037342"/>
                                        </p:tgtEl>
                                        <p:attrNameLst>
                                          <p:attrName>ppt_x</p:attrName>
                                        </p:attrNameLst>
                                      </p:cBhvr>
                                      <p:tavLst>
                                        <p:tav tm="0">
                                          <p:val>
                                            <p:strVal val="0-#ppt_w/2"/>
                                          </p:val>
                                        </p:tav>
                                        <p:tav tm="100000">
                                          <p:val>
                                            <p:strVal val="#ppt_x"/>
                                          </p:val>
                                        </p:tav>
                                      </p:tavLst>
                                    </p:anim>
                                    <p:anim calcmode="lin" valueType="num">
                                      <p:cBhvr additive="base">
                                        <p:cTn id="86" dur="500" fill="hold"/>
                                        <p:tgtEl>
                                          <p:spTgt spid="1037342"/>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037343"/>
                                        </p:tgtEl>
                                        <p:attrNameLst>
                                          <p:attrName>style.visibility</p:attrName>
                                        </p:attrNameLst>
                                      </p:cBhvr>
                                      <p:to>
                                        <p:strVal val="visible"/>
                                      </p:to>
                                    </p:set>
                                    <p:anim calcmode="lin" valueType="num">
                                      <p:cBhvr additive="base">
                                        <p:cTn id="91" dur="500" fill="hold"/>
                                        <p:tgtEl>
                                          <p:spTgt spid="1037343"/>
                                        </p:tgtEl>
                                        <p:attrNameLst>
                                          <p:attrName>ppt_x</p:attrName>
                                        </p:attrNameLst>
                                      </p:cBhvr>
                                      <p:tavLst>
                                        <p:tav tm="0">
                                          <p:val>
                                            <p:strVal val="0-#ppt_w/2"/>
                                          </p:val>
                                        </p:tav>
                                        <p:tav tm="100000">
                                          <p:val>
                                            <p:strVal val="#ppt_x"/>
                                          </p:val>
                                        </p:tav>
                                      </p:tavLst>
                                    </p:anim>
                                    <p:anim calcmode="lin" valueType="num">
                                      <p:cBhvr additive="base">
                                        <p:cTn id="92" dur="500" fill="hold"/>
                                        <p:tgtEl>
                                          <p:spTgt spid="1037343"/>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037345"/>
                                        </p:tgtEl>
                                        <p:attrNameLst>
                                          <p:attrName>style.visibility</p:attrName>
                                        </p:attrNameLst>
                                      </p:cBhvr>
                                      <p:to>
                                        <p:strVal val="visible"/>
                                      </p:to>
                                    </p:set>
                                    <p:anim calcmode="lin" valueType="num">
                                      <p:cBhvr additive="base">
                                        <p:cTn id="97" dur="500" fill="hold"/>
                                        <p:tgtEl>
                                          <p:spTgt spid="1037345"/>
                                        </p:tgtEl>
                                        <p:attrNameLst>
                                          <p:attrName>ppt_x</p:attrName>
                                        </p:attrNameLst>
                                      </p:cBhvr>
                                      <p:tavLst>
                                        <p:tav tm="0">
                                          <p:val>
                                            <p:strVal val="0-#ppt_w/2"/>
                                          </p:val>
                                        </p:tav>
                                        <p:tav tm="100000">
                                          <p:val>
                                            <p:strVal val="#ppt_x"/>
                                          </p:val>
                                        </p:tav>
                                      </p:tavLst>
                                    </p:anim>
                                    <p:anim calcmode="lin" valueType="num">
                                      <p:cBhvr additive="base">
                                        <p:cTn id="98" dur="500" fill="hold"/>
                                        <p:tgtEl>
                                          <p:spTgt spid="1037345"/>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037332"/>
                                        </p:tgtEl>
                                        <p:attrNameLst>
                                          <p:attrName>style.visibility</p:attrName>
                                        </p:attrNameLst>
                                      </p:cBhvr>
                                      <p:to>
                                        <p:strVal val="visible"/>
                                      </p:to>
                                    </p:set>
                                    <p:anim calcmode="lin" valueType="num">
                                      <p:cBhvr additive="base">
                                        <p:cTn id="103" dur="500" fill="hold"/>
                                        <p:tgtEl>
                                          <p:spTgt spid="1037332"/>
                                        </p:tgtEl>
                                        <p:attrNameLst>
                                          <p:attrName>ppt_x</p:attrName>
                                        </p:attrNameLst>
                                      </p:cBhvr>
                                      <p:tavLst>
                                        <p:tav tm="0">
                                          <p:val>
                                            <p:strVal val="0-#ppt_w/2"/>
                                          </p:val>
                                        </p:tav>
                                        <p:tav tm="100000">
                                          <p:val>
                                            <p:strVal val="#ppt_x"/>
                                          </p:val>
                                        </p:tav>
                                      </p:tavLst>
                                    </p:anim>
                                    <p:anim calcmode="lin" valueType="num">
                                      <p:cBhvr additive="base">
                                        <p:cTn id="104" dur="500" fill="hold"/>
                                        <p:tgtEl>
                                          <p:spTgt spid="1037332"/>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1037336"/>
                                        </p:tgtEl>
                                        <p:attrNameLst>
                                          <p:attrName>style.visibility</p:attrName>
                                        </p:attrNameLst>
                                      </p:cBhvr>
                                      <p:to>
                                        <p:strVal val="visible"/>
                                      </p:to>
                                    </p:set>
                                    <p:anim calcmode="lin" valueType="num">
                                      <p:cBhvr additive="base">
                                        <p:cTn id="109" dur="500" fill="hold"/>
                                        <p:tgtEl>
                                          <p:spTgt spid="1037336"/>
                                        </p:tgtEl>
                                        <p:attrNameLst>
                                          <p:attrName>ppt_x</p:attrName>
                                        </p:attrNameLst>
                                      </p:cBhvr>
                                      <p:tavLst>
                                        <p:tav tm="0">
                                          <p:val>
                                            <p:strVal val="0-#ppt_w/2"/>
                                          </p:val>
                                        </p:tav>
                                        <p:tav tm="100000">
                                          <p:val>
                                            <p:strVal val="#ppt_x"/>
                                          </p:val>
                                        </p:tav>
                                      </p:tavLst>
                                    </p:anim>
                                    <p:anim calcmode="lin" valueType="num">
                                      <p:cBhvr additive="base">
                                        <p:cTn id="110" dur="500" fill="hold"/>
                                        <p:tgtEl>
                                          <p:spTgt spid="1037336"/>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1037344"/>
                                        </p:tgtEl>
                                        <p:attrNameLst>
                                          <p:attrName>style.visibility</p:attrName>
                                        </p:attrNameLst>
                                      </p:cBhvr>
                                      <p:to>
                                        <p:strVal val="visible"/>
                                      </p:to>
                                    </p:set>
                                    <p:anim calcmode="lin" valueType="num">
                                      <p:cBhvr additive="base">
                                        <p:cTn id="115" dur="500" fill="hold"/>
                                        <p:tgtEl>
                                          <p:spTgt spid="1037344"/>
                                        </p:tgtEl>
                                        <p:attrNameLst>
                                          <p:attrName>ppt_x</p:attrName>
                                        </p:attrNameLst>
                                      </p:cBhvr>
                                      <p:tavLst>
                                        <p:tav tm="0">
                                          <p:val>
                                            <p:strVal val="0-#ppt_w/2"/>
                                          </p:val>
                                        </p:tav>
                                        <p:tav tm="100000">
                                          <p:val>
                                            <p:strVal val="#ppt_x"/>
                                          </p:val>
                                        </p:tav>
                                      </p:tavLst>
                                    </p:anim>
                                    <p:anim calcmode="lin" valueType="num">
                                      <p:cBhvr additive="base">
                                        <p:cTn id="116" dur="500" fill="hold"/>
                                        <p:tgtEl>
                                          <p:spTgt spid="10373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326" grpId="0" autoUpdateAnimBg="0"/>
      <p:bldP spid="1037327" grpId="0" autoUpdateAnimBg="0"/>
      <p:bldP spid="1037329" grpId="0" autoUpdateAnimBg="0"/>
      <p:bldP spid="1037330" grpId="0" autoUpdateAnimBg="0"/>
      <p:bldP spid="1037331" grpId="0" autoUpdateAnimBg="0"/>
      <p:bldP spid="1037332" grpId="0" animBg="1"/>
      <p:bldP spid="1037333" grpId="0" autoUpdateAnimBg="0"/>
      <p:bldP spid="1037334" grpId="0" autoUpdateAnimBg="0"/>
      <p:bldP spid="1037335" grpId="0" autoUpdateAnimBg="0"/>
      <p:bldP spid="1037336" grpId="0" animBg="1"/>
      <p:bldP spid="1037337" grpId="0" autoUpdateAnimBg="0"/>
      <p:bldP spid="1037342" grpId="0" autoUpdateAnimBg="0"/>
      <p:bldP spid="1037343" grpId="0" autoUpdateAnimBg="0"/>
      <p:bldP spid="1037344" grpId="0" animBg="1"/>
      <p:bldP spid="1037345" grpId="0" autoUpdateAnimBg="0"/>
      <p:bldP spid="1037346"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a:xfrm>
            <a:off x="457200" y="1484784"/>
            <a:ext cx="8229600" cy="4839816"/>
          </a:xfrm>
        </p:spPr>
        <p:txBody>
          <a:bodyPr>
            <a:normAutofit/>
          </a:bodyPr>
          <a:lstStyle/>
          <a:p>
            <a:r>
              <a:rPr lang="zh-CN" altLang="en-US" sz="2000" kern="0" dirty="0" smtClean="0">
                <a:solidFill>
                  <a:srgbClr val="000000"/>
                </a:solidFill>
                <a:latin typeface="+mn-ea"/>
              </a:rPr>
              <a:t>例：某</a:t>
            </a:r>
            <a:r>
              <a:rPr lang="zh-CN" altLang="en-US" sz="2000" kern="0" dirty="0">
                <a:solidFill>
                  <a:srgbClr val="000000"/>
                </a:solidFill>
                <a:latin typeface="+mn-ea"/>
              </a:rPr>
              <a:t>村集体购买一条需要安装的生产流水线，价值</a:t>
            </a:r>
            <a:r>
              <a:rPr lang="en-US" altLang="zh-CN" sz="2000" kern="0" dirty="0">
                <a:solidFill>
                  <a:srgbClr val="000000"/>
                </a:solidFill>
                <a:latin typeface="+mn-ea"/>
              </a:rPr>
              <a:t>50</a:t>
            </a:r>
            <a:r>
              <a:rPr lang="zh-CN" altLang="en-US" sz="2000" kern="0" dirty="0">
                <a:solidFill>
                  <a:srgbClr val="000000"/>
                </a:solidFill>
                <a:latin typeface="+mn-ea"/>
              </a:rPr>
              <a:t>万元，</a:t>
            </a:r>
            <a:r>
              <a:rPr lang="zh-CN" altLang="en-US" sz="2000" kern="0" dirty="0" smtClean="0">
                <a:solidFill>
                  <a:srgbClr val="000000"/>
                </a:solidFill>
                <a:latin typeface="+mn-ea"/>
              </a:rPr>
              <a:t>增值税</a:t>
            </a:r>
            <a:r>
              <a:rPr lang="en-US" altLang="zh-CN" sz="2000" kern="0" dirty="0" smtClean="0">
                <a:solidFill>
                  <a:srgbClr val="000000"/>
                </a:solidFill>
                <a:latin typeface="+mn-ea"/>
              </a:rPr>
              <a:t>6.5</a:t>
            </a:r>
            <a:r>
              <a:rPr lang="zh-CN" altLang="en-US" sz="2000" kern="0" dirty="0">
                <a:solidFill>
                  <a:srgbClr val="000000"/>
                </a:solidFill>
                <a:latin typeface="+mn-ea"/>
              </a:rPr>
              <a:t>万元</a:t>
            </a:r>
            <a:r>
              <a:rPr lang="en-US" altLang="zh-CN" sz="2000" kern="0" dirty="0">
                <a:solidFill>
                  <a:srgbClr val="000000"/>
                </a:solidFill>
                <a:latin typeface="+mn-ea"/>
              </a:rPr>
              <a:t>,</a:t>
            </a:r>
            <a:r>
              <a:rPr lang="zh-CN" altLang="en-US" sz="2000" kern="0" dirty="0">
                <a:solidFill>
                  <a:srgbClr val="000000"/>
                </a:solidFill>
                <a:latin typeface="+mn-ea"/>
              </a:rPr>
              <a:t>另发生</a:t>
            </a:r>
            <a:r>
              <a:rPr lang="en-US" altLang="zh-CN" sz="2000" kern="0" dirty="0">
                <a:solidFill>
                  <a:srgbClr val="000000"/>
                </a:solidFill>
                <a:latin typeface="+mn-ea"/>
              </a:rPr>
              <a:t>0.7</a:t>
            </a:r>
            <a:r>
              <a:rPr lang="zh-CN" altLang="en-US" sz="2000" kern="0" dirty="0">
                <a:solidFill>
                  <a:srgbClr val="000000"/>
                </a:solidFill>
                <a:latin typeface="+mn-ea"/>
              </a:rPr>
              <a:t>万元的运杂费</a:t>
            </a:r>
            <a:r>
              <a:rPr lang="en-US" altLang="zh-CN" sz="2000" kern="0" dirty="0">
                <a:solidFill>
                  <a:srgbClr val="000000"/>
                </a:solidFill>
                <a:latin typeface="+mn-ea"/>
              </a:rPr>
              <a:t>,</a:t>
            </a:r>
            <a:r>
              <a:rPr lang="zh-CN" altLang="en-US" sz="2000" kern="0" dirty="0">
                <a:solidFill>
                  <a:srgbClr val="000000"/>
                </a:solidFill>
                <a:latin typeface="+mn-ea"/>
              </a:rPr>
              <a:t>均以银行存款支付；安装过程中耗用原材料</a:t>
            </a:r>
            <a:r>
              <a:rPr lang="en-US" altLang="zh-CN" sz="2000" kern="0" dirty="0">
                <a:solidFill>
                  <a:srgbClr val="000000"/>
                </a:solidFill>
                <a:latin typeface="+mn-ea"/>
              </a:rPr>
              <a:t>1</a:t>
            </a:r>
            <a:r>
              <a:rPr lang="zh-CN" altLang="en-US" sz="2000" kern="0" dirty="0">
                <a:solidFill>
                  <a:srgbClr val="000000"/>
                </a:solidFill>
                <a:latin typeface="+mn-ea"/>
              </a:rPr>
              <a:t>万元</a:t>
            </a:r>
            <a:r>
              <a:rPr lang="zh-CN" altLang="en-US" sz="2000" kern="0" dirty="0" smtClean="0">
                <a:solidFill>
                  <a:srgbClr val="000000"/>
                </a:solidFill>
                <a:latin typeface="+mn-ea"/>
              </a:rPr>
              <a:t>，耗用</a:t>
            </a:r>
            <a:r>
              <a:rPr lang="zh-CN" altLang="en-US" sz="2000" kern="0" dirty="0">
                <a:solidFill>
                  <a:srgbClr val="000000"/>
                </a:solidFill>
                <a:latin typeface="+mn-ea"/>
              </a:rPr>
              <a:t>人工费</a:t>
            </a:r>
            <a:r>
              <a:rPr lang="en-US" altLang="zh-CN" sz="2000" kern="0" dirty="0">
                <a:solidFill>
                  <a:srgbClr val="000000"/>
                </a:solidFill>
                <a:latin typeface="+mn-ea"/>
              </a:rPr>
              <a:t>2</a:t>
            </a:r>
            <a:r>
              <a:rPr lang="zh-CN" altLang="en-US" sz="2000" kern="0" dirty="0">
                <a:solidFill>
                  <a:srgbClr val="000000"/>
                </a:solidFill>
                <a:latin typeface="+mn-ea"/>
              </a:rPr>
              <a:t>万元</a:t>
            </a:r>
            <a:r>
              <a:rPr lang="zh-CN" altLang="en-US" sz="2000" kern="0" dirty="0" smtClean="0">
                <a:solidFill>
                  <a:srgbClr val="000000"/>
                </a:solidFill>
                <a:latin typeface="+mn-ea"/>
              </a:rPr>
              <a:t>。</a:t>
            </a:r>
            <a:endParaRPr lang="en-US" altLang="zh-CN" sz="2000" kern="0" dirty="0" smtClean="0">
              <a:solidFill>
                <a:srgbClr val="000000"/>
              </a:solidFill>
              <a:latin typeface="+mn-ea"/>
            </a:endParaRPr>
          </a:p>
          <a:p>
            <a:pPr marL="342900" lvl="0" indent="-342900" fontAlgn="base">
              <a:lnSpc>
                <a:spcPct val="90000"/>
              </a:lnSpc>
              <a:spcAft>
                <a:spcPct val="0"/>
              </a:spcAft>
              <a:buClrTx/>
              <a:buSzTx/>
              <a:buNone/>
            </a:pPr>
            <a:r>
              <a:rPr lang="zh-CN" altLang="en-US" sz="2000" kern="0" dirty="0" smtClean="0">
                <a:solidFill>
                  <a:srgbClr val="000000"/>
                </a:solidFill>
                <a:latin typeface="+mn-ea"/>
              </a:rPr>
              <a:t> ⑴  </a:t>
            </a:r>
            <a:r>
              <a:rPr lang="zh-CN" altLang="en-US" sz="2000" kern="0" dirty="0">
                <a:solidFill>
                  <a:srgbClr val="000000"/>
                </a:solidFill>
                <a:latin typeface="+mn-ea"/>
              </a:rPr>
              <a:t>借：在建工程 </a:t>
            </a:r>
            <a:r>
              <a:rPr lang="en-US" altLang="zh-CN" sz="2000" kern="0" dirty="0">
                <a:solidFill>
                  <a:srgbClr val="000000"/>
                </a:solidFill>
                <a:latin typeface="+mn-ea"/>
              </a:rPr>
              <a:t>–</a:t>
            </a:r>
            <a:r>
              <a:rPr lang="zh-CN" altLang="en-US" sz="2000" kern="0" dirty="0">
                <a:solidFill>
                  <a:srgbClr val="000000"/>
                </a:solidFill>
                <a:latin typeface="+mn-ea"/>
              </a:rPr>
              <a:t>流水线安装工程     </a:t>
            </a:r>
            <a:r>
              <a:rPr lang="en-US" altLang="zh-CN" sz="2000" kern="0" dirty="0" smtClean="0">
                <a:solidFill>
                  <a:srgbClr val="000000"/>
                </a:solidFill>
                <a:latin typeface="+mn-ea"/>
              </a:rPr>
              <a:t>50.7</a:t>
            </a:r>
            <a:r>
              <a:rPr lang="zh-CN" altLang="en-US" sz="2000" kern="0" dirty="0" smtClean="0">
                <a:solidFill>
                  <a:srgbClr val="000000"/>
                </a:solidFill>
                <a:latin typeface="+mn-ea"/>
              </a:rPr>
              <a:t>万</a:t>
            </a:r>
            <a:r>
              <a:rPr lang="en-US" altLang="zh-CN" sz="2000" kern="0" dirty="0" smtClean="0">
                <a:solidFill>
                  <a:srgbClr val="000000"/>
                </a:solidFill>
                <a:latin typeface="+mn-ea"/>
              </a:rPr>
              <a:t>+6.5 </a:t>
            </a:r>
            <a:r>
              <a:rPr lang="zh-CN" altLang="en-US" sz="2000" kern="0" dirty="0" smtClean="0">
                <a:solidFill>
                  <a:srgbClr val="000000"/>
                </a:solidFill>
                <a:latin typeface="+mn-ea"/>
              </a:rPr>
              <a:t>万</a:t>
            </a:r>
            <a:r>
              <a:rPr lang="en-US" altLang="zh-CN" sz="2000" kern="0" dirty="0" smtClean="0">
                <a:solidFill>
                  <a:srgbClr val="000000"/>
                </a:solidFill>
                <a:latin typeface="+mn-ea"/>
              </a:rPr>
              <a:t>                    </a:t>
            </a:r>
            <a:r>
              <a:rPr lang="zh-CN" altLang="en-US" sz="2000" kern="0" dirty="0">
                <a:solidFill>
                  <a:srgbClr val="000000"/>
                </a:solidFill>
                <a:latin typeface="+mn-ea"/>
              </a:rPr>
              <a:t>　                  </a:t>
            </a:r>
            <a:endParaRPr lang="zh-CN" altLang="en-US" sz="2000" kern="0" dirty="0">
              <a:solidFill>
                <a:srgbClr val="000000"/>
              </a:solidFill>
              <a:latin typeface="+mn-ea"/>
            </a:endParaRPr>
          </a:p>
          <a:p>
            <a:pPr marL="342900" lvl="0" indent="-342900" fontAlgn="base">
              <a:lnSpc>
                <a:spcPct val="90000"/>
              </a:lnSpc>
              <a:spcAft>
                <a:spcPct val="0"/>
              </a:spcAft>
              <a:buClrTx/>
              <a:buSzTx/>
              <a:buNone/>
            </a:pPr>
            <a:r>
              <a:rPr lang="zh-CN" altLang="en-US" sz="2000" kern="0" dirty="0">
                <a:solidFill>
                  <a:srgbClr val="000000"/>
                </a:solidFill>
                <a:latin typeface="+mn-ea"/>
              </a:rPr>
              <a:t>      </a:t>
            </a:r>
            <a:r>
              <a:rPr lang="zh-CN" altLang="en-US" sz="2000" kern="0" dirty="0" smtClean="0">
                <a:solidFill>
                  <a:srgbClr val="000000"/>
                </a:solidFill>
                <a:latin typeface="+mn-ea"/>
              </a:rPr>
              <a:t>   贷</a:t>
            </a:r>
            <a:r>
              <a:rPr lang="zh-CN" altLang="en-US" sz="2000" kern="0" dirty="0">
                <a:solidFill>
                  <a:srgbClr val="000000"/>
                </a:solidFill>
                <a:latin typeface="+mn-ea"/>
              </a:rPr>
              <a:t>：银行存款                     </a:t>
            </a:r>
            <a:r>
              <a:rPr lang="zh-CN" altLang="en-US" sz="2000" kern="0" dirty="0" smtClean="0">
                <a:solidFill>
                  <a:srgbClr val="000000"/>
                </a:solidFill>
                <a:latin typeface="+mn-ea"/>
              </a:rPr>
              <a:t> </a:t>
            </a:r>
            <a:r>
              <a:rPr lang="en-US" altLang="zh-CN" sz="2000" kern="0" dirty="0" smtClean="0">
                <a:solidFill>
                  <a:srgbClr val="000000"/>
                </a:solidFill>
                <a:latin typeface="+mn-ea"/>
              </a:rPr>
              <a:t>50.7</a:t>
            </a:r>
            <a:r>
              <a:rPr lang="zh-CN" altLang="en-US" sz="2000" kern="0" dirty="0" smtClean="0">
                <a:solidFill>
                  <a:srgbClr val="000000"/>
                </a:solidFill>
                <a:latin typeface="+mn-ea"/>
              </a:rPr>
              <a:t>万</a:t>
            </a:r>
            <a:r>
              <a:rPr lang="en-US" altLang="zh-CN" sz="2000" kern="0" dirty="0" smtClean="0">
                <a:solidFill>
                  <a:srgbClr val="000000"/>
                </a:solidFill>
                <a:latin typeface="+mn-ea"/>
              </a:rPr>
              <a:t>+6.5 </a:t>
            </a:r>
            <a:r>
              <a:rPr lang="zh-CN" altLang="en-US" sz="2000" kern="0" dirty="0" smtClean="0">
                <a:solidFill>
                  <a:srgbClr val="000000"/>
                </a:solidFill>
                <a:latin typeface="+mn-ea"/>
              </a:rPr>
              <a:t>万</a:t>
            </a:r>
            <a:r>
              <a:rPr lang="en-US" altLang="zh-CN" sz="2000" kern="0" dirty="0" smtClean="0">
                <a:solidFill>
                  <a:srgbClr val="000000"/>
                </a:solidFill>
                <a:latin typeface="+mn-ea"/>
              </a:rPr>
              <a:t>     </a:t>
            </a:r>
            <a:endParaRPr lang="en-US" altLang="zh-CN" sz="2000" kern="0" dirty="0">
              <a:solidFill>
                <a:srgbClr val="000000"/>
              </a:solidFill>
              <a:latin typeface="+mn-ea"/>
            </a:endParaRPr>
          </a:p>
          <a:p>
            <a:pPr marL="342900" lvl="0" indent="-342900" fontAlgn="base">
              <a:lnSpc>
                <a:spcPct val="90000"/>
              </a:lnSpc>
              <a:spcAft>
                <a:spcPct val="0"/>
              </a:spcAft>
              <a:buClrTx/>
              <a:buSzTx/>
              <a:buNone/>
            </a:pPr>
            <a:r>
              <a:rPr lang="en-US" altLang="zh-CN" sz="2000" kern="0" dirty="0">
                <a:solidFill>
                  <a:srgbClr val="000000"/>
                </a:solidFill>
                <a:latin typeface="+mn-ea"/>
              </a:rPr>
              <a:t> ⑵  </a:t>
            </a:r>
            <a:r>
              <a:rPr lang="zh-CN" altLang="en-US" sz="2000" kern="0" dirty="0">
                <a:solidFill>
                  <a:srgbClr val="000000"/>
                </a:solidFill>
                <a:latin typeface="+mn-ea"/>
              </a:rPr>
              <a:t>借：在建工程</a:t>
            </a:r>
            <a:r>
              <a:rPr lang="en-US" altLang="zh-CN" sz="2000" kern="0" dirty="0">
                <a:solidFill>
                  <a:srgbClr val="000000"/>
                </a:solidFill>
                <a:latin typeface="+mn-ea"/>
              </a:rPr>
              <a:t>–</a:t>
            </a:r>
            <a:r>
              <a:rPr lang="zh-CN" altLang="en-US" sz="2000" kern="0" dirty="0">
                <a:solidFill>
                  <a:srgbClr val="000000"/>
                </a:solidFill>
                <a:latin typeface="+mn-ea"/>
              </a:rPr>
              <a:t>流水线安装工程        </a:t>
            </a:r>
            <a:r>
              <a:rPr lang="en-US" altLang="zh-CN" sz="2000" kern="0" dirty="0">
                <a:solidFill>
                  <a:srgbClr val="000000"/>
                </a:solidFill>
                <a:latin typeface="+mn-ea"/>
              </a:rPr>
              <a:t>1</a:t>
            </a:r>
            <a:r>
              <a:rPr lang="zh-CN" altLang="en-US" sz="2000" kern="0" dirty="0">
                <a:solidFill>
                  <a:srgbClr val="000000"/>
                </a:solidFill>
                <a:latin typeface="+mn-ea"/>
              </a:rPr>
              <a:t>万</a:t>
            </a:r>
            <a:endParaRPr lang="zh-CN" altLang="en-US" sz="2000" kern="0" dirty="0">
              <a:solidFill>
                <a:srgbClr val="000000"/>
              </a:solidFill>
              <a:latin typeface="+mn-ea"/>
            </a:endParaRPr>
          </a:p>
          <a:p>
            <a:pPr marL="342900" lvl="0" indent="-342900" fontAlgn="base">
              <a:lnSpc>
                <a:spcPct val="90000"/>
              </a:lnSpc>
              <a:spcAft>
                <a:spcPct val="0"/>
              </a:spcAft>
              <a:buClrTx/>
              <a:buSzTx/>
              <a:buNone/>
            </a:pPr>
            <a:r>
              <a:rPr lang="zh-CN" altLang="en-US" sz="2000" kern="0" dirty="0">
                <a:solidFill>
                  <a:srgbClr val="000000"/>
                </a:solidFill>
                <a:latin typeface="+mn-ea"/>
              </a:rPr>
              <a:t>   　   </a:t>
            </a:r>
            <a:r>
              <a:rPr lang="zh-CN" altLang="en-US" sz="2000" kern="0" dirty="0" smtClean="0">
                <a:solidFill>
                  <a:srgbClr val="000000"/>
                </a:solidFill>
                <a:latin typeface="+mn-ea"/>
              </a:rPr>
              <a:t> </a:t>
            </a:r>
            <a:r>
              <a:rPr lang="zh-CN" altLang="en-US" sz="2000" kern="0" dirty="0">
                <a:solidFill>
                  <a:srgbClr val="000000"/>
                </a:solidFill>
                <a:latin typeface="+mn-ea"/>
              </a:rPr>
              <a:t>贷：库存物质                             </a:t>
            </a:r>
            <a:r>
              <a:rPr lang="en-US" altLang="zh-CN" sz="2000" kern="0" dirty="0">
                <a:solidFill>
                  <a:srgbClr val="000000"/>
                </a:solidFill>
                <a:latin typeface="+mn-ea"/>
              </a:rPr>
              <a:t>1</a:t>
            </a:r>
            <a:r>
              <a:rPr lang="zh-CN" altLang="en-US" sz="2000" kern="0" dirty="0">
                <a:solidFill>
                  <a:srgbClr val="000000"/>
                </a:solidFill>
                <a:latin typeface="+mn-ea"/>
              </a:rPr>
              <a:t>万</a:t>
            </a:r>
            <a:endParaRPr lang="zh-CN" altLang="en-US" sz="2000" kern="0" dirty="0">
              <a:solidFill>
                <a:srgbClr val="000000"/>
              </a:solidFill>
              <a:latin typeface="+mn-ea"/>
            </a:endParaRPr>
          </a:p>
          <a:p>
            <a:pPr marL="342900" lvl="0" indent="-342900" fontAlgn="base">
              <a:lnSpc>
                <a:spcPct val="90000"/>
              </a:lnSpc>
              <a:spcAft>
                <a:spcPct val="0"/>
              </a:spcAft>
              <a:buClrTx/>
              <a:buSzTx/>
              <a:buNone/>
            </a:pPr>
            <a:r>
              <a:rPr lang="zh-CN" altLang="en-US" sz="2000" kern="0" dirty="0">
                <a:solidFill>
                  <a:srgbClr val="000000"/>
                </a:solidFill>
                <a:latin typeface="+mn-ea"/>
              </a:rPr>
              <a:t>⑶  借：在建工程</a:t>
            </a:r>
            <a:r>
              <a:rPr lang="en-US" altLang="zh-CN" sz="2000" kern="0" dirty="0">
                <a:solidFill>
                  <a:srgbClr val="000000"/>
                </a:solidFill>
                <a:latin typeface="+mn-ea"/>
              </a:rPr>
              <a:t>—</a:t>
            </a:r>
            <a:r>
              <a:rPr lang="zh-CN" altLang="en-US" sz="2000" kern="0" dirty="0">
                <a:solidFill>
                  <a:srgbClr val="000000"/>
                </a:solidFill>
                <a:latin typeface="+mn-ea"/>
              </a:rPr>
              <a:t>流水线安装工程       </a:t>
            </a:r>
            <a:r>
              <a:rPr lang="en-US" altLang="zh-CN" sz="2000" kern="0" dirty="0">
                <a:solidFill>
                  <a:srgbClr val="000000"/>
                </a:solidFill>
                <a:latin typeface="+mn-ea"/>
              </a:rPr>
              <a:t>2</a:t>
            </a:r>
            <a:r>
              <a:rPr lang="zh-CN" altLang="en-US" sz="2000" kern="0" dirty="0">
                <a:solidFill>
                  <a:srgbClr val="000000"/>
                </a:solidFill>
                <a:latin typeface="+mn-ea"/>
              </a:rPr>
              <a:t>万</a:t>
            </a:r>
            <a:endParaRPr lang="zh-CN" altLang="en-US" sz="2000" kern="0" dirty="0">
              <a:solidFill>
                <a:srgbClr val="000000"/>
              </a:solidFill>
              <a:latin typeface="+mn-ea"/>
            </a:endParaRPr>
          </a:p>
          <a:p>
            <a:pPr marL="342900" lvl="0" indent="-342900" fontAlgn="base">
              <a:lnSpc>
                <a:spcPct val="90000"/>
              </a:lnSpc>
              <a:spcAft>
                <a:spcPct val="0"/>
              </a:spcAft>
              <a:buClrTx/>
              <a:buSzTx/>
              <a:buNone/>
            </a:pPr>
            <a:r>
              <a:rPr lang="zh-CN" altLang="en-US" sz="2000" kern="0" dirty="0">
                <a:solidFill>
                  <a:srgbClr val="000000"/>
                </a:solidFill>
                <a:latin typeface="+mn-ea"/>
              </a:rPr>
              <a:t>   　   </a:t>
            </a:r>
            <a:r>
              <a:rPr lang="zh-CN" altLang="en-US" sz="2000" kern="0" dirty="0" smtClean="0">
                <a:solidFill>
                  <a:srgbClr val="000000"/>
                </a:solidFill>
                <a:latin typeface="+mn-ea"/>
              </a:rPr>
              <a:t>贷</a:t>
            </a:r>
            <a:r>
              <a:rPr lang="zh-CN" altLang="en-US" sz="2000" kern="0" dirty="0">
                <a:solidFill>
                  <a:srgbClr val="000000"/>
                </a:solidFill>
                <a:latin typeface="+mn-ea"/>
              </a:rPr>
              <a:t>：应付工资                            </a:t>
            </a:r>
            <a:r>
              <a:rPr lang="en-US" altLang="zh-CN" sz="2000" kern="0" dirty="0">
                <a:solidFill>
                  <a:srgbClr val="000000"/>
                </a:solidFill>
                <a:latin typeface="+mn-ea"/>
              </a:rPr>
              <a:t>2</a:t>
            </a:r>
            <a:r>
              <a:rPr lang="zh-CN" altLang="en-US" sz="2000" kern="0" dirty="0">
                <a:solidFill>
                  <a:srgbClr val="000000"/>
                </a:solidFill>
                <a:latin typeface="+mn-ea"/>
              </a:rPr>
              <a:t>万</a:t>
            </a:r>
            <a:endParaRPr lang="zh-CN" altLang="en-US" sz="2000" kern="0" dirty="0">
              <a:solidFill>
                <a:srgbClr val="000000"/>
              </a:solidFill>
              <a:latin typeface="+mn-ea"/>
            </a:endParaRPr>
          </a:p>
          <a:p>
            <a:pPr marL="342900" lvl="0" indent="-342900" fontAlgn="base">
              <a:lnSpc>
                <a:spcPct val="90000"/>
              </a:lnSpc>
              <a:spcAft>
                <a:spcPct val="0"/>
              </a:spcAft>
              <a:buClrTx/>
              <a:buSzTx/>
              <a:buNone/>
            </a:pPr>
            <a:r>
              <a:rPr lang="zh-CN" altLang="en-US" sz="2000" kern="0" dirty="0">
                <a:solidFill>
                  <a:srgbClr val="000000"/>
                </a:solidFill>
                <a:latin typeface="+mn-ea"/>
              </a:rPr>
              <a:t>⑷  借：固定资产</a:t>
            </a:r>
            <a:r>
              <a:rPr lang="en-US" altLang="zh-CN" sz="2000" kern="0" dirty="0">
                <a:solidFill>
                  <a:srgbClr val="000000"/>
                </a:solidFill>
                <a:latin typeface="+mn-ea"/>
              </a:rPr>
              <a:t>—</a:t>
            </a:r>
            <a:r>
              <a:rPr lang="zh-CN" altLang="en-US" sz="2000" kern="0" dirty="0">
                <a:solidFill>
                  <a:srgbClr val="000000"/>
                </a:solidFill>
                <a:latin typeface="+mn-ea"/>
              </a:rPr>
              <a:t>流水线    </a:t>
            </a:r>
            <a:r>
              <a:rPr lang="en-US" altLang="zh-CN" sz="2000" kern="0" dirty="0" smtClean="0">
                <a:solidFill>
                  <a:srgbClr val="000000"/>
                </a:solidFill>
                <a:latin typeface="+mn-ea"/>
              </a:rPr>
              <a:t>60.2</a:t>
            </a:r>
            <a:r>
              <a:rPr lang="zh-CN" altLang="en-US" sz="2000" kern="0" dirty="0" smtClean="0">
                <a:solidFill>
                  <a:srgbClr val="000000"/>
                </a:solidFill>
                <a:latin typeface="+mn-ea"/>
              </a:rPr>
              <a:t>万</a:t>
            </a:r>
            <a:endParaRPr lang="zh-CN" altLang="en-US" sz="2000" kern="0" dirty="0">
              <a:solidFill>
                <a:srgbClr val="000000"/>
              </a:solidFill>
              <a:latin typeface="+mn-ea"/>
            </a:endParaRPr>
          </a:p>
          <a:p>
            <a:pPr marL="342900" lvl="0" indent="-342900" fontAlgn="base">
              <a:lnSpc>
                <a:spcPct val="90000"/>
              </a:lnSpc>
              <a:spcAft>
                <a:spcPct val="0"/>
              </a:spcAft>
              <a:buClrTx/>
              <a:buSzTx/>
              <a:buNone/>
            </a:pPr>
            <a:r>
              <a:rPr lang="zh-CN" altLang="en-US" sz="2000" kern="0" dirty="0">
                <a:solidFill>
                  <a:srgbClr val="000000"/>
                </a:solidFill>
                <a:latin typeface="+mn-ea"/>
              </a:rPr>
              <a:t>       </a:t>
            </a:r>
            <a:r>
              <a:rPr lang="zh-CN" altLang="en-US" sz="2000" kern="0" dirty="0" smtClean="0">
                <a:solidFill>
                  <a:srgbClr val="000000"/>
                </a:solidFill>
                <a:latin typeface="+mn-ea"/>
              </a:rPr>
              <a:t> </a:t>
            </a:r>
            <a:r>
              <a:rPr lang="zh-CN" altLang="en-US" sz="2000" kern="0" dirty="0">
                <a:solidFill>
                  <a:srgbClr val="000000"/>
                </a:solidFill>
                <a:latin typeface="+mn-ea"/>
              </a:rPr>
              <a:t>贷：在建工程</a:t>
            </a:r>
            <a:r>
              <a:rPr lang="en-US" altLang="zh-CN" sz="2000" kern="0" dirty="0">
                <a:solidFill>
                  <a:srgbClr val="000000"/>
                </a:solidFill>
                <a:latin typeface="+mn-ea"/>
              </a:rPr>
              <a:t>—</a:t>
            </a:r>
            <a:r>
              <a:rPr lang="zh-CN" altLang="en-US" sz="2000" kern="0" dirty="0">
                <a:solidFill>
                  <a:srgbClr val="000000"/>
                </a:solidFill>
                <a:latin typeface="+mn-ea"/>
              </a:rPr>
              <a:t>流水线安装工程    </a:t>
            </a:r>
            <a:r>
              <a:rPr lang="en-US" altLang="zh-CN" sz="2000" kern="0" dirty="0" smtClean="0">
                <a:solidFill>
                  <a:srgbClr val="000000"/>
                </a:solidFill>
                <a:latin typeface="+mn-ea"/>
              </a:rPr>
              <a:t>60.2</a:t>
            </a:r>
            <a:r>
              <a:rPr lang="zh-CN" altLang="en-US" sz="2000" kern="0" dirty="0" smtClean="0">
                <a:solidFill>
                  <a:srgbClr val="000000"/>
                </a:solidFill>
                <a:latin typeface="+mn-ea"/>
              </a:rPr>
              <a:t>万</a:t>
            </a:r>
            <a:endParaRPr lang="zh-CN" altLang="en-US" sz="2000" kern="0" dirty="0">
              <a:solidFill>
                <a:srgbClr val="000000"/>
              </a:solidFill>
              <a:latin typeface="+mn-ea"/>
            </a:endParaRPr>
          </a:p>
          <a:p>
            <a:endParaRPr lang="zh-CN" altLang="en-US" sz="2000" kern="0" dirty="0">
              <a:solidFill>
                <a:srgbClr val="00000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a:xfrm>
            <a:off x="457200" y="1484784"/>
            <a:ext cx="8229600" cy="4839816"/>
          </a:xfrm>
        </p:spPr>
        <p:txBody>
          <a:bodyPr>
            <a:normAutofit lnSpcReduction="10000"/>
          </a:bodyPr>
          <a:lstStyle/>
          <a:p>
            <a:r>
              <a:rPr lang="en-US" altLang="zh-CN" sz="2400" dirty="0">
                <a:solidFill>
                  <a:srgbClr val="FF0000"/>
                </a:solidFill>
                <a:latin typeface="+mj-ea"/>
                <a:ea typeface="+mj-ea"/>
              </a:rPr>
              <a:t>154 </a:t>
            </a:r>
            <a:r>
              <a:rPr lang="zh-CN" altLang="en-US" sz="2400" dirty="0">
                <a:solidFill>
                  <a:srgbClr val="FF0000"/>
                </a:solidFill>
                <a:latin typeface="+mj-ea"/>
                <a:ea typeface="+mj-ea"/>
              </a:rPr>
              <a:t>固定资产</a:t>
            </a:r>
            <a:r>
              <a:rPr lang="zh-CN" altLang="en-US" sz="2400" dirty="0" smtClean="0">
                <a:solidFill>
                  <a:srgbClr val="FF0000"/>
                </a:solidFill>
                <a:latin typeface="+mj-ea"/>
                <a:ea typeface="+mj-ea"/>
              </a:rPr>
              <a:t>清理</a:t>
            </a:r>
            <a:endParaRPr lang="en-US" altLang="zh-CN" sz="2400" dirty="0" smtClean="0">
              <a:solidFill>
                <a:srgbClr val="FF0000"/>
              </a:solidFill>
              <a:latin typeface="+mj-ea"/>
              <a:ea typeface="+mj-ea"/>
            </a:endParaRPr>
          </a:p>
          <a:p>
            <a:r>
              <a:rPr lang="zh-CN" altLang="en-US" sz="2400" dirty="0">
                <a:latin typeface="仿宋" panose="02010609060101010101" charset="-122"/>
                <a:ea typeface="仿宋" panose="02010609060101010101" charset="-122"/>
              </a:rPr>
              <a:t>本科目核算农村集体经济组织因出售、捐赠、</a:t>
            </a:r>
            <a:r>
              <a:rPr lang="zh-CN" altLang="en-US" sz="2400" dirty="0" smtClean="0">
                <a:latin typeface="仿宋" panose="02010609060101010101" charset="-122"/>
                <a:ea typeface="仿宋" panose="02010609060101010101" charset="-122"/>
              </a:rPr>
              <a:t>报废和</a:t>
            </a:r>
            <a:r>
              <a:rPr lang="zh-CN" altLang="en-US" sz="2400" dirty="0">
                <a:latin typeface="仿宋" panose="02010609060101010101" charset="-122"/>
                <a:ea typeface="仿宋" panose="02010609060101010101" charset="-122"/>
              </a:rPr>
              <a:t>毁损等原因转入清理的固定资产的账面价值及其在</a:t>
            </a:r>
            <a:r>
              <a:rPr lang="zh-CN" altLang="en-US" sz="2400" dirty="0" smtClean="0">
                <a:latin typeface="仿宋" panose="02010609060101010101" charset="-122"/>
                <a:ea typeface="仿宋" panose="02010609060101010101" charset="-122"/>
              </a:rPr>
              <a:t>清理过程</a:t>
            </a:r>
            <a:r>
              <a:rPr lang="zh-CN" altLang="en-US" sz="2400" dirty="0">
                <a:latin typeface="仿宋" panose="02010609060101010101" charset="-122"/>
                <a:ea typeface="仿宋" panose="02010609060101010101" charset="-122"/>
              </a:rPr>
              <a:t>中所发生的费用</a:t>
            </a:r>
            <a:r>
              <a:rPr lang="zh-CN" altLang="en-US" sz="2400" dirty="0" smtClean="0">
                <a:latin typeface="仿宋" panose="02010609060101010101" charset="-122"/>
                <a:ea typeface="仿宋" panose="02010609060101010101" charset="-122"/>
              </a:rPr>
              <a:t>等。</a:t>
            </a:r>
            <a:endParaRPr lang="en-US" altLang="zh-CN" sz="2400" dirty="0" smtClean="0">
              <a:latin typeface="仿宋" panose="02010609060101010101" charset="-122"/>
              <a:ea typeface="仿宋" panose="02010609060101010101" charset="-122"/>
            </a:endParaRPr>
          </a:p>
          <a:p>
            <a:pPr marL="342900" lvl="0" indent="-342900" fontAlgn="base">
              <a:spcAft>
                <a:spcPct val="0"/>
              </a:spcAft>
              <a:buClrTx/>
              <a:buSzTx/>
              <a:buNone/>
            </a:pPr>
            <a:r>
              <a:rPr lang="zh-CN" altLang="en-US" sz="2000" kern="0" dirty="0">
                <a:solidFill>
                  <a:srgbClr val="000000"/>
                </a:solidFill>
                <a:latin typeface="Arial" panose="020B0604020202020204"/>
              </a:rPr>
              <a:t> </a:t>
            </a:r>
            <a:r>
              <a:rPr lang="zh-CN" altLang="en-US" sz="2000" kern="0" dirty="0" smtClean="0">
                <a:solidFill>
                  <a:srgbClr val="000000"/>
                </a:solidFill>
                <a:latin typeface="Arial" panose="020B0604020202020204"/>
              </a:rPr>
              <a:t>       </a:t>
            </a:r>
            <a:endParaRPr lang="en-US" altLang="zh-CN" sz="2000" kern="0" dirty="0" smtClean="0">
              <a:solidFill>
                <a:srgbClr val="000000"/>
              </a:solidFill>
              <a:latin typeface="Arial" panose="020B0604020202020204"/>
            </a:endParaRPr>
          </a:p>
          <a:p>
            <a:pPr marL="342900" lvl="0" indent="-342900" fontAlgn="base">
              <a:spcAft>
                <a:spcPct val="0"/>
              </a:spcAft>
              <a:buClrTx/>
              <a:buSzTx/>
              <a:buNone/>
            </a:pPr>
            <a:endParaRPr lang="en-US" altLang="zh-CN" sz="2000" kern="0" dirty="0">
              <a:solidFill>
                <a:srgbClr val="000000"/>
              </a:solidFill>
              <a:latin typeface="Arial" panose="020B0604020202020204"/>
            </a:endParaRPr>
          </a:p>
          <a:p>
            <a:pPr marL="342900" lvl="0" indent="-342900" fontAlgn="base">
              <a:spcAft>
                <a:spcPct val="0"/>
              </a:spcAft>
              <a:buClrTx/>
              <a:buSzTx/>
              <a:buNone/>
            </a:pPr>
            <a:endParaRPr lang="en-US" altLang="zh-CN" sz="2000" kern="0" dirty="0" smtClean="0">
              <a:solidFill>
                <a:srgbClr val="000000"/>
              </a:solidFill>
              <a:latin typeface="Arial" panose="020B0604020202020204"/>
            </a:endParaRPr>
          </a:p>
          <a:p>
            <a:pPr marL="342900" lvl="0" indent="-342900" fontAlgn="base">
              <a:spcAft>
                <a:spcPct val="0"/>
              </a:spcAft>
              <a:buClrTx/>
              <a:buSzTx/>
              <a:buNone/>
            </a:pPr>
            <a:endParaRPr lang="en-US" altLang="zh-CN" sz="2000" kern="0" dirty="0">
              <a:solidFill>
                <a:srgbClr val="000000"/>
              </a:solidFill>
              <a:latin typeface="Arial" panose="020B0604020202020204"/>
            </a:endParaRPr>
          </a:p>
          <a:p>
            <a:pPr marL="342900" lvl="0" indent="-342900" fontAlgn="base">
              <a:spcAft>
                <a:spcPct val="0"/>
              </a:spcAft>
              <a:buClrTx/>
              <a:buSzTx/>
              <a:buNone/>
            </a:pPr>
            <a:r>
              <a:rPr lang="en-US" altLang="zh-CN" sz="2000" kern="0" dirty="0" smtClean="0">
                <a:solidFill>
                  <a:srgbClr val="000000"/>
                </a:solidFill>
                <a:latin typeface="Arial" panose="020B0604020202020204"/>
              </a:rPr>
              <a:t>                                 </a:t>
            </a:r>
            <a:r>
              <a:rPr lang="zh-CN" altLang="en-US" sz="2000" kern="0" dirty="0" smtClean="0">
                <a:solidFill>
                  <a:srgbClr val="000000"/>
                </a:solidFill>
                <a:latin typeface="Arial" panose="020B0604020202020204"/>
              </a:rPr>
              <a:t>借                                                  贷</a:t>
            </a:r>
            <a:endParaRPr lang="en-US" altLang="zh-CN" sz="2000" kern="0" dirty="0" smtClean="0">
              <a:solidFill>
                <a:srgbClr val="000000"/>
              </a:solidFill>
              <a:latin typeface="Arial" panose="020B0604020202020204"/>
            </a:endParaRPr>
          </a:p>
          <a:p>
            <a:pPr marL="342900" lvl="0" indent="-342900" fontAlgn="base">
              <a:spcAft>
                <a:spcPct val="0"/>
              </a:spcAft>
              <a:buClrTx/>
              <a:buSzTx/>
              <a:buNone/>
            </a:pPr>
            <a:endParaRPr lang="en-US" altLang="zh-CN" sz="2000" kern="0" dirty="0">
              <a:solidFill>
                <a:srgbClr val="000000"/>
              </a:solidFill>
              <a:latin typeface="Arial" panose="020B0604020202020204"/>
            </a:endParaRPr>
          </a:p>
          <a:p>
            <a:pPr marL="342900" lvl="0" indent="-342900" fontAlgn="base">
              <a:spcAft>
                <a:spcPct val="0"/>
              </a:spcAft>
              <a:buClrTx/>
              <a:buSzTx/>
              <a:buNone/>
            </a:pPr>
            <a:r>
              <a:rPr lang="zh-CN" altLang="en-US" sz="2000" kern="0" dirty="0" smtClean="0">
                <a:solidFill>
                  <a:srgbClr val="000000"/>
                </a:solidFill>
                <a:latin typeface="Arial" panose="020B0604020202020204"/>
              </a:rPr>
              <a:t>具体账户结构见下页：</a:t>
            </a:r>
            <a:endParaRPr lang="en-US" altLang="zh-CN" sz="2000" kern="0" dirty="0" smtClean="0">
              <a:solidFill>
                <a:srgbClr val="000000"/>
              </a:solidFill>
              <a:latin typeface="Arial" panose="020B0604020202020204"/>
            </a:endParaRPr>
          </a:p>
          <a:p>
            <a:pPr marL="342900" lvl="0" indent="-342900" fontAlgn="base">
              <a:spcAft>
                <a:spcPct val="0"/>
              </a:spcAft>
              <a:buClrTx/>
              <a:buSzTx/>
              <a:buNone/>
            </a:pPr>
            <a:endParaRPr lang="en-US" altLang="zh-CN" sz="2000" kern="0" dirty="0">
              <a:solidFill>
                <a:srgbClr val="000000"/>
              </a:solidFill>
              <a:latin typeface="Arial" panose="020B0604020202020204"/>
            </a:endParaRPr>
          </a:p>
          <a:p>
            <a:pPr marL="342900" lvl="0" indent="-342900" fontAlgn="base">
              <a:spcAft>
                <a:spcPct val="0"/>
              </a:spcAft>
              <a:buClrTx/>
              <a:buSzTx/>
              <a:buNone/>
            </a:pPr>
            <a:r>
              <a:rPr lang="zh-CN" altLang="en-US" sz="2000" kern="0" dirty="0" smtClean="0">
                <a:solidFill>
                  <a:srgbClr val="000000"/>
                </a:solidFill>
                <a:latin typeface="Arial" panose="020B0604020202020204"/>
              </a:rPr>
              <a:t> </a:t>
            </a:r>
            <a:endParaRPr lang="zh-CN" altLang="en-US" sz="1600" dirty="0">
              <a:solidFill>
                <a:srgbClr val="FF0000"/>
              </a:solidFill>
              <a:latin typeface="+mn-ea"/>
            </a:endParaRPr>
          </a:p>
        </p:txBody>
      </p:sp>
      <p:grpSp>
        <p:nvGrpSpPr>
          <p:cNvPr id="4" name="Group 4"/>
          <p:cNvGrpSpPr/>
          <p:nvPr/>
        </p:nvGrpSpPr>
        <p:grpSpPr bwMode="auto">
          <a:xfrm>
            <a:off x="2786084" y="4581128"/>
            <a:ext cx="4105002" cy="545034"/>
            <a:chOff x="3312" y="1056"/>
            <a:chExt cx="2064" cy="1968"/>
          </a:xfrm>
        </p:grpSpPr>
        <p:sp>
          <p:nvSpPr>
            <p:cNvPr id="5" name="Line 5"/>
            <p:cNvSpPr>
              <a:spLocks noChangeShapeType="1"/>
            </p:cNvSpPr>
            <p:nvPr/>
          </p:nvSpPr>
          <p:spPr bwMode="auto">
            <a:xfrm>
              <a:off x="3312" y="1056"/>
              <a:ext cx="2064"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6" name="Line 6"/>
            <p:cNvSpPr>
              <a:spLocks noChangeShapeType="1"/>
            </p:cNvSpPr>
            <p:nvPr/>
          </p:nvSpPr>
          <p:spPr bwMode="auto">
            <a:xfrm>
              <a:off x="4368" y="1056"/>
              <a:ext cx="0" cy="196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grpSp>
      <p:sp>
        <p:nvSpPr>
          <p:cNvPr id="7" name="矩形 6"/>
          <p:cNvSpPr/>
          <p:nvPr/>
        </p:nvSpPr>
        <p:spPr>
          <a:xfrm>
            <a:off x="3707904" y="4005070"/>
            <a:ext cx="2484276" cy="462161"/>
          </a:xfrm>
          <a:prstGeom prst="rect">
            <a:avLst/>
          </a:prstGeom>
          <a:solidFill>
            <a:srgbClr val="00B0F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latin typeface="Arial" panose="020B0604020202020204"/>
                <a:ea typeface="宋体" panose="02010600030101010101" pitchFamily="2" charset="-122"/>
                <a:cs typeface="+mn-cs"/>
              </a:rPr>
              <a:t>固定资产清理</a:t>
            </a:r>
            <a:endParaRPr kumimoji="0" lang="zh-CN" altLang="en-US" sz="2400" b="1" i="0" u="none" strike="noStrike" kern="0" cap="none" spc="0" normalizeH="0" baseline="0" noProof="0" dirty="0" smtClean="0">
              <a:ln>
                <a:noFill/>
              </a:ln>
              <a:solidFill>
                <a:srgbClr val="FFFFFF"/>
              </a:solidFill>
              <a:effectLst/>
              <a:uLnTx/>
              <a:uFillTx/>
              <a:latin typeface="Arial" panose="020B0604020202020204"/>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1587" name="Rectangle 3"/>
          <p:cNvSpPr>
            <a:spLocks noGrp="1" noChangeArrowheads="1"/>
          </p:cNvSpPr>
          <p:nvPr>
            <p:ph type="body" idx="4294967295"/>
          </p:nvPr>
        </p:nvSpPr>
        <p:spPr>
          <a:xfrm>
            <a:off x="539554" y="1317825"/>
            <a:ext cx="8151812" cy="4224561"/>
          </a:xfrm>
        </p:spPr>
        <p:txBody>
          <a:bodyPr/>
          <a:lstStyle/>
          <a:p>
            <a:pPr eaLnBrk="1" hangingPunct="1">
              <a:buFontTx/>
              <a:buNone/>
            </a:pPr>
            <a:r>
              <a:rPr lang="zh-CN" altLang="en-US" sz="2000" b="1" dirty="0" smtClean="0">
                <a:latin typeface="+mn-ea"/>
              </a:rPr>
              <a:t>设置和通过“固定资产清理”帐户（清查盘点除外）</a:t>
            </a:r>
            <a:endParaRPr lang="zh-CN" altLang="en-US" sz="2000" b="1" dirty="0" smtClean="0">
              <a:latin typeface="+mn-ea"/>
            </a:endParaRPr>
          </a:p>
          <a:p>
            <a:pPr eaLnBrk="1" hangingPunct="1">
              <a:buFontTx/>
              <a:buNone/>
            </a:pPr>
            <a:r>
              <a:rPr lang="zh-CN" altLang="en-US" sz="2800" dirty="0" smtClean="0">
                <a:latin typeface="+mn-ea"/>
              </a:rPr>
              <a:t>  </a:t>
            </a:r>
            <a:r>
              <a:rPr lang="zh-CN" altLang="en-US" sz="1800" dirty="0" smtClean="0">
                <a:latin typeface="+mn-ea"/>
              </a:rPr>
              <a:t>   </a:t>
            </a:r>
            <a:r>
              <a:rPr lang="en-US" altLang="zh-CN" sz="2000" b="1" dirty="0" smtClean="0">
                <a:latin typeface="+mn-ea"/>
              </a:rPr>
              <a:t>1</a:t>
            </a:r>
            <a:r>
              <a:rPr lang="zh-CN" altLang="en-US" sz="2000" b="1" dirty="0" smtClean="0">
                <a:latin typeface="+mn-ea"/>
              </a:rPr>
              <a:t>、性质：资产类</a:t>
            </a:r>
            <a:endParaRPr lang="zh-CN" altLang="en-US" sz="2000" b="1" dirty="0" smtClean="0">
              <a:latin typeface="+mn-ea"/>
            </a:endParaRPr>
          </a:p>
          <a:p>
            <a:pPr eaLnBrk="1" hangingPunct="1">
              <a:buFontTx/>
              <a:buNone/>
            </a:pPr>
            <a:r>
              <a:rPr lang="zh-CN" altLang="en-US" sz="2000" b="1" dirty="0" smtClean="0">
                <a:latin typeface="+mn-ea"/>
              </a:rPr>
              <a:t>     </a:t>
            </a:r>
            <a:r>
              <a:rPr lang="en-US" altLang="zh-CN" sz="2000" b="1" dirty="0" smtClean="0">
                <a:latin typeface="+mn-ea"/>
              </a:rPr>
              <a:t>2</a:t>
            </a:r>
            <a:r>
              <a:rPr lang="zh-CN" altLang="en-US" sz="2000" b="1" dirty="0" smtClean="0">
                <a:latin typeface="+mn-ea"/>
              </a:rPr>
              <a:t>、用途：用来核算企业因出售、报废和毁损等原因转入清理的固定资产净值，以及在清理过程中所发生的清理费用和清理收入。</a:t>
            </a:r>
            <a:endParaRPr lang="zh-CN" altLang="en-US" sz="2000" b="1" dirty="0" smtClean="0">
              <a:latin typeface="+mn-ea"/>
            </a:endParaRPr>
          </a:p>
          <a:p>
            <a:pPr eaLnBrk="1" hangingPunct="1">
              <a:buFontTx/>
              <a:buNone/>
            </a:pPr>
            <a:r>
              <a:rPr lang="zh-CN" altLang="en-US" sz="2000" b="1" dirty="0" smtClean="0">
                <a:latin typeface="+mn-ea"/>
              </a:rPr>
              <a:t>     </a:t>
            </a:r>
            <a:r>
              <a:rPr lang="en-US" altLang="zh-CN" sz="2000" b="1" dirty="0" smtClean="0">
                <a:latin typeface="+mn-ea"/>
              </a:rPr>
              <a:t>3</a:t>
            </a:r>
            <a:r>
              <a:rPr lang="zh-CN" altLang="en-US" sz="2000" b="1" dirty="0" smtClean="0">
                <a:latin typeface="+mn-ea"/>
              </a:rPr>
              <a:t>、结构：</a:t>
            </a:r>
            <a:endParaRPr lang="zh-CN" altLang="en-US" sz="2000" b="1" dirty="0" smtClean="0">
              <a:latin typeface="+mn-ea"/>
            </a:endParaRPr>
          </a:p>
        </p:txBody>
      </p:sp>
      <p:grpSp>
        <p:nvGrpSpPr>
          <p:cNvPr id="2" name="Group 4"/>
          <p:cNvGrpSpPr/>
          <p:nvPr/>
        </p:nvGrpSpPr>
        <p:grpSpPr bwMode="auto">
          <a:xfrm>
            <a:off x="2552700" y="4114800"/>
            <a:ext cx="5257800" cy="2057400"/>
            <a:chOff x="3312" y="1056"/>
            <a:chExt cx="2064" cy="1968"/>
          </a:xfrm>
        </p:grpSpPr>
        <p:sp>
          <p:nvSpPr>
            <p:cNvPr id="140302" name="Line 5"/>
            <p:cNvSpPr>
              <a:spLocks noChangeShapeType="1"/>
            </p:cNvSpPr>
            <p:nvPr/>
          </p:nvSpPr>
          <p:spPr bwMode="auto">
            <a:xfrm>
              <a:off x="3312" y="1056"/>
              <a:ext cx="2064"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mtClean="0">
                <a:solidFill>
                  <a:srgbClr val="000000"/>
                </a:solidFill>
              </a:endParaRPr>
            </a:p>
          </p:txBody>
        </p:sp>
        <p:sp>
          <p:nvSpPr>
            <p:cNvPr id="140303" name="Line 6"/>
            <p:cNvSpPr>
              <a:spLocks noChangeShapeType="1"/>
            </p:cNvSpPr>
            <p:nvPr/>
          </p:nvSpPr>
          <p:spPr bwMode="auto">
            <a:xfrm>
              <a:off x="4368" y="1056"/>
              <a:ext cx="0" cy="196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mtClean="0">
                <a:solidFill>
                  <a:srgbClr val="000000"/>
                </a:solidFill>
              </a:endParaRPr>
            </a:p>
          </p:txBody>
        </p:sp>
      </p:grpSp>
      <p:sp>
        <p:nvSpPr>
          <p:cNvPr id="1091591" name="Line 7"/>
          <p:cNvSpPr>
            <a:spLocks noChangeShapeType="1"/>
          </p:cNvSpPr>
          <p:nvPr/>
        </p:nvSpPr>
        <p:spPr bwMode="auto">
          <a:xfrm>
            <a:off x="2509062" y="5085184"/>
            <a:ext cx="50292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mtClean="0">
              <a:solidFill>
                <a:srgbClr val="000000"/>
              </a:solidFill>
            </a:endParaRPr>
          </a:p>
        </p:txBody>
      </p:sp>
      <p:sp>
        <p:nvSpPr>
          <p:cNvPr id="140294" name="Text Box 8">
            <a:hlinkClick r:id="" action="ppaction://noaction"/>
          </p:cNvPr>
          <p:cNvSpPr txBox="1">
            <a:spLocks noChangeArrowheads="1"/>
          </p:cNvSpPr>
          <p:nvPr/>
        </p:nvSpPr>
        <p:spPr bwMode="auto">
          <a:xfrm>
            <a:off x="2133600" y="4259050"/>
            <a:ext cx="289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dirty="0" smtClean="0">
                <a:solidFill>
                  <a:srgbClr val="0000CC"/>
                </a:solidFill>
              </a:rPr>
              <a:t>转入清理的固定资产净值和发生的清理费用及税金</a:t>
            </a:r>
            <a:endParaRPr lang="zh-CN" altLang="en-US" dirty="0" smtClean="0">
              <a:solidFill>
                <a:srgbClr val="0000CC"/>
              </a:solidFill>
            </a:endParaRPr>
          </a:p>
        </p:txBody>
      </p:sp>
      <p:sp>
        <p:nvSpPr>
          <p:cNvPr id="140295" name="Text Box 9">
            <a:hlinkClick r:id="" action="ppaction://noaction"/>
          </p:cNvPr>
          <p:cNvSpPr txBox="1">
            <a:spLocks noChangeArrowheads="1"/>
          </p:cNvSpPr>
          <p:nvPr/>
        </p:nvSpPr>
        <p:spPr bwMode="auto">
          <a:xfrm>
            <a:off x="5411553" y="4328235"/>
            <a:ext cx="26642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dirty="0" smtClean="0">
                <a:solidFill>
                  <a:srgbClr val="3333CC"/>
                </a:solidFill>
              </a:rPr>
              <a:t>清理固定资产的变价收入和赔款等</a:t>
            </a:r>
            <a:endParaRPr lang="zh-CN" altLang="en-US" dirty="0" smtClean="0">
              <a:solidFill>
                <a:srgbClr val="FF33CC"/>
              </a:solidFill>
            </a:endParaRPr>
          </a:p>
        </p:txBody>
      </p:sp>
      <p:sp>
        <p:nvSpPr>
          <p:cNvPr id="140296" name="Text Box 10">
            <a:hlinkClick r:id="" action="ppaction://noaction"/>
          </p:cNvPr>
          <p:cNvSpPr txBox="1">
            <a:spLocks noChangeArrowheads="1"/>
          </p:cNvSpPr>
          <p:nvPr/>
        </p:nvSpPr>
        <p:spPr bwMode="auto">
          <a:xfrm>
            <a:off x="2379665" y="5181600"/>
            <a:ext cx="2649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2400" b="1" dirty="0" smtClean="0">
                <a:solidFill>
                  <a:srgbClr val="3333CC"/>
                </a:solidFill>
              </a:rPr>
              <a:t>余：清理净损失</a:t>
            </a:r>
            <a:endParaRPr lang="zh-CN" altLang="en-US" sz="2400" b="1" dirty="0" smtClean="0">
              <a:solidFill>
                <a:srgbClr val="3333CC"/>
              </a:solidFill>
            </a:endParaRPr>
          </a:p>
        </p:txBody>
      </p:sp>
      <p:sp>
        <p:nvSpPr>
          <p:cNvPr id="140297" name="Text Box 11">
            <a:hlinkClick r:id="" action="ppaction://noaction"/>
          </p:cNvPr>
          <p:cNvSpPr txBox="1">
            <a:spLocks noChangeArrowheads="1"/>
          </p:cNvSpPr>
          <p:nvPr/>
        </p:nvSpPr>
        <p:spPr bwMode="auto">
          <a:xfrm>
            <a:off x="5148064" y="5085184"/>
            <a:ext cx="266429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2400" b="1" dirty="0" smtClean="0">
                <a:solidFill>
                  <a:srgbClr val="3333CC"/>
                </a:solidFill>
              </a:rPr>
              <a:t>或余：清理净收益</a:t>
            </a:r>
            <a:endParaRPr lang="zh-CN" altLang="en-US" sz="2400" b="1" dirty="0" smtClean="0">
              <a:solidFill>
                <a:srgbClr val="FF33CC"/>
              </a:solidFill>
            </a:endParaRPr>
          </a:p>
        </p:txBody>
      </p:sp>
      <p:sp>
        <p:nvSpPr>
          <p:cNvPr id="1091597" name="AutoShape 13"/>
          <p:cNvSpPr>
            <a:spLocks noChangeArrowheads="1"/>
          </p:cNvSpPr>
          <p:nvPr/>
        </p:nvSpPr>
        <p:spPr bwMode="auto">
          <a:xfrm>
            <a:off x="2223312" y="5546085"/>
            <a:ext cx="228600" cy="461665"/>
          </a:xfrm>
          <a:prstGeom prst="curvedRightArrow">
            <a:avLst>
              <a:gd name="adj1" fmla="val 80000"/>
              <a:gd name="adj2" fmla="val 160000"/>
              <a:gd name="adj3" fmla="val 33333"/>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kumimoji="1" lang="zh-CN" altLang="zh-CN" sz="2400" smtClean="0">
              <a:solidFill>
                <a:srgbClr val="000000"/>
              </a:solidFill>
              <a:latin typeface="Times New Roman" panose="02020603050405020304" pitchFamily="18" charset="0"/>
            </a:endParaRPr>
          </a:p>
        </p:txBody>
      </p:sp>
      <p:sp>
        <p:nvSpPr>
          <p:cNvPr id="1091598" name="AutoShape 14"/>
          <p:cNvSpPr>
            <a:spLocks noChangeArrowheads="1"/>
          </p:cNvSpPr>
          <p:nvPr/>
        </p:nvSpPr>
        <p:spPr bwMode="auto">
          <a:xfrm>
            <a:off x="7696200" y="5502056"/>
            <a:ext cx="228600" cy="461665"/>
          </a:xfrm>
          <a:prstGeom prst="curvedLeftArrow">
            <a:avLst>
              <a:gd name="adj1" fmla="val 73333"/>
              <a:gd name="adj2" fmla="val 146667"/>
              <a:gd name="adj3" fmla="val 25597"/>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kumimoji="1" lang="zh-CN" altLang="zh-CN" sz="2400" smtClean="0">
              <a:solidFill>
                <a:srgbClr val="000000"/>
              </a:solidFill>
              <a:latin typeface="Times New Roman" panose="02020603050405020304" pitchFamily="18" charset="0"/>
            </a:endParaRPr>
          </a:p>
        </p:txBody>
      </p:sp>
      <p:sp>
        <p:nvSpPr>
          <p:cNvPr id="1091599" name="Text Box 15"/>
          <p:cNvSpPr txBox="1">
            <a:spLocks noChangeArrowheads="1"/>
          </p:cNvSpPr>
          <p:nvPr/>
        </p:nvSpPr>
        <p:spPr bwMode="auto">
          <a:xfrm>
            <a:off x="1866903" y="6072987"/>
            <a:ext cx="183753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zh-CN" altLang="en-US" sz="2800" b="1" dirty="0">
                <a:solidFill>
                  <a:srgbClr val="FF00FF"/>
                </a:solidFill>
                <a:latin typeface="Times New Roman" panose="02020603050405020304" pitchFamily="18" charset="0"/>
              </a:rPr>
              <a:t>其他支出</a:t>
            </a:r>
            <a:endParaRPr kumimoji="1" lang="zh-CN" altLang="en-US" sz="2800" b="1" dirty="0" smtClean="0">
              <a:solidFill>
                <a:srgbClr val="FF00FF"/>
              </a:solidFill>
              <a:latin typeface="Times New Roman" panose="02020603050405020304" pitchFamily="18" charset="0"/>
            </a:endParaRPr>
          </a:p>
        </p:txBody>
      </p:sp>
      <p:sp>
        <p:nvSpPr>
          <p:cNvPr id="1091600" name="Text Box 16"/>
          <p:cNvSpPr txBox="1">
            <a:spLocks noChangeArrowheads="1"/>
          </p:cNvSpPr>
          <p:nvPr/>
        </p:nvSpPr>
        <p:spPr bwMode="auto">
          <a:xfrm>
            <a:off x="5772150" y="5834861"/>
            <a:ext cx="1824186"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zh-CN" altLang="en-US" sz="2800" b="1" dirty="0" smtClean="0">
                <a:solidFill>
                  <a:srgbClr val="FF00FF"/>
                </a:solidFill>
                <a:latin typeface="Times New Roman" panose="02020603050405020304" pitchFamily="18" charset="0"/>
              </a:rPr>
              <a:t>其他收入</a:t>
            </a:r>
            <a:endParaRPr kumimoji="1" lang="zh-CN" altLang="en-US" sz="2800" b="1" dirty="0" smtClean="0">
              <a:solidFill>
                <a:srgbClr val="FF00FF"/>
              </a:solidFill>
              <a:latin typeface="Times New Roman" panose="02020603050405020304" pitchFamily="18" charset="0"/>
            </a:endParaRPr>
          </a:p>
        </p:txBody>
      </p:sp>
      <p:sp>
        <p:nvSpPr>
          <p:cNvPr id="3" name="矩形 2"/>
          <p:cNvSpPr/>
          <p:nvPr/>
        </p:nvSpPr>
        <p:spPr>
          <a:xfrm>
            <a:off x="3995936" y="3717032"/>
            <a:ext cx="2484276" cy="3977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固定资产清理</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91587">
                                            <p:txEl>
                                              <p:pRg st="0" end="0"/>
                                            </p:txEl>
                                          </p:spTgt>
                                        </p:tgtEl>
                                        <p:attrNameLst>
                                          <p:attrName>style.visibility</p:attrName>
                                        </p:attrNameLst>
                                      </p:cBhvr>
                                      <p:to>
                                        <p:strVal val="visible"/>
                                      </p:to>
                                    </p:set>
                                    <p:anim calcmode="lin" valueType="num">
                                      <p:cBhvr additive="base">
                                        <p:cTn id="7" dur="500" fill="hold"/>
                                        <p:tgtEl>
                                          <p:spTgt spid="10915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91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91587">
                                            <p:txEl>
                                              <p:pRg st="1" end="1"/>
                                            </p:txEl>
                                          </p:spTgt>
                                        </p:tgtEl>
                                        <p:attrNameLst>
                                          <p:attrName>style.visibility</p:attrName>
                                        </p:attrNameLst>
                                      </p:cBhvr>
                                      <p:to>
                                        <p:strVal val="visible"/>
                                      </p:to>
                                    </p:set>
                                    <p:anim calcmode="lin" valueType="num">
                                      <p:cBhvr additive="base">
                                        <p:cTn id="13" dur="500" fill="hold"/>
                                        <p:tgtEl>
                                          <p:spTgt spid="10915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915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91587">
                                            <p:txEl>
                                              <p:pRg st="2" end="2"/>
                                            </p:txEl>
                                          </p:spTgt>
                                        </p:tgtEl>
                                        <p:attrNameLst>
                                          <p:attrName>style.visibility</p:attrName>
                                        </p:attrNameLst>
                                      </p:cBhvr>
                                      <p:to>
                                        <p:strVal val="visible"/>
                                      </p:to>
                                    </p:set>
                                    <p:anim calcmode="lin" valueType="num">
                                      <p:cBhvr additive="base">
                                        <p:cTn id="19" dur="500" fill="hold"/>
                                        <p:tgtEl>
                                          <p:spTgt spid="109158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915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91587">
                                            <p:txEl>
                                              <p:pRg st="3" end="3"/>
                                            </p:txEl>
                                          </p:spTgt>
                                        </p:tgtEl>
                                        <p:attrNameLst>
                                          <p:attrName>style.visibility</p:attrName>
                                        </p:attrNameLst>
                                      </p:cBhvr>
                                      <p:to>
                                        <p:strVal val="visible"/>
                                      </p:to>
                                    </p:set>
                                    <p:anim calcmode="lin" valueType="num">
                                      <p:cBhvr additive="base">
                                        <p:cTn id="25" dur="500" fill="hold"/>
                                        <p:tgtEl>
                                          <p:spTgt spid="109158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915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0294"/>
                                        </p:tgtEl>
                                        <p:attrNameLst>
                                          <p:attrName>style.visibility</p:attrName>
                                        </p:attrNameLst>
                                      </p:cBhvr>
                                      <p:to>
                                        <p:strVal val="visible"/>
                                      </p:to>
                                    </p:set>
                                    <p:anim calcmode="lin" valueType="num">
                                      <p:cBhvr additive="base">
                                        <p:cTn id="43" dur="500" fill="hold"/>
                                        <p:tgtEl>
                                          <p:spTgt spid="140294"/>
                                        </p:tgtEl>
                                        <p:attrNameLst>
                                          <p:attrName>ppt_x</p:attrName>
                                        </p:attrNameLst>
                                      </p:cBhvr>
                                      <p:tavLst>
                                        <p:tav tm="0">
                                          <p:val>
                                            <p:strVal val="#ppt_x"/>
                                          </p:val>
                                        </p:tav>
                                        <p:tav tm="100000">
                                          <p:val>
                                            <p:strVal val="#ppt_x"/>
                                          </p:val>
                                        </p:tav>
                                      </p:tavLst>
                                    </p:anim>
                                    <p:anim calcmode="lin" valueType="num">
                                      <p:cBhvr additive="base">
                                        <p:cTn id="44" dur="500" fill="hold"/>
                                        <p:tgtEl>
                                          <p:spTgt spid="14029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0295"/>
                                        </p:tgtEl>
                                        <p:attrNameLst>
                                          <p:attrName>style.visibility</p:attrName>
                                        </p:attrNameLst>
                                      </p:cBhvr>
                                      <p:to>
                                        <p:strVal val="visible"/>
                                      </p:to>
                                    </p:set>
                                    <p:animEffect transition="in" filter="fade">
                                      <p:cBhvr>
                                        <p:cTn id="49" dur="1000"/>
                                        <p:tgtEl>
                                          <p:spTgt spid="140295"/>
                                        </p:tgtEl>
                                      </p:cBhvr>
                                    </p:animEffect>
                                    <p:anim calcmode="lin" valueType="num">
                                      <p:cBhvr>
                                        <p:cTn id="50" dur="1000" fill="hold"/>
                                        <p:tgtEl>
                                          <p:spTgt spid="140295"/>
                                        </p:tgtEl>
                                        <p:attrNameLst>
                                          <p:attrName>ppt_x</p:attrName>
                                        </p:attrNameLst>
                                      </p:cBhvr>
                                      <p:tavLst>
                                        <p:tav tm="0">
                                          <p:val>
                                            <p:strVal val="#ppt_x"/>
                                          </p:val>
                                        </p:tav>
                                        <p:tav tm="100000">
                                          <p:val>
                                            <p:strVal val="#ppt_x"/>
                                          </p:val>
                                        </p:tav>
                                      </p:tavLst>
                                    </p:anim>
                                    <p:anim calcmode="lin" valueType="num">
                                      <p:cBhvr>
                                        <p:cTn id="51" dur="1000" fill="hold"/>
                                        <p:tgtEl>
                                          <p:spTgt spid="14029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40296"/>
                                        </p:tgtEl>
                                        <p:attrNameLst>
                                          <p:attrName>style.visibility</p:attrName>
                                        </p:attrNameLst>
                                      </p:cBhvr>
                                      <p:to>
                                        <p:strVal val="visible"/>
                                      </p:to>
                                    </p:set>
                                    <p:anim calcmode="lin" valueType="num">
                                      <p:cBhvr additive="base">
                                        <p:cTn id="56" dur="500" fill="hold"/>
                                        <p:tgtEl>
                                          <p:spTgt spid="140296"/>
                                        </p:tgtEl>
                                        <p:attrNameLst>
                                          <p:attrName>ppt_x</p:attrName>
                                        </p:attrNameLst>
                                      </p:cBhvr>
                                      <p:tavLst>
                                        <p:tav tm="0">
                                          <p:val>
                                            <p:strVal val="#ppt_x"/>
                                          </p:val>
                                        </p:tav>
                                        <p:tav tm="100000">
                                          <p:val>
                                            <p:strVal val="#ppt_x"/>
                                          </p:val>
                                        </p:tav>
                                      </p:tavLst>
                                    </p:anim>
                                    <p:anim calcmode="lin" valueType="num">
                                      <p:cBhvr additive="base">
                                        <p:cTn id="57" dur="500" fill="hold"/>
                                        <p:tgtEl>
                                          <p:spTgt spid="14029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40297"/>
                                        </p:tgtEl>
                                        <p:attrNameLst>
                                          <p:attrName>style.visibility</p:attrName>
                                        </p:attrNameLst>
                                      </p:cBhvr>
                                      <p:to>
                                        <p:strVal val="visible"/>
                                      </p:to>
                                    </p:set>
                                    <p:animEffect transition="in" filter="fade">
                                      <p:cBhvr>
                                        <p:cTn id="62" dur="1000"/>
                                        <p:tgtEl>
                                          <p:spTgt spid="140297"/>
                                        </p:tgtEl>
                                      </p:cBhvr>
                                    </p:animEffect>
                                    <p:anim calcmode="lin" valueType="num">
                                      <p:cBhvr>
                                        <p:cTn id="63" dur="1000" fill="hold"/>
                                        <p:tgtEl>
                                          <p:spTgt spid="140297"/>
                                        </p:tgtEl>
                                        <p:attrNameLst>
                                          <p:attrName>ppt_x</p:attrName>
                                        </p:attrNameLst>
                                      </p:cBhvr>
                                      <p:tavLst>
                                        <p:tav tm="0">
                                          <p:val>
                                            <p:strVal val="#ppt_x"/>
                                          </p:val>
                                        </p:tav>
                                        <p:tav tm="100000">
                                          <p:val>
                                            <p:strVal val="#ppt_x"/>
                                          </p:val>
                                        </p:tav>
                                      </p:tavLst>
                                    </p:anim>
                                    <p:anim calcmode="lin" valueType="num">
                                      <p:cBhvr>
                                        <p:cTn id="64" dur="1000" fill="hold"/>
                                        <p:tgtEl>
                                          <p:spTgt spid="14029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091597"/>
                                        </p:tgtEl>
                                        <p:attrNameLst>
                                          <p:attrName>style.visibility</p:attrName>
                                        </p:attrNameLst>
                                      </p:cBhvr>
                                      <p:to>
                                        <p:strVal val="visible"/>
                                      </p:to>
                                    </p:set>
                                    <p:anim calcmode="lin" valueType="num">
                                      <p:cBhvr additive="base">
                                        <p:cTn id="69" dur="500" fill="hold"/>
                                        <p:tgtEl>
                                          <p:spTgt spid="1091597"/>
                                        </p:tgtEl>
                                        <p:attrNameLst>
                                          <p:attrName>ppt_x</p:attrName>
                                        </p:attrNameLst>
                                      </p:cBhvr>
                                      <p:tavLst>
                                        <p:tav tm="0">
                                          <p:val>
                                            <p:strVal val="#ppt_x"/>
                                          </p:val>
                                        </p:tav>
                                        <p:tav tm="100000">
                                          <p:val>
                                            <p:strVal val="#ppt_x"/>
                                          </p:val>
                                        </p:tav>
                                      </p:tavLst>
                                    </p:anim>
                                    <p:anim calcmode="lin" valueType="num">
                                      <p:cBhvr additive="base">
                                        <p:cTn id="70" dur="500" fill="hold"/>
                                        <p:tgtEl>
                                          <p:spTgt spid="109159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91599"/>
                                        </p:tgtEl>
                                        <p:attrNameLst>
                                          <p:attrName>style.visibility</p:attrName>
                                        </p:attrNameLst>
                                      </p:cBhvr>
                                      <p:to>
                                        <p:strVal val="visible"/>
                                      </p:to>
                                    </p:set>
                                    <p:animEffect transition="in" filter="fade">
                                      <p:cBhvr>
                                        <p:cTn id="75" dur="500"/>
                                        <p:tgtEl>
                                          <p:spTgt spid="1091599"/>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091598"/>
                                        </p:tgtEl>
                                        <p:attrNameLst>
                                          <p:attrName>style.visibility</p:attrName>
                                        </p:attrNameLst>
                                      </p:cBhvr>
                                      <p:to>
                                        <p:strVal val="visible"/>
                                      </p:to>
                                    </p:set>
                                    <p:animEffect transition="in" filter="fade">
                                      <p:cBhvr>
                                        <p:cTn id="80" dur="1000"/>
                                        <p:tgtEl>
                                          <p:spTgt spid="1091598"/>
                                        </p:tgtEl>
                                      </p:cBhvr>
                                    </p:animEffect>
                                    <p:anim calcmode="lin" valueType="num">
                                      <p:cBhvr>
                                        <p:cTn id="81" dur="1000" fill="hold"/>
                                        <p:tgtEl>
                                          <p:spTgt spid="1091598"/>
                                        </p:tgtEl>
                                        <p:attrNameLst>
                                          <p:attrName>ppt_x</p:attrName>
                                        </p:attrNameLst>
                                      </p:cBhvr>
                                      <p:tavLst>
                                        <p:tav tm="0">
                                          <p:val>
                                            <p:strVal val="#ppt_x"/>
                                          </p:val>
                                        </p:tav>
                                        <p:tav tm="100000">
                                          <p:val>
                                            <p:strVal val="#ppt_x"/>
                                          </p:val>
                                        </p:tav>
                                      </p:tavLst>
                                    </p:anim>
                                    <p:anim calcmode="lin" valueType="num">
                                      <p:cBhvr>
                                        <p:cTn id="82" dur="1000" fill="hold"/>
                                        <p:tgtEl>
                                          <p:spTgt spid="1091598"/>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1091600"/>
                                        </p:tgtEl>
                                        <p:attrNameLst>
                                          <p:attrName>style.visibility</p:attrName>
                                        </p:attrNameLst>
                                      </p:cBhvr>
                                      <p:to>
                                        <p:strVal val="visible"/>
                                      </p:to>
                                    </p:set>
                                    <p:animEffect transition="in" filter="wheel(1)">
                                      <p:cBhvr>
                                        <p:cTn id="87" dur="2000"/>
                                        <p:tgtEl>
                                          <p:spTgt spid="1091600"/>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091591"/>
                                        </p:tgtEl>
                                        <p:attrNameLst>
                                          <p:attrName>style.visibility</p:attrName>
                                        </p:attrNameLst>
                                      </p:cBhvr>
                                      <p:to>
                                        <p:strVal val="visible"/>
                                      </p:to>
                                    </p:set>
                                    <p:anim calcmode="lin" valueType="num">
                                      <p:cBhvr additive="base">
                                        <p:cTn id="92" dur="500" fill="hold"/>
                                        <p:tgtEl>
                                          <p:spTgt spid="1091591"/>
                                        </p:tgtEl>
                                        <p:attrNameLst>
                                          <p:attrName>ppt_x</p:attrName>
                                        </p:attrNameLst>
                                      </p:cBhvr>
                                      <p:tavLst>
                                        <p:tav tm="0">
                                          <p:val>
                                            <p:strVal val="#ppt_x"/>
                                          </p:val>
                                        </p:tav>
                                        <p:tav tm="100000">
                                          <p:val>
                                            <p:strVal val="#ppt_x"/>
                                          </p:val>
                                        </p:tav>
                                      </p:tavLst>
                                    </p:anim>
                                    <p:anim calcmode="lin" valueType="num">
                                      <p:cBhvr additive="base">
                                        <p:cTn id="93" dur="500" fill="hold"/>
                                        <p:tgtEl>
                                          <p:spTgt spid="10915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1587" grpId="0" autoUpdateAnimBg="0" build="p"/>
      <p:bldP spid="1091591" grpId="0" animBg="1"/>
      <p:bldP spid="140294" grpId="0"/>
      <p:bldP spid="140295" grpId="0"/>
      <p:bldP spid="140296" grpId="0"/>
      <p:bldP spid="140297" grpId="0"/>
      <p:bldP spid="1091597" grpId="0" animBg="1"/>
      <p:bldP spid="1091598" grpId="0" animBg="1"/>
      <p:bldP spid="1091599" grpId="0"/>
      <p:bldP spid="1091600" grpId="0"/>
      <p:bldP spid="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a:xfrm>
            <a:off x="457200" y="1484784"/>
            <a:ext cx="8229600" cy="4839816"/>
          </a:xfrm>
        </p:spPr>
        <p:txBody>
          <a:bodyPr/>
          <a:lstStyle/>
          <a:p>
            <a:r>
              <a:rPr lang="zh-CN" altLang="en-US" sz="2400" kern="0" dirty="0" smtClean="0">
                <a:solidFill>
                  <a:srgbClr val="000000"/>
                </a:solidFill>
                <a:latin typeface="Arial" panose="020B0604020202020204"/>
              </a:rPr>
              <a:t>例：</a:t>
            </a:r>
            <a:r>
              <a:rPr lang="en-US" altLang="zh-CN" sz="2000" kern="0" dirty="0" smtClean="0">
                <a:solidFill>
                  <a:srgbClr val="000000"/>
                </a:solidFill>
                <a:latin typeface="Arial" panose="020B0604020202020204"/>
              </a:rPr>
              <a:t>A </a:t>
            </a:r>
            <a:r>
              <a:rPr lang="zh-CN" altLang="en-US" sz="2000" kern="0" dirty="0">
                <a:solidFill>
                  <a:srgbClr val="000000"/>
                </a:solidFill>
                <a:latin typeface="Arial" panose="020B0604020202020204"/>
              </a:rPr>
              <a:t>村一台生产用机床使用期满，进行报废处理。其账面原价</a:t>
            </a:r>
            <a:r>
              <a:rPr lang="en-US" altLang="zh-CN" sz="2000" kern="0" dirty="0">
                <a:solidFill>
                  <a:srgbClr val="000000"/>
                </a:solidFill>
                <a:latin typeface="Arial" panose="020B0604020202020204"/>
              </a:rPr>
              <a:t>79 000</a:t>
            </a:r>
            <a:r>
              <a:rPr lang="zh-CN" altLang="en-US" sz="2000" kern="0" dirty="0">
                <a:solidFill>
                  <a:srgbClr val="000000"/>
                </a:solidFill>
                <a:latin typeface="Arial" panose="020B0604020202020204"/>
              </a:rPr>
              <a:t>元，已提折旧</a:t>
            </a:r>
            <a:r>
              <a:rPr lang="en-US" altLang="zh-CN" sz="2000" kern="0" dirty="0">
                <a:solidFill>
                  <a:srgbClr val="000000"/>
                </a:solidFill>
                <a:latin typeface="Arial" panose="020B0604020202020204"/>
              </a:rPr>
              <a:t>70 000</a:t>
            </a:r>
            <a:r>
              <a:rPr lang="zh-CN" altLang="en-US" sz="2000" kern="0" dirty="0">
                <a:solidFill>
                  <a:srgbClr val="000000"/>
                </a:solidFill>
                <a:latin typeface="Arial" panose="020B0604020202020204"/>
              </a:rPr>
              <a:t>元； 清理过程中用现金</a:t>
            </a:r>
            <a:r>
              <a:rPr lang="en-US" altLang="zh-CN" sz="2000" kern="0" dirty="0">
                <a:solidFill>
                  <a:srgbClr val="000000"/>
                </a:solidFill>
                <a:latin typeface="Arial" panose="020B0604020202020204"/>
              </a:rPr>
              <a:t>100</a:t>
            </a:r>
            <a:r>
              <a:rPr lang="zh-CN" altLang="en-US" sz="2000" kern="0" dirty="0">
                <a:solidFill>
                  <a:srgbClr val="000000"/>
                </a:solidFill>
                <a:latin typeface="Arial" panose="020B0604020202020204"/>
              </a:rPr>
              <a:t>元支付清理费用，回收残料价值</a:t>
            </a:r>
            <a:r>
              <a:rPr lang="en-US" altLang="zh-CN" sz="2000" kern="0" dirty="0">
                <a:solidFill>
                  <a:srgbClr val="000000"/>
                </a:solidFill>
                <a:latin typeface="Arial" panose="020B0604020202020204"/>
              </a:rPr>
              <a:t>2 000</a:t>
            </a:r>
            <a:r>
              <a:rPr lang="zh-CN" altLang="en-US" sz="2000" kern="0" dirty="0">
                <a:solidFill>
                  <a:srgbClr val="000000"/>
                </a:solidFill>
                <a:latin typeface="Arial" panose="020B0604020202020204"/>
              </a:rPr>
              <a:t>元，暂入材料库</a:t>
            </a:r>
            <a:r>
              <a:rPr lang="zh-CN" altLang="en-US" sz="2000" kern="0" dirty="0" smtClean="0">
                <a:solidFill>
                  <a:srgbClr val="000000"/>
                </a:solidFill>
                <a:latin typeface="Arial" panose="020B0604020202020204"/>
              </a:rPr>
              <a:t>。</a:t>
            </a:r>
            <a:endParaRPr lang="en-US" altLang="zh-CN" sz="2000" kern="0" dirty="0" smtClean="0">
              <a:solidFill>
                <a:srgbClr val="000000"/>
              </a:solidFill>
              <a:latin typeface="Arial" panose="020B0604020202020204"/>
            </a:endParaRPr>
          </a:p>
          <a:p>
            <a:pPr marL="342900" lvl="0" indent="-342900" fontAlgn="base">
              <a:spcAft>
                <a:spcPct val="0"/>
              </a:spcAft>
              <a:buClrTx/>
              <a:buSzTx/>
              <a:buNone/>
              <a:defRPr/>
            </a:pPr>
            <a:r>
              <a:rPr lang="zh-CN" altLang="en-US" sz="2000" kern="0" dirty="0">
                <a:solidFill>
                  <a:srgbClr val="000000"/>
                </a:solidFill>
                <a:latin typeface="Arial" panose="020B0604020202020204"/>
              </a:rPr>
              <a:t>有关会计处理为：</a:t>
            </a:r>
            <a:endParaRPr lang="zh-CN" altLang="en-US" sz="2000" kern="0" dirty="0">
              <a:solidFill>
                <a:srgbClr val="000000"/>
              </a:solidFill>
              <a:latin typeface="Arial" panose="020B0604020202020204"/>
            </a:endParaRPr>
          </a:p>
          <a:p>
            <a:pPr marL="342900" lvl="0" indent="-342900" fontAlgn="base">
              <a:spcAft>
                <a:spcPct val="0"/>
              </a:spcAft>
              <a:buClrTx/>
              <a:buSzTx/>
              <a:buNone/>
              <a:defRPr/>
            </a:pPr>
            <a:r>
              <a:rPr lang="zh-CN" altLang="en-US" sz="2000" kern="0" dirty="0">
                <a:solidFill>
                  <a:srgbClr val="000000"/>
                </a:solidFill>
                <a:latin typeface="Arial" panose="020B0604020202020204"/>
              </a:rPr>
              <a:t>借：固定资产清理</a:t>
            </a:r>
            <a:r>
              <a:rPr lang="en-US" altLang="zh-CN" sz="2000" kern="0" dirty="0">
                <a:solidFill>
                  <a:srgbClr val="000000"/>
                </a:solidFill>
                <a:latin typeface="Arial" panose="020B0604020202020204"/>
              </a:rPr>
              <a:t>- </a:t>
            </a:r>
            <a:r>
              <a:rPr lang="zh-CN" altLang="en-US" sz="2000" kern="0" dirty="0">
                <a:solidFill>
                  <a:srgbClr val="000000"/>
                </a:solidFill>
                <a:latin typeface="Arial" panose="020B0604020202020204"/>
              </a:rPr>
              <a:t>机床    </a:t>
            </a:r>
            <a:r>
              <a:rPr lang="en-US" altLang="zh-CN" sz="2000" kern="0" dirty="0">
                <a:solidFill>
                  <a:srgbClr val="000000"/>
                </a:solidFill>
                <a:latin typeface="Arial" panose="020B0604020202020204"/>
              </a:rPr>
              <a:t>9 000</a:t>
            </a:r>
            <a:endParaRPr lang="en-US" altLang="zh-CN" sz="2000" kern="0" dirty="0">
              <a:solidFill>
                <a:srgbClr val="000000"/>
              </a:solidFill>
              <a:latin typeface="Arial" panose="020B0604020202020204"/>
            </a:endParaRPr>
          </a:p>
          <a:p>
            <a:pPr marL="342900" lvl="0" indent="-342900" fontAlgn="base">
              <a:spcAft>
                <a:spcPct val="0"/>
              </a:spcAft>
              <a:buClrTx/>
              <a:buSzTx/>
              <a:buNone/>
              <a:defRPr/>
            </a:pPr>
            <a:r>
              <a:rPr lang="en-US" altLang="zh-CN" sz="2000" kern="0" dirty="0">
                <a:solidFill>
                  <a:srgbClr val="000000"/>
                </a:solidFill>
                <a:latin typeface="Arial" panose="020B0604020202020204"/>
              </a:rPr>
              <a:t>               </a:t>
            </a:r>
            <a:r>
              <a:rPr lang="zh-CN" altLang="en-US" sz="2000" kern="0" dirty="0">
                <a:solidFill>
                  <a:srgbClr val="000000"/>
                </a:solidFill>
                <a:latin typeface="Arial" panose="020B0604020202020204"/>
              </a:rPr>
              <a:t>累计折旧                    </a:t>
            </a:r>
            <a:r>
              <a:rPr lang="en-US" altLang="zh-CN" sz="2000" kern="0" dirty="0">
                <a:solidFill>
                  <a:srgbClr val="000000"/>
                </a:solidFill>
                <a:latin typeface="Arial" panose="020B0604020202020204"/>
              </a:rPr>
              <a:t>70 000</a:t>
            </a:r>
            <a:endParaRPr lang="en-US" altLang="zh-CN" sz="2000" kern="0" dirty="0">
              <a:solidFill>
                <a:srgbClr val="000000"/>
              </a:solidFill>
              <a:latin typeface="Arial" panose="020B0604020202020204"/>
            </a:endParaRPr>
          </a:p>
          <a:p>
            <a:pPr marL="342900" lvl="0" indent="-342900" fontAlgn="base">
              <a:spcAft>
                <a:spcPct val="0"/>
              </a:spcAft>
              <a:buClrTx/>
              <a:buSzTx/>
              <a:buNone/>
              <a:defRPr/>
            </a:pPr>
            <a:r>
              <a:rPr lang="en-US" altLang="zh-CN" sz="2000" kern="0" dirty="0">
                <a:solidFill>
                  <a:srgbClr val="000000"/>
                </a:solidFill>
                <a:latin typeface="Arial" panose="020B0604020202020204"/>
              </a:rPr>
              <a:t>                </a:t>
            </a:r>
            <a:r>
              <a:rPr lang="zh-CN" altLang="en-US" sz="2000" kern="0" dirty="0">
                <a:solidFill>
                  <a:srgbClr val="000000"/>
                </a:solidFill>
                <a:latin typeface="Arial" panose="020B0604020202020204"/>
              </a:rPr>
              <a:t>贷：固定资产</a:t>
            </a:r>
            <a:r>
              <a:rPr lang="en-US" altLang="zh-CN" sz="2000" kern="0" dirty="0">
                <a:solidFill>
                  <a:srgbClr val="000000"/>
                </a:solidFill>
                <a:latin typeface="Arial" panose="020B0604020202020204"/>
              </a:rPr>
              <a:t>- </a:t>
            </a:r>
            <a:r>
              <a:rPr lang="zh-CN" altLang="en-US" sz="2000" kern="0" dirty="0">
                <a:solidFill>
                  <a:srgbClr val="000000"/>
                </a:solidFill>
                <a:latin typeface="Arial" panose="020B0604020202020204"/>
              </a:rPr>
              <a:t>机床      </a:t>
            </a:r>
            <a:r>
              <a:rPr lang="en-US" altLang="zh-CN" sz="2000" kern="0" dirty="0">
                <a:solidFill>
                  <a:srgbClr val="000000"/>
                </a:solidFill>
                <a:latin typeface="Arial" panose="020B0604020202020204"/>
              </a:rPr>
              <a:t>79 000</a:t>
            </a:r>
            <a:endParaRPr lang="en-US" altLang="zh-CN" sz="2000" kern="0" dirty="0">
              <a:solidFill>
                <a:srgbClr val="000000"/>
              </a:solidFill>
              <a:latin typeface="Arial" panose="020B0604020202020204"/>
            </a:endParaRPr>
          </a:p>
          <a:p>
            <a:pPr marL="342900" lvl="0" indent="-342900" fontAlgn="base">
              <a:spcAft>
                <a:spcPct val="0"/>
              </a:spcAft>
              <a:buClrTx/>
              <a:buSzTx/>
              <a:buNone/>
              <a:defRPr/>
            </a:pPr>
            <a:r>
              <a:rPr lang="zh-CN" altLang="en-US" sz="2000" kern="0" dirty="0">
                <a:solidFill>
                  <a:srgbClr val="000000"/>
                </a:solidFill>
                <a:latin typeface="Arial" panose="020B0604020202020204"/>
              </a:rPr>
              <a:t>借：固定资产清理 </a:t>
            </a:r>
            <a:r>
              <a:rPr lang="en-US" altLang="zh-CN" sz="2000" kern="0" dirty="0">
                <a:solidFill>
                  <a:srgbClr val="000000"/>
                </a:solidFill>
                <a:latin typeface="Arial" panose="020B0604020202020204"/>
              </a:rPr>
              <a:t>- </a:t>
            </a:r>
            <a:r>
              <a:rPr lang="zh-CN" altLang="en-US" sz="2000" kern="0" dirty="0">
                <a:solidFill>
                  <a:srgbClr val="000000"/>
                </a:solidFill>
                <a:latin typeface="Arial" panose="020B0604020202020204"/>
              </a:rPr>
              <a:t>机床 </a:t>
            </a:r>
            <a:r>
              <a:rPr lang="en-US" altLang="zh-CN" sz="2000" kern="0" dirty="0">
                <a:solidFill>
                  <a:srgbClr val="000000"/>
                </a:solidFill>
                <a:latin typeface="Arial" panose="020B0604020202020204"/>
              </a:rPr>
              <a:t>100</a:t>
            </a:r>
            <a:endParaRPr lang="en-US" altLang="zh-CN" sz="2000" kern="0" dirty="0">
              <a:solidFill>
                <a:srgbClr val="000000"/>
              </a:solidFill>
              <a:latin typeface="Arial" panose="020B0604020202020204"/>
            </a:endParaRPr>
          </a:p>
          <a:p>
            <a:pPr marL="342900" lvl="0" indent="-342900" fontAlgn="base">
              <a:spcAft>
                <a:spcPct val="0"/>
              </a:spcAft>
              <a:buClrTx/>
              <a:buSzTx/>
              <a:buNone/>
              <a:defRPr/>
            </a:pPr>
            <a:r>
              <a:rPr lang="en-US" altLang="zh-CN" sz="2000" kern="0" dirty="0">
                <a:solidFill>
                  <a:srgbClr val="000000"/>
                </a:solidFill>
                <a:latin typeface="Arial" panose="020B0604020202020204"/>
              </a:rPr>
              <a:t>               </a:t>
            </a:r>
            <a:r>
              <a:rPr lang="zh-CN" altLang="en-US" sz="2000" kern="0" dirty="0">
                <a:solidFill>
                  <a:srgbClr val="000000"/>
                </a:solidFill>
                <a:latin typeface="Arial" panose="020B0604020202020204"/>
              </a:rPr>
              <a:t>贷：库存现金                             </a:t>
            </a:r>
            <a:r>
              <a:rPr lang="en-US" altLang="zh-CN" sz="2000" kern="0" dirty="0">
                <a:solidFill>
                  <a:srgbClr val="000000"/>
                </a:solidFill>
                <a:latin typeface="Arial" panose="020B0604020202020204"/>
              </a:rPr>
              <a:t>100</a:t>
            </a:r>
            <a:endParaRPr lang="en-US" altLang="zh-CN" sz="2000" kern="0" dirty="0">
              <a:solidFill>
                <a:srgbClr val="000000"/>
              </a:solidFill>
              <a:latin typeface="Arial" panose="020B0604020202020204"/>
            </a:endParaRPr>
          </a:p>
          <a:p>
            <a:pPr marL="342900" lvl="0" indent="-342900" fontAlgn="base">
              <a:spcAft>
                <a:spcPct val="0"/>
              </a:spcAft>
              <a:buClrTx/>
              <a:buSzTx/>
              <a:buNone/>
              <a:defRPr/>
            </a:pPr>
            <a:r>
              <a:rPr lang="zh-CN" altLang="en-US" sz="2000" kern="0" dirty="0">
                <a:solidFill>
                  <a:srgbClr val="000000"/>
                </a:solidFill>
                <a:latin typeface="Arial" panose="020B0604020202020204"/>
              </a:rPr>
              <a:t>借</a:t>
            </a:r>
            <a:r>
              <a:rPr lang="zh-CN" altLang="en-US" sz="2000" kern="0" dirty="0" smtClean="0">
                <a:solidFill>
                  <a:srgbClr val="000000"/>
                </a:solidFill>
                <a:latin typeface="Arial" panose="020B0604020202020204"/>
              </a:rPr>
              <a:t>：库存物资</a:t>
            </a:r>
            <a:r>
              <a:rPr lang="en-US" altLang="zh-CN" sz="2000" kern="0" dirty="0" smtClean="0">
                <a:solidFill>
                  <a:srgbClr val="000000"/>
                </a:solidFill>
                <a:latin typeface="Arial" panose="020B0604020202020204"/>
              </a:rPr>
              <a:t>-</a:t>
            </a:r>
            <a:r>
              <a:rPr lang="zh-CN" altLang="en-US" sz="2000" kern="0" dirty="0">
                <a:solidFill>
                  <a:srgbClr val="000000"/>
                </a:solidFill>
                <a:latin typeface="Arial" panose="020B0604020202020204"/>
              </a:rPr>
              <a:t>其他材料             </a:t>
            </a:r>
            <a:r>
              <a:rPr lang="en-US" altLang="zh-CN" sz="2000" kern="0" dirty="0">
                <a:solidFill>
                  <a:srgbClr val="000000"/>
                </a:solidFill>
                <a:latin typeface="Arial" panose="020B0604020202020204"/>
              </a:rPr>
              <a:t>2 000</a:t>
            </a:r>
            <a:endParaRPr lang="en-US" altLang="zh-CN" sz="2000" kern="0" dirty="0">
              <a:solidFill>
                <a:srgbClr val="000000"/>
              </a:solidFill>
              <a:latin typeface="Arial" panose="020B0604020202020204"/>
            </a:endParaRPr>
          </a:p>
          <a:p>
            <a:pPr marL="342900" lvl="0" indent="-342900" fontAlgn="base">
              <a:spcAft>
                <a:spcPct val="0"/>
              </a:spcAft>
              <a:buClrTx/>
              <a:buSzTx/>
              <a:buNone/>
              <a:defRPr/>
            </a:pPr>
            <a:r>
              <a:rPr lang="en-US" altLang="zh-CN" sz="2000" kern="0" dirty="0">
                <a:solidFill>
                  <a:srgbClr val="000000"/>
                </a:solidFill>
                <a:latin typeface="Arial" panose="020B0604020202020204"/>
              </a:rPr>
              <a:t>               </a:t>
            </a:r>
            <a:r>
              <a:rPr lang="zh-CN" altLang="en-US" sz="2000" kern="0" dirty="0">
                <a:solidFill>
                  <a:srgbClr val="000000"/>
                </a:solidFill>
                <a:latin typeface="Arial" panose="020B0604020202020204"/>
              </a:rPr>
              <a:t>贷：固定资产清理 </a:t>
            </a:r>
            <a:r>
              <a:rPr lang="en-US" altLang="zh-CN" sz="2000" kern="0" dirty="0">
                <a:solidFill>
                  <a:srgbClr val="000000"/>
                </a:solidFill>
                <a:latin typeface="Arial" panose="020B0604020202020204"/>
              </a:rPr>
              <a:t>- </a:t>
            </a:r>
            <a:r>
              <a:rPr lang="zh-CN" altLang="en-US" sz="2000" kern="0" dirty="0">
                <a:solidFill>
                  <a:srgbClr val="000000"/>
                </a:solidFill>
                <a:latin typeface="Arial" panose="020B0604020202020204"/>
              </a:rPr>
              <a:t>机床 </a:t>
            </a:r>
            <a:r>
              <a:rPr lang="en-US" altLang="zh-CN" sz="2000" kern="0" dirty="0">
                <a:solidFill>
                  <a:srgbClr val="000000"/>
                </a:solidFill>
                <a:latin typeface="Arial" panose="020B0604020202020204"/>
              </a:rPr>
              <a:t>2 000</a:t>
            </a:r>
            <a:endParaRPr lang="en-US" altLang="zh-CN" sz="2000" kern="0" dirty="0">
              <a:solidFill>
                <a:srgbClr val="000000"/>
              </a:solidFill>
              <a:latin typeface="Arial" panose="020B0604020202020204"/>
            </a:endParaRPr>
          </a:p>
          <a:p>
            <a:pPr marL="342900" lvl="0" indent="-342900" fontAlgn="base">
              <a:spcAft>
                <a:spcPct val="0"/>
              </a:spcAft>
              <a:buClrTx/>
              <a:buSzTx/>
              <a:buNone/>
              <a:defRPr/>
            </a:pPr>
            <a:r>
              <a:rPr lang="zh-CN" altLang="en-US" sz="2000" kern="0" dirty="0">
                <a:solidFill>
                  <a:srgbClr val="000000"/>
                </a:solidFill>
                <a:latin typeface="Arial" panose="020B0604020202020204"/>
              </a:rPr>
              <a:t>借：其他支出</a:t>
            </a:r>
            <a:r>
              <a:rPr lang="en-US" altLang="zh-CN" sz="2000" kern="0" dirty="0">
                <a:solidFill>
                  <a:srgbClr val="000000"/>
                </a:solidFill>
                <a:latin typeface="Verdana" panose="020B0604030504040204" pitchFamily="34" charset="0"/>
              </a:rPr>
              <a:t>——</a:t>
            </a:r>
            <a:r>
              <a:rPr lang="zh-CN" altLang="en-US" sz="2000" kern="0" dirty="0">
                <a:solidFill>
                  <a:srgbClr val="000000"/>
                </a:solidFill>
                <a:latin typeface="Arial" panose="020B0604020202020204"/>
              </a:rPr>
              <a:t>清理损失</a:t>
            </a:r>
            <a:r>
              <a:rPr lang="en-US" altLang="zh-CN" sz="2000" kern="0" dirty="0">
                <a:solidFill>
                  <a:srgbClr val="000000"/>
                </a:solidFill>
                <a:latin typeface="Arial" panose="020B0604020202020204"/>
              </a:rPr>
              <a:t>7 100</a:t>
            </a:r>
            <a:endParaRPr lang="en-US" altLang="zh-CN" sz="2000" kern="0" dirty="0">
              <a:solidFill>
                <a:srgbClr val="000000"/>
              </a:solidFill>
              <a:latin typeface="Arial" panose="020B0604020202020204"/>
            </a:endParaRPr>
          </a:p>
          <a:p>
            <a:pPr marL="342900" lvl="0" indent="-342900" fontAlgn="base">
              <a:spcAft>
                <a:spcPct val="0"/>
              </a:spcAft>
              <a:buClrTx/>
              <a:buSzTx/>
              <a:buNone/>
              <a:defRPr/>
            </a:pPr>
            <a:r>
              <a:rPr lang="en-US" altLang="zh-CN" sz="2000" kern="0" dirty="0">
                <a:solidFill>
                  <a:srgbClr val="000000"/>
                </a:solidFill>
                <a:latin typeface="Arial" panose="020B0604020202020204"/>
              </a:rPr>
              <a:t>         </a:t>
            </a:r>
            <a:r>
              <a:rPr lang="zh-CN" altLang="en-US" sz="2000" kern="0" dirty="0">
                <a:solidFill>
                  <a:srgbClr val="000000"/>
                </a:solidFill>
                <a:latin typeface="Arial" panose="020B0604020202020204"/>
              </a:rPr>
              <a:t>贷：固定资产清理 </a:t>
            </a:r>
            <a:r>
              <a:rPr lang="en-US" altLang="zh-CN" sz="2000" kern="0" dirty="0">
                <a:solidFill>
                  <a:srgbClr val="000000"/>
                </a:solidFill>
                <a:latin typeface="Arial" panose="020B0604020202020204"/>
              </a:rPr>
              <a:t>- </a:t>
            </a:r>
            <a:r>
              <a:rPr lang="zh-CN" altLang="en-US" sz="2000" kern="0" dirty="0">
                <a:solidFill>
                  <a:srgbClr val="000000"/>
                </a:solidFill>
                <a:latin typeface="Arial" panose="020B0604020202020204"/>
              </a:rPr>
              <a:t>机床    </a:t>
            </a:r>
            <a:r>
              <a:rPr lang="en-US" altLang="zh-CN" sz="2000" kern="0" dirty="0">
                <a:solidFill>
                  <a:srgbClr val="000000"/>
                </a:solidFill>
                <a:latin typeface="Arial" panose="020B0604020202020204"/>
              </a:rPr>
              <a:t>71 00</a:t>
            </a:r>
            <a:endParaRPr lang="en-US" altLang="zh-CN" sz="2000" kern="0" dirty="0">
              <a:solidFill>
                <a:srgbClr val="000000"/>
              </a:solidFill>
              <a:latin typeface="Arial" panose="020B0604020202020204"/>
            </a:endParaRPr>
          </a:p>
          <a:p>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a:xfrm>
            <a:off x="457200" y="1484784"/>
            <a:ext cx="8229600" cy="4839816"/>
          </a:xfrm>
        </p:spPr>
        <p:txBody>
          <a:bodyPr>
            <a:normAutofit fontScale="85000" lnSpcReduction="20000"/>
          </a:bodyPr>
          <a:lstStyle/>
          <a:p>
            <a:r>
              <a:rPr lang="en-US" altLang="zh-CN" sz="2400" dirty="0">
                <a:solidFill>
                  <a:srgbClr val="FF0000"/>
                </a:solidFill>
                <a:latin typeface="+mj-ea"/>
                <a:ea typeface="+mj-ea"/>
              </a:rPr>
              <a:t>161 </a:t>
            </a:r>
            <a:r>
              <a:rPr lang="zh-CN" altLang="en-US" sz="2400" dirty="0">
                <a:solidFill>
                  <a:srgbClr val="FF0000"/>
                </a:solidFill>
                <a:latin typeface="+mj-ea"/>
                <a:ea typeface="+mj-ea"/>
              </a:rPr>
              <a:t>无形</a:t>
            </a:r>
            <a:r>
              <a:rPr lang="zh-CN" altLang="en-US" sz="2400" dirty="0" smtClean="0">
                <a:solidFill>
                  <a:srgbClr val="FF0000"/>
                </a:solidFill>
                <a:latin typeface="+mj-ea"/>
                <a:ea typeface="+mj-ea"/>
              </a:rPr>
              <a:t>资产</a:t>
            </a:r>
            <a:endParaRPr lang="en-US" altLang="zh-CN" sz="2400" dirty="0" smtClean="0">
              <a:solidFill>
                <a:srgbClr val="FF0000"/>
              </a:solidFill>
              <a:latin typeface="+mj-ea"/>
              <a:ea typeface="+mj-ea"/>
            </a:endParaRPr>
          </a:p>
          <a:p>
            <a:pPr>
              <a:spcAft>
                <a:spcPts val="1125"/>
              </a:spcAft>
            </a:pPr>
            <a:r>
              <a:rPr lang="zh-CN" altLang="zh-CN" sz="2400" kern="0" dirty="0">
                <a:latin typeface="Calibri" panose="020F0502020204030204"/>
                <a:cs typeface="宋体" panose="02010600030101010101" pitchFamily="2" charset="-122"/>
              </a:rPr>
              <a:t> </a:t>
            </a:r>
            <a:r>
              <a:rPr lang="zh-CN" altLang="zh-CN" sz="2000" kern="0" dirty="0">
                <a:latin typeface="Calibri" panose="020F0502020204030204"/>
                <a:cs typeface="宋体" panose="02010600030101010101" pitchFamily="2" charset="-122"/>
              </a:rPr>
              <a:t>农村集体经济组织的</a:t>
            </a:r>
            <a:r>
              <a:rPr lang="zh-CN" altLang="zh-CN" sz="2000" kern="0" dirty="0">
                <a:solidFill>
                  <a:srgbClr val="FF0000"/>
                </a:solidFill>
                <a:latin typeface="+mj-ea"/>
                <a:ea typeface="+mj-ea"/>
                <a:cs typeface="宋体" panose="02010600030101010101" pitchFamily="2" charset="-122"/>
              </a:rPr>
              <a:t>无形资产</a:t>
            </a:r>
            <a:r>
              <a:rPr lang="zh-CN" altLang="zh-CN" sz="2000" kern="0" dirty="0">
                <a:latin typeface="Calibri" panose="020F0502020204030204"/>
                <a:cs typeface="宋体" panose="02010600030101010101" pitchFamily="2" charset="-122"/>
              </a:rPr>
              <a:t>包括专利权、商标权、著作权、非专利技术、土地经营权、林权、草原权等由其拥有或控制的、没有实物形态的可辨认非货币性资产</a:t>
            </a:r>
            <a:r>
              <a:rPr lang="zh-CN" altLang="zh-CN" sz="2000" kern="0" dirty="0" smtClean="0">
                <a:latin typeface="Calibri" panose="020F0502020204030204"/>
                <a:cs typeface="宋体" panose="02010600030101010101" pitchFamily="2" charset="-122"/>
              </a:rPr>
              <a:t>。</a:t>
            </a:r>
            <a:endParaRPr lang="en-US" altLang="zh-CN" sz="2000" kern="0" dirty="0" smtClean="0">
              <a:latin typeface="Calibri" panose="020F0502020204030204"/>
              <a:cs typeface="宋体" panose="02010600030101010101" pitchFamily="2" charset="-122"/>
            </a:endParaRPr>
          </a:p>
          <a:p>
            <a:pPr>
              <a:spcAft>
                <a:spcPts val="1125"/>
              </a:spcAft>
            </a:pPr>
            <a:r>
              <a:rPr lang="en-US" altLang="zh-CN" sz="2000" kern="0" dirty="0" smtClean="0">
                <a:latin typeface="Calibri" panose="020F0502020204030204"/>
                <a:cs typeface="宋体" panose="02010600030101010101" pitchFamily="2" charset="-122"/>
              </a:rPr>
              <a:t>1.</a:t>
            </a:r>
            <a:r>
              <a:rPr lang="zh-CN" altLang="en-US" sz="2000" kern="0" dirty="0" smtClean="0">
                <a:latin typeface="Calibri" panose="020F0502020204030204"/>
                <a:cs typeface="宋体" panose="02010600030101010101" pitchFamily="2" charset="-122"/>
              </a:rPr>
              <a:t>无形</a:t>
            </a:r>
            <a:r>
              <a:rPr lang="zh-CN" altLang="en-US" sz="2000" kern="0" dirty="0">
                <a:latin typeface="Calibri" panose="020F0502020204030204"/>
                <a:cs typeface="宋体" panose="02010600030101010101" pitchFamily="2" charset="-122"/>
              </a:rPr>
              <a:t>资产应按照取得时的实际成本计价</a:t>
            </a:r>
            <a:r>
              <a:rPr lang="zh-CN" altLang="en-US" sz="2000" kern="0" dirty="0" smtClean="0">
                <a:latin typeface="Calibri" panose="020F0502020204030204"/>
                <a:cs typeface="宋体" panose="02010600030101010101" pitchFamily="2" charset="-122"/>
              </a:rPr>
              <a:t>。</a:t>
            </a:r>
            <a:endParaRPr lang="en-US" altLang="zh-CN" sz="2000" kern="0" dirty="0" smtClean="0">
              <a:latin typeface="Calibri" panose="020F0502020204030204"/>
              <a:cs typeface="宋体" panose="02010600030101010101" pitchFamily="2" charset="-122"/>
            </a:endParaRPr>
          </a:p>
          <a:p>
            <a:pPr>
              <a:spcAft>
                <a:spcPts val="1125"/>
              </a:spcAft>
            </a:pPr>
            <a:r>
              <a:rPr lang="zh-CN" altLang="en-US" sz="2000" kern="0" dirty="0" smtClean="0">
                <a:latin typeface="Calibri" panose="020F0502020204030204"/>
                <a:cs typeface="宋体" panose="02010600030101010101" pitchFamily="2" charset="-122"/>
              </a:rPr>
              <a:t>例如：购入的无形资产</a:t>
            </a:r>
            <a:endParaRPr lang="en-US" altLang="zh-CN" sz="2000" kern="0" dirty="0" smtClean="0">
              <a:latin typeface="Calibri" panose="020F0502020204030204"/>
              <a:cs typeface="宋体" panose="02010600030101010101" pitchFamily="2" charset="-122"/>
            </a:endParaRPr>
          </a:p>
          <a:p>
            <a:pPr>
              <a:spcAft>
                <a:spcPts val="1125"/>
              </a:spcAft>
            </a:pPr>
            <a:r>
              <a:rPr lang="en-US" altLang="zh-CN" sz="2000" kern="0" dirty="0">
                <a:latin typeface="Calibri" panose="020F0502020204030204"/>
                <a:cs typeface="宋体" panose="02010600030101010101" pitchFamily="2" charset="-122"/>
              </a:rPr>
              <a:t> </a:t>
            </a:r>
            <a:r>
              <a:rPr lang="zh-CN" altLang="en-US" sz="2000" kern="0" dirty="0" smtClean="0">
                <a:latin typeface="Calibri" panose="020F0502020204030204"/>
                <a:cs typeface="宋体" panose="02010600030101010101" pitchFamily="2" charset="-122"/>
              </a:rPr>
              <a:t>借：无形资产</a:t>
            </a:r>
            <a:r>
              <a:rPr lang="en-US" altLang="zh-CN" sz="2000" kern="0" dirty="0" smtClean="0">
                <a:latin typeface="Calibri" panose="020F0502020204030204"/>
                <a:cs typeface="宋体" panose="02010600030101010101" pitchFamily="2" charset="-122"/>
              </a:rPr>
              <a:t>--**</a:t>
            </a:r>
            <a:endParaRPr lang="en-US" altLang="zh-CN" sz="2000" kern="0" dirty="0" smtClean="0">
              <a:latin typeface="Calibri" panose="020F0502020204030204"/>
              <a:cs typeface="宋体" panose="02010600030101010101" pitchFamily="2" charset="-122"/>
            </a:endParaRPr>
          </a:p>
          <a:p>
            <a:pPr>
              <a:spcAft>
                <a:spcPts val="1125"/>
              </a:spcAft>
            </a:pPr>
            <a:r>
              <a:rPr lang="en-US" altLang="zh-CN" sz="2000" kern="0" dirty="0">
                <a:latin typeface="Calibri" panose="020F0502020204030204"/>
                <a:cs typeface="宋体" panose="02010600030101010101" pitchFamily="2" charset="-122"/>
              </a:rPr>
              <a:t> </a:t>
            </a:r>
            <a:r>
              <a:rPr lang="en-US" altLang="zh-CN" sz="2000" kern="0" dirty="0" smtClean="0">
                <a:latin typeface="Calibri" panose="020F0502020204030204"/>
                <a:cs typeface="宋体" panose="02010600030101010101" pitchFamily="2" charset="-122"/>
              </a:rPr>
              <a:t>          </a:t>
            </a:r>
            <a:r>
              <a:rPr lang="zh-CN" altLang="en-US" sz="2000" kern="0" dirty="0" smtClean="0">
                <a:latin typeface="Calibri" panose="020F0502020204030204"/>
                <a:cs typeface="宋体" panose="02010600030101010101" pitchFamily="2" charset="-122"/>
              </a:rPr>
              <a:t>贷：银行存款</a:t>
            </a:r>
            <a:endParaRPr lang="en-US" altLang="zh-CN" sz="2000" kern="0" dirty="0" smtClean="0">
              <a:latin typeface="Calibri" panose="020F0502020204030204"/>
              <a:cs typeface="宋体" panose="02010600030101010101" pitchFamily="2" charset="-122"/>
            </a:endParaRPr>
          </a:p>
          <a:p>
            <a:pPr>
              <a:spcAft>
                <a:spcPts val="1125"/>
              </a:spcAft>
            </a:pPr>
            <a:r>
              <a:rPr lang="en-US" altLang="zh-CN" sz="2000" kern="0" dirty="0" smtClean="0">
                <a:latin typeface="Calibri" panose="020F0502020204030204"/>
                <a:cs typeface="宋体" panose="02010600030101010101" pitchFamily="2" charset="-122"/>
              </a:rPr>
              <a:t>2.</a:t>
            </a:r>
            <a:r>
              <a:rPr lang="zh-CN" altLang="en-US" sz="2000" kern="0" dirty="0" smtClean="0">
                <a:latin typeface="Calibri" panose="020F0502020204030204"/>
                <a:cs typeface="宋体" panose="02010600030101010101" pitchFamily="2" charset="-122"/>
              </a:rPr>
              <a:t>出售</a:t>
            </a:r>
            <a:r>
              <a:rPr lang="zh-CN" altLang="en-US" sz="2000" kern="0" dirty="0">
                <a:latin typeface="Calibri" panose="020F0502020204030204"/>
                <a:cs typeface="宋体" panose="02010600030101010101" pitchFamily="2" charset="-122"/>
              </a:rPr>
              <a:t>、报废等原因处置无形</a:t>
            </a:r>
            <a:r>
              <a:rPr lang="zh-CN" altLang="en-US" sz="2000" kern="0" dirty="0" smtClean="0">
                <a:latin typeface="Calibri" panose="020F0502020204030204"/>
                <a:cs typeface="宋体" panose="02010600030101010101" pitchFamily="2" charset="-122"/>
              </a:rPr>
              <a:t>资产</a:t>
            </a:r>
            <a:endParaRPr lang="en-US" altLang="zh-CN" sz="2000" kern="0" dirty="0" smtClean="0">
              <a:latin typeface="Calibri" panose="020F0502020204030204"/>
              <a:cs typeface="宋体" panose="02010600030101010101" pitchFamily="2" charset="-122"/>
            </a:endParaRPr>
          </a:p>
          <a:p>
            <a:pPr>
              <a:spcAft>
                <a:spcPts val="1125"/>
              </a:spcAft>
            </a:pPr>
            <a:r>
              <a:rPr lang="zh-CN" altLang="en-US" sz="2000" kern="0" dirty="0" smtClean="0">
                <a:latin typeface="Calibri" panose="020F0502020204030204"/>
                <a:cs typeface="宋体" panose="02010600030101010101" pitchFamily="2" charset="-122"/>
              </a:rPr>
              <a:t>借：银行存款（转让金额）</a:t>
            </a:r>
            <a:endParaRPr lang="en-US" altLang="zh-CN" sz="2000" kern="0" dirty="0" smtClean="0">
              <a:latin typeface="Calibri" panose="020F0502020204030204"/>
              <a:cs typeface="宋体" panose="02010600030101010101" pitchFamily="2" charset="-122"/>
            </a:endParaRPr>
          </a:p>
          <a:p>
            <a:pPr>
              <a:spcAft>
                <a:spcPts val="1125"/>
              </a:spcAft>
            </a:pPr>
            <a:r>
              <a:rPr lang="en-US" altLang="zh-CN" sz="2000" kern="0" dirty="0">
                <a:latin typeface="Calibri" panose="020F0502020204030204"/>
                <a:cs typeface="宋体" panose="02010600030101010101" pitchFamily="2" charset="-122"/>
              </a:rPr>
              <a:t> </a:t>
            </a:r>
            <a:r>
              <a:rPr lang="en-US" altLang="zh-CN" sz="2000" kern="0" dirty="0" smtClean="0">
                <a:latin typeface="Calibri" panose="020F0502020204030204"/>
                <a:cs typeface="宋体" panose="02010600030101010101" pitchFamily="2" charset="-122"/>
              </a:rPr>
              <a:t>        </a:t>
            </a:r>
            <a:r>
              <a:rPr lang="zh-CN" altLang="en-US" sz="2000" kern="0" dirty="0" smtClean="0">
                <a:latin typeface="Calibri" panose="020F0502020204030204"/>
                <a:cs typeface="宋体" panose="02010600030101010101" pitchFamily="2" charset="-122"/>
              </a:rPr>
              <a:t>累计摊销（已摊销额）</a:t>
            </a:r>
            <a:endParaRPr lang="en-US" altLang="zh-CN" sz="2000" kern="0" dirty="0" smtClean="0">
              <a:latin typeface="Calibri" panose="020F0502020204030204"/>
              <a:cs typeface="宋体" panose="02010600030101010101" pitchFamily="2" charset="-122"/>
            </a:endParaRPr>
          </a:p>
          <a:p>
            <a:pPr>
              <a:spcAft>
                <a:spcPts val="1125"/>
              </a:spcAft>
            </a:pPr>
            <a:r>
              <a:rPr lang="en-US" altLang="zh-CN" sz="2000" kern="0" dirty="0">
                <a:latin typeface="Calibri" panose="020F0502020204030204"/>
                <a:cs typeface="宋体" panose="02010600030101010101" pitchFamily="2" charset="-122"/>
              </a:rPr>
              <a:t> </a:t>
            </a:r>
            <a:r>
              <a:rPr lang="en-US" altLang="zh-CN" sz="2000" kern="0" dirty="0" smtClean="0">
                <a:latin typeface="Calibri" panose="020F0502020204030204"/>
                <a:cs typeface="宋体" panose="02010600030101010101" pitchFamily="2" charset="-122"/>
              </a:rPr>
              <a:t>        </a:t>
            </a:r>
            <a:r>
              <a:rPr lang="zh-CN" altLang="en-US" sz="2000" kern="0" dirty="0" smtClean="0">
                <a:latin typeface="Calibri" panose="020F0502020204030204"/>
                <a:cs typeface="宋体" panose="02010600030101010101" pitchFamily="2" charset="-122"/>
              </a:rPr>
              <a:t>贷：无形资产（余额）</a:t>
            </a:r>
            <a:endParaRPr lang="en-US" altLang="zh-CN" sz="2000" kern="0" dirty="0" smtClean="0">
              <a:latin typeface="Calibri" panose="020F0502020204030204"/>
              <a:cs typeface="宋体" panose="02010600030101010101" pitchFamily="2" charset="-122"/>
            </a:endParaRPr>
          </a:p>
          <a:p>
            <a:pPr>
              <a:spcAft>
                <a:spcPts val="1125"/>
              </a:spcAft>
            </a:pPr>
            <a:r>
              <a:rPr lang="en-US" altLang="zh-CN" sz="2000" kern="0" dirty="0">
                <a:latin typeface="Calibri" panose="020F0502020204030204"/>
                <a:cs typeface="宋体" panose="02010600030101010101" pitchFamily="2" charset="-122"/>
              </a:rPr>
              <a:t> </a:t>
            </a:r>
            <a:r>
              <a:rPr lang="en-US" altLang="zh-CN" sz="2000" kern="0" dirty="0" smtClean="0">
                <a:latin typeface="Calibri" panose="020F0502020204030204"/>
                <a:cs typeface="宋体" panose="02010600030101010101" pitchFamily="2" charset="-122"/>
              </a:rPr>
              <a:t>                 </a:t>
            </a:r>
            <a:r>
              <a:rPr lang="zh-CN" altLang="en-US" sz="2000" kern="0" dirty="0" smtClean="0">
                <a:latin typeface="Calibri" panose="020F0502020204030204"/>
                <a:cs typeface="宋体" panose="02010600030101010101" pitchFamily="2" charset="-122"/>
              </a:rPr>
              <a:t>其他收入（差额）</a:t>
            </a:r>
            <a:endParaRPr lang="zh-CN" altLang="zh-CN" sz="2000" kern="0" dirty="0">
              <a:latin typeface="Calibri" panose="020F0502020204030204"/>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a:xfrm>
            <a:off x="457200" y="1484784"/>
            <a:ext cx="8229600" cy="4839816"/>
          </a:xfrm>
        </p:spPr>
        <p:txBody>
          <a:bodyPr>
            <a:normAutofit fontScale="92500"/>
          </a:bodyPr>
          <a:lstStyle/>
          <a:p>
            <a:r>
              <a:rPr lang="en-US" altLang="zh-CN" sz="2400" dirty="0">
                <a:solidFill>
                  <a:srgbClr val="FF0000"/>
                </a:solidFill>
                <a:latin typeface="+mj-ea"/>
                <a:ea typeface="+mj-ea"/>
              </a:rPr>
              <a:t>162 </a:t>
            </a:r>
            <a:r>
              <a:rPr lang="zh-CN" altLang="en-US" sz="2400" dirty="0">
                <a:solidFill>
                  <a:srgbClr val="FF0000"/>
                </a:solidFill>
                <a:latin typeface="+mj-ea"/>
                <a:ea typeface="+mj-ea"/>
              </a:rPr>
              <a:t>累计摊</a:t>
            </a:r>
            <a:r>
              <a:rPr lang="zh-CN" altLang="en-US" sz="2400" dirty="0" smtClean="0">
                <a:solidFill>
                  <a:srgbClr val="FF0000"/>
                </a:solidFill>
                <a:latin typeface="+mj-ea"/>
                <a:ea typeface="+mj-ea"/>
              </a:rPr>
              <a:t>销</a:t>
            </a:r>
            <a:endParaRPr lang="en-US" altLang="zh-CN" sz="2400" dirty="0" smtClean="0">
              <a:solidFill>
                <a:srgbClr val="FF0000"/>
              </a:solidFill>
              <a:latin typeface="+mj-ea"/>
              <a:ea typeface="+mj-ea"/>
            </a:endParaRPr>
          </a:p>
          <a:p>
            <a:pPr>
              <a:spcAft>
                <a:spcPts val="1125"/>
              </a:spcAft>
            </a:pPr>
            <a:r>
              <a:rPr lang="en-US" altLang="zh-CN" sz="2400" kern="0" dirty="0" smtClean="0">
                <a:latin typeface="Calibri" panose="020F0502020204030204"/>
                <a:cs typeface="宋体" panose="02010600030101010101" pitchFamily="2" charset="-122"/>
              </a:rPr>
              <a:t> </a:t>
            </a:r>
            <a:r>
              <a:rPr lang="zh-CN" altLang="zh-CN" sz="2400" kern="0" dirty="0" smtClean="0">
                <a:latin typeface="Calibri" panose="020F0502020204030204"/>
                <a:cs typeface="宋体" panose="02010600030101010101" pitchFamily="2" charset="-122"/>
              </a:rPr>
              <a:t>农村</a:t>
            </a:r>
            <a:r>
              <a:rPr lang="zh-CN" altLang="zh-CN" sz="2400" kern="0" dirty="0">
                <a:latin typeface="Calibri" panose="020F0502020204030204"/>
                <a:cs typeface="宋体" panose="02010600030101010101" pitchFamily="2" charset="-122"/>
              </a:rPr>
              <a:t>集体经济组织的无形资产应当从使用之日起在其预计使用寿命内采用年限</a:t>
            </a:r>
            <a:r>
              <a:rPr lang="zh-CN" altLang="zh-CN" sz="2400" kern="0" dirty="0">
                <a:solidFill>
                  <a:srgbClr val="FF0000"/>
                </a:solidFill>
                <a:latin typeface="+mj-ea"/>
                <a:ea typeface="+mj-ea"/>
                <a:cs typeface="宋体" panose="02010600030101010101" pitchFamily="2" charset="-122"/>
              </a:rPr>
              <a:t>平均法</a:t>
            </a:r>
            <a:r>
              <a:rPr lang="zh-CN" altLang="zh-CN" sz="2400" kern="0" dirty="0">
                <a:latin typeface="Calibri" panose="020F0502020204030204"/>
                <a:cs typeface="宋体" panose="02010600030101010101" pitchFamily="2" charset="-122"/>
              </a:rPr>
              <a:t>等合理方法进行摊销，并根据无形资产的受益对象计入相关资产成本或者当期损益</a:t>
            </a:r>
            <a:r>
              <a:rPr lang="zh-CN" altLang="zh-CN" sz="2400" kern="0" dirty="0" smtClean="0">
                <a:latin typeface="Calibri" panose="020F0502020204030204"/>
                <a:cs typeface="宋体" panose="02010600030101010101" pitchFamily="2" charset="-122"/>
              </a:rPr>
              <a:t>。</a:t>
            </a:r>
            <a:endParaRPr lang="en-US" altLang="zh-CN" sz="2400" kern="0" dirty="0" smtClean="0">
              <a:latin typeface="Calibri" panose="020F0502020204030204"/>
              <a:cs typeface="宋体" panose="02010600030101010101" pitchFamily="2" charset="-122"/>
            </a:endParaRPr>
          </a:p>
          <a:p>
            <a:pPr>
              <a:spcAft>
                <a:spcPts val="1125"/>
              </a:spcAft>
            </a:pPr>
            <a:r>
              <a:rPr lang="zh-CN" altLang="zh-CN" sz="2400" kern="0" dirty="0" smtClean="0">
                <a:solidFill>
                  <a:srgbClr val="FF0000"/>
                </a:solidFill>
                <a:latin typeface="Calibri" panose="020F0502020204030204"/>
                <a:cs typeface="宋体" panose="02010600030101010101" pitchFamily="2" charset="-122"/>
              </a:rPr>
              <a:t>名义</a:t>
            </a:r>
            <a:r>
              <a:rPr lang="zh-CN" altLang="zh-CN" sz="2400" kern="0" dirty="0">
                <a:solidFill>
                  <a:srgbClr val="FF0000"/>
                </a:solidFill>
                <a:latin typeface="Calibri" panose="020F0502020204030204"/>
                <a:cs typeface="宋体" panose="02010600030101010101" pitchFamily="2" charset="-122"/>
              </a:rPr>
              <a:t>金额计价的无形资产不应摊销</a:t>
            </a:r>
            <a:r>
              <a:rPr lang="zh-CN" altLang="zh-CN" sz="2400" kern="0" dirty="0" smtClean="0">
                <a:solidFill>
                  <a:srgbClr val="FF0000"/>
                </a:solidFill>
                <a:latin typeface="Calibri" panose="020F0502020204030204"/>
                <a:cs typeface="宋体" panose="02010600030101010101" pitchFamily="2" charset="-122"/>
              </a:rPr>
              <a:t>。</a:t>
            </a:r>
            <a:endParaRPr lang="en-US" altLang="zh-CN" sz="2400" kern="0" dirty="0">
              <a:solidFill>
                <a:srgbClr val="FF0000"/>
              </a:solidFill>
              <a:latin typeface="Calibri" panose="020F0502020204030204"/>
              <a:cs typeface="宋体" panose="02010600030101010101" pitchFamily="2" charset="-122"/>
            </a:endParaRPr>
          </a:p>
          <a:p>
            <a:pPr>
              <a:spcAft>
                <a:spcPts val="1125"/>
              </a:spcAft>
            </a:pPr>
            <a:r>
              <a:rPr lang="zh-CN" altLang="zh-CN" sz="2400" kern="0" dirty="0" smtClean="0">
                <a:latin typeface="Calibri" panose="020F0502020204030204"/>
                <a:cs typeface="宋体" panose="02010600030101010101" pitchFamily="2" charset="-122"/>
              </a:rPr>
              <a:t>无形</a:t>
            </a:r>
            <a:r>
              <a:rPr lang="zh-CN" altLang="zh-CN" sz="2400" kern="0" dirty="0">
                <a:latin typeface="Calibri" panose="020F0502020204030204"/>
                <a:cs typeface="宋体" panose="02010600030101010101" pitchFamily="2" charset="-122"/>
              </a:rPr>
              <a:t>资产的摊销期自可供使用时开始至停止使用或出售时止，并应当符合有关法律法规规定或合同约定的使用年限。无形资产的使用寿命和摊销方法一经确定，不得随意变更。</a:t>
            </a:r>
            <a:endParaRPr lang="zh-CN" altLang="zh-CN" sz="1800" kern="100" dirty="0">
              <a:latin typeface="Calibri" panose="020F0502020204030204"/>
              <a:cs typeface="Times New Roman" panose="02020603050405020304"/>
            </a:endParaRPr>
          </a:p>
          <a:p>
            <a:pPr>
              <a:spcAft>
                <a:spcPts val="1125"/>
              </a:spcAft>
            </a:pPr>
            <a:r>
              <a:rPr lang="zh-CN" altLang="zh-CN" sz="2400" kern="0" dirty="0" smtClean="0">
                <a:latin typeface="Calibri" panose="020F0502020204030204"/>
                <a:cs typeface="宋体" panose="02010600030101010101" pitchFamily="2" charset="-122"/>
              </a:rPr>
              <a:t>农村</a:t>
            </a:r>
            <a:r>
              <a:rPr lang="zh-CN" altLang="zh-CN" sz="2400" kern="0" dirty="0">
                <a:latin typeface="Calibri" panose="020F0502020204030204"/>
                <a:cs typeface="宋体" panose="02010600030101010101" pitchFamily="2" charset="-122"/>
              </a:rPr>
              <a:t>集体经济组织应当按月对无形资产进行摊销，当月增加的无形资产，当月开始摊销</a:t>
            </a:r>
            <a:r>
              <a:rPr lang="en-US" altLang="zh-CN" sz="2400" kern="0" dirty="0">
                <a:latin typeface="Calibri" panose="020F0502020204030204"/>
                <a:cs typeface="宋体" panose="02010600030101010101" pitchFamily="2" charset="-122"/>
              </a:rPr>
              <a:t>;</a:t>
            </a:r>
            <a:r>
              <a:rPr lang="zh-CN" altLang="zh-CN" sz="2400" kern="0" dirty="0">
                <a:latin typeface="Calibri" panose="020F0502020204030204"/>
                <a:cs typeface="宋体" panose="02010600030101010101" pitchFamily="2" charset="-122"/>
              </a:rPr>
              <a:t>当月减少的无形资产，当月不再摊销。</a:t>
            </a:r>
            <a:endParaRPr lang="zh-CN" altLang="zh-CN" sz="1800" kern="100" dirty="0">
              <a:latin typeface="Calibri" panose="020F0502020204030204"/>
              <a:cs typeface="Times New Roman" panose="02020603050405020304"/>
            </a:endParaRPr>
          </a:p>
          <a:p>
            <a:pPr>
              <a:spcAft>
                <a:spcPts val="1125"/>
              </a:spcAft>
            </a:pPr>
            <a:r>
              <a:rPr lang="zh-CN" altLang="zh-CN" sz="2400" kern="0" dirty="0" smtClean="0">
                <a:latin typeface="Calibri" panose="020F0502020204030204"/>
                <a:cs typeface="宋体" panose="02010600030101010101" pitchFamily="2" charset="-122"/>
              </a:rPr>
              <a:t>不能</a:t>
            </a:r>
            <a:r>
              <a:rPr lang="zh-CN" altLang="zh-CN" sz="2400" kern="0" dirty="0">
                <a:latin typeface="Calibri" panose="020F0502020204030204"/>
                <a:cs typeface="宋体" panose="02010600030101010101" pitchFamily="2" charset="-122"/>
              </a:rPr>
              <a:t>可靠估计无形资产使用寿命的，摊销期</a:t>
            </a:r>
            <a:r>
              <a:rPr lang="zh-CN" altLang="zh-CN" sz="2400" b="1" kern="0" dirty="0">
                <a:solidFill>
                  <a:srgbClr val="FF0000"/>
                </a:solidFill>
                <a:latin typeface="Calibri" panose="020F0502020204030204"/>
                <a:cs typeface="宋体" panose="02010600030101010101" pitchFamily="2" charset="-122"/>
              </a:rPr>
              <a:t>不得低于</a:t>
            </a:r>
            <a:r>
              <a:rPr lang="en-US" altLang="zh-CN" sz="2400" b="1" kern="0" dirty="0">
                <a:solidFill>
                  <a:srgbClr val="FF0000"/>
                </a:solidFill>
                <a:latin typeface="Calibri" panose="020F0502020204030204"/>
                <a:cs typeface="宋体" panose="02010600030101010101" pitchFamily="2" charset="-122"/>
              </a:rPr>
              <a:t>10</a:t>
            </a:r>
            <a:r>
              <a:rPr lang="zh-CN" altLang="zh-CN" sz="2400" b="1" kern="0" dirty="0">
                <a:solidFill>
                  <a:srgbClr val="FF0000"/>
                </a:solidFill>
                <a:latin typeface="Calibri" panose="020F0502020204030204"/>
                <a:cs typeface="宋体" panose="02010600030101010101" pitchFamily="2" charset="-122"/>
              </a:rPr>
              <a:t>年。</a:t>
            </a:r>
            <a:endParaRPr lang="zh-CN" altLang="zh-CN" sz="1800" b="1" kern="100" dirty="0">
              <a:solidFill>
                <a:srgbClr val="FF0000"/>
              </a:solidFill>
              <a:latin typeface="Calibri" panose="020F0502020204030204"/>
              <a:cs typeface="Times New Roman" panose="02020603050405020304"/>
            </a:endParaRPr>
          </a:p>
          <a:p>
            <a:endParaRPr lang="zh-CN" altLang="en-US" sz="2400" dirty="0">
              <a:solidFill>
                <a:srgbClr val="FF0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a:xfrm>
            <a:off x="457200" y="1484784"/>
            <a:ext cx="8229600" cy="4839816"/>
          </a:xfrm>
        </p:spPr>
        <p:txBody>
          <a:bodyPr>
            <a:normAutofit fontScale="92500" lnSpcReduction="20000"/>
          </a:bodyPr>
          <a:lstStyle/>
          <a:p>
            <a:pPr lvl="0">
              <a:buClr>
                <a:srgbClr val="0BD0D9"/>
              </a:buClr>
            </a:pPr>
            <a:r>
              <a:rPr lang="en-US" altLang="zh-CN" sz="2200" dirty="0">
                <a:solidFill>
                  <a:srgbClr val="FF0000"/>
                </a:solidFill>
                <a:latin typeface="隶书" panose="02010509060101010101" pitchFamily="49" charset="-122"/>
                <a:ea typeface="隶书" panose="02010509060101010101" pitchFamily="49" charset="-122"/>
              </a:rPr>
              <a:t>162 </a:t>
            </a:r>
            <a:r>
              <a:rPr lang="zh-CN" altLang="en-US" sz="2200" dirty="0">
                <a:solidFill>
                  <a:srgbClr val="FF0000"/>
                </a:solidFill>
                <a:latin typeface="隶书" panose="02010509060101010101" pitchFamily="49" charset="-122"/>
                <a:ea typeface="隶书" panose="02010509060101010101" pitchFamily="49" charset="-122"/>
              </a:rPr>
              <a:t>累计摊销</a:t>
            </a:r>
            <a:endParaRPr lang="en-US" altLang="zh-CN" sz="2200" dirty="0">
              <a:solidFill>
                <a:srgbClr val="FF0000"/>
              </a:solidFill>
              <a:latin typeface="隶书" panose="02010509060101010101" pitchFamily="49" charset="-122"/>
              <a:ea typeface="隶书" panose="02010509060101010101" pitchFamily="49" charset="-122"/>
            </a:endParaRPr>
          </a:p>
          <a:p>
            <a:r>
              <a:rPr lang="en-US" altLang="zh-CN" sz="2000" dirty="0" smtClean="0"/>
              <a:t>1.</a:t>
            </a:r>
            <a:r>
              <a:rPr lang="zh-CN" altLang="en-US" sz="2000" dirty="0" smtClean="0"/>
              <a:t>无形资产摊销</a:t>
            </a:r>
            <a:endParaRPr lang="en-US" altLang="zh-CN" sz="2000" dirty="0" smtClean="0"/>
          </a:p>
          <a:p>
            <a:r>
              <a:rPr lang="zh-CN" altLang="en-US" sz="2000" dirty="0" smtClean="0"/>
              <a:t>借：生产（劳务）成本（经营用）</a:t>
            </a:r>
            <a:endParaRPr lang="en-US" altLang="zh-CN" sz="2000" dirty="0" smtClean="0"/>
          </a:p>
          <a:p>
            <a:r>
              <a:rPr lang="en-US" altLang="zh-CN" sz="2000" dirty="0"/>
              <a:t> </a:t>
            </a:r>
            <a:r>
              <a:rPr lang="en-US" altLang="zh-CN" sz="2000" dirty="0" smtClean="0"/>
              <a:t>       </a:t>
            </a:r>
            <a:r>
              <a:rPr lang="zh-CN" altLang="en-US" sz="2000" dirty="0" smtClean="0"/>
              <a:t>管理费用                   （非经营）</a:t>
            </a:r>
            <a:endParaRPr lang="en-US" altLang="zh-CN" sz="2000" dirty="0" smtClean="0"/>
          </a:p>
          <a:p>
            <a:r>
              <a:rPr lang="en-US" altLang="zh-CN" sz="2000" dirty="0"/>
              <a:t> </a:t>
            </a:r>
            <a:r>
              <a:rPr lang="en-US" altLang="zh-CN" sz="2000" dirty="0" smtClean="0"/>
              <a:t>       </a:t>
            </a:r>
            <a:r>
              <a:rPr lang="zh-CN" altLang="en-US" sz="2000" dirty="0" smtClean="0"/>
              <a:t>贷：累计摊销</a:t>
            </a:r>
            <a:endParaRPr lang="en-US" altLang="zh-CN" sz="2000" dirty="0" smtClean="0"/>
          </a:p>
          <a:p>
            <a:r>
              <a:rPr lang="en-US" altLang="zh-CN" sz="2000" dirty="0"/>
              <a:t>2.</a:t>
            </a:r>
            <a:r>
              <a:rPr lang="zh-CN" altLang="en-US" sz="2000" dirty="0"/>
              <a:t>出租无形</a:t>
            </a:r>
            <a:r>
              <a:rPr lang="zh-CN" altLang="en-US" sz="2000" dirty="0" smtClean="0"/>
              <a:t>资产</a:t>
            </a:r>
            <a:endParaRPr lang="en-US" altLang="zh-CN" sz="2000" dirty="0" smtClean="0"/>
          </a:p>
          <a:p>
            <a:r>
              <a:rPr lang="zh-CN" altLang="en-US" sz="2000" dirty="0" smtClean="0">
                <a:latin typeface="+mn-ea"/>
              </a:rPr>
              <a:t>所</a:t>
            </a:r>
            <a:r>
              <a:rPr lang="zh-CN" altLang="en-US" sz="2000" dirty="0">
                <a:latin typeface="+mn-ea"/>
              </a:rPr>
              <a:t>取得的租金等</a:t>
            </a:r>
            <a:r>
              <a:rPr lang="zh-CN" altLang="en-US" sz="2000" dirty="0" smtClean="0">
                <a:latin typeface="+mn-ea"/>
              </a:rPr>
              <a:t>收入</a:t>
            </a:r>
            <a:endParaRPr lang="en-US" altLang="zh-CN" sz="2000" dirty="0" smtClean="0">
              <a:latin typeface="+mn-ea"/>
            </a:endParaRPr>
          </a:p>
          <a:p>
            <a:r>
              <a:rPr lang="zh-CN" altLang="en-US" sz="2000" dirty="0" smtClean="0">
                <a:latin typeface="+mn-ea"/>
              </a:rPr>
              <a:t>借：银行存款    </a:t>
            </a:r>
            <a:r>
              <a:rPr lang="en-US" altLang="zh-CN" sz="2000" dirty="0" smtClean="0">
                <a:latin typeface="+mn-ea"/>
              </a:rPr>
              <a:t>10 000</a:t>
            </a:r>
            <a:endParaRPr lang="en-US" altLang="zh-CN" sz="2000" dirty="0" smtClean="0">
              <a:latin typeface="+mn-ea"/>
            </a:endParaRPr>
          </a:p>
          <a:p>
            <a:r>
              <a:rPr lang="en-US" altLang="zh-CN" sz="2000" dirty="0">
                <a:latin typeface="+mn-ea"/>
              </a:rPr>
              <a:t> </a:t>
            </a:r>
            <a:r>
              <a:rPr lang="en-US" altLang="zh-CN" sz="2000" dirty="0" smtClean="0">
                <a:latin typeface="+mn-ea"/>
              </a:rPr>
              <a:t>   </a:t>
            </a:r>
            <a:r>
              <a:rPr lang="zh-CN" altLang="en-US" sz="2000" dirty="0" smtClean="0">
                <a:latin typeface="+mn-ea"/>
              </a:rPr>
              <a:t>贷：经营</a:t>
            </a:r>
            <a:r>
              <a:rPr lang="zh-CN" altLang="en-US" sz="2000" dirty="0">
                <a:latin typeface="+mn-ea"/>
              </a:rPr>
              <a:t>收入</a:t>
            </a:r>
            <a:r>
              <a:rPr lang="en-US" altLang="zh-CN" sz="2000" dirty="0">
                <a:latin typeface="+mn-ea"/>
              </a:rPr>
              <a:t>——</a:t>
            </a:r>
            <a:r>
              <a:rPr lang="zh-CN" altLang="en-US" sz="2000" dirty="0">
                <a:latin typeface="+mn-ea"/>
              </a:rPr>
              <a:t>出租</a:t>
            </a:r>
            <a:r>
              <a:rPr lang="zh-CN" altLang="en-US" sz="2000" dirty="0" smtClean="0">
                <a:latin typeface="+mn-ea"/>
              </a:rPr>
              <a:t>收入</a:t>
            </a:r>
            <a:r>
              <a:rPr lang="en-US" altLang="zh-CN" sz="2000" dirty="0" smtClean="0">
                <a:latin typeface="+mn-ea"/>
              </a:rPr>
              <a:t>10 000</a:t>
            </a:r>
            <a:endParaRPr lang="zh-CN" altLang="en-US" sz="2000" dirty="0">
              <a:latin typeface="+mn-ea"/>
            </a:endParaRPr>
          </a:p>
          <a:p>
            <a:r>
              <a:rPr lang="zh-CN" altLang="en-US" sz="2000" dirty="0">
                <a:latin typeface="+mn-ea"/>
              </a:rPr>
              <a:t>出租无形资产</a:t>
            </a:r>
            <a:r>
              <a:rPr lang="zh-CN" altLang="en-US" sz="2000" dirty="0" smtClean="0">
                <a:latin typeface="+mn-ea"/>
              </a:rPr>
              <a:t>的摊销时</a:t>
            </a:r>
            <a:endParaRPr lang="en-US" altLang="zh-CN" sz="2000" dirty="0">
              <a:latin typeface="+mn-ea"/>
            </a:endParaRPr>
          </a:p>
          <a:p>
            <a:r>
              <a:rPr lang="zh-CN" altLang="en-US" sz="2000" dirty="0" smtClean="0">
                <a:latin typeface="+mn-ea"/>
              </a:rPr>
              <a:t>借：经营支出</a:t>
            </a:r>
            <a:r>
              <a:rPr lang="en-US" altLang="zh-CN" sz="2000" dirty="0" smtClean="0">
                <a:latin typeface="+mn-ea"/>
              </a:rPr>
              <a:t>4 000</a:t>
            </a:r>
            <a:endParaRPr lang="zh-CN" altLang="en-US" sz="2000" dirty="0">
              <a:latin typeface="+mn-ea"/>
            </a:endParaRPr>
          </a:p>
          <a:p>
            <a:r>
              <a:rPr lang="zh-CN" altLang="en-US" sz="2000" dirty="0" smtClean="0">
                <a:latin typeface="+mn-ea"/>
              </a:rPr>
              <a:t>    贷：累计摊销</a:t>
            </a:r>
            <a:r>
              <a:rPr lang="en-US" altLang="zh-CN" sz="2000" dirty="0" smtClean="0">
                <a:latin typeface="+mn-ea"/>
              </a:rPr>
              <a:t>4 000</a:t>
            </a:r>
            <a:endParaRPr lang="en-US" altLang="zh-CN" sz="2000" dirty="0" smtClean="0">
              <a:latin typeface="+mn-ea"/>
            </a:endParaRPr>
          </a:p>
          <a:p>
            <a:pPr>
              <a:spcAft>
                <a:spcPts val="1125"/>
              </a:spcAft>
            </a:pPr>
            <a:r>
              <a:rPr lang="zh-CN" altLang="zh-CN" sz="2000" kern="0" dirty="0">
                <a:solidFill>
                  <a:srgbClr val="FF0000"/>
                </a:solidFill>
                <a:latin typeface="+mj-ea"/>
                <a:ea typeface="+mj-ea"/>
                <a:cs typeface="宋体" panose="02010600030101010101" pitchFamily="2" charset="-122"/>
              </a:rPr>
              <a:t>农村集体经济组织处置无形资产时，处置收入扣除其账面价值、相关税费等后的净额，应当计入其他收入或其他支出。</a:t>
            </a:r>
            <a:endParaRPr lang="zh-CN" altLang="zh-CN" sz="1600" kern="100" dirty="0">
              <a:solidFill>
                <a:srgbClr val="FF0000"/>
              </a:solidFill>
              <a:latin typeface="+mj-ea"/>
              <a:ea typeface="+mj-ea"/>
              <a:cs typeface="Times New Roman" panose="02020603050405020304"/>
            </a:endParaRPr>
          </a:p>
          <a:p>
            <a:pPr>
              <a:spcAft>
                <a:spcPts val="1125"/>
              </a:spcAft>
            </a:pPr>
            <a:r>
              <a:rPr lang="zh-CN" altLang="zh-CN" sz="2000" kern="0" dirty="0" smtClean="0">
                <a:solidFill>
                  <a:srgbClr val="FF0000"/>
                </a:solidFill>
                <a:latin typeface="+mj-ea"/>
                <a:ea typeface="+mj-ea"/>
                <a:cs typeface="宋体" panose="02010600030101010101" pitchFamily="2" charset="-122"/>
              </a:rPr>
              <a:t>无形</a:t>
            </a:r>
            <a:r>
              <a:rPr lang="zh-CN" altLang="zh-CN" sz="2000" kern="0" dirty="0">
                <a:solidFill>
                  <a:srgbClr val="FF0000"/>
                </a:solidFill>
                <a:latin typeface="+mj-ea"/>
                <a:ea typeface="+mj-ea"/>
                <a:cs typeface="宋体" panose="02010600030101010101" pitchFamily="2" charset="-122"/>
              </a:rPr>
              <a:t>资产的账面价值，是指无形资产成本扣减累计摊销后的金额。</a:t>
            </a:r>
            <a:endParaRPr lang="zh-CN" altLang="zh-CN" sz="1600" kern="100" dirty="0">
              <a:solidFill>
                <a:srgbClr val="FF0000"/>
              </a:solidFill>
              <a:latin typeface="+mj-ea"/>
              <a:ea typeface="+mj-ea"/>
              <a:cs typeface="Times New Roman" panose="02020603050405020304"/>
            </a:endParaRPr>
          </a:p>
          <a:p>
            <a:endParaRPr lang="zh-CN" altLang="en-US" sz="20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 calcmode="lin" valueType="num">
                                      <p:cBhvr additive="base">
                                        <p:cTn id="9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a:xfrm>
            <a:off x="457200" y="1484784"/>
            <a:ext cx="8229600" cy="4839816"/>
          </a:xfrm>
        </p:spPr>
        <p:txBody>
          <a:bodyPr>
            <a:normAutofit fontScale="92500" lnSpcReduction="20000"/>
          </a:bodyPr>
          <a:lstStyle/>
          <a:p>
            <a:r>
              <a:rPr lang="en-US" altLang="zh-CN" sz="2400" dirty="0">
                <a:solidFill>
                  <a:srgbClr val="FF0000"/>
                </a:solidFill>
                <a:latin typeface="+mj-ea"/>
                <a:ea typeface="+mj-ea"/>
              </a:rPr>
              <a:t>171 </a:t>
            </a:r>
            <a:r>
              <a:rPr lang="zh-CN" altLang="en-US" sz="2400" dirty="0">
                <a:solidFill>
                  <a:srgbClr val="FF0000"/>
                </a:solidFill>
                <a:latin typeface="+mj-ea"/>
                <a:ea typeface="+mj-ea"/>
              </a:rPr>
              <a:t>长期</a:t>
            </a:r>
            <a:r>
              <a:rPr lang="zh-CN" altLang="en-US" sz="2400" dirty="0" smtClean="0">
                <a:solidFill>
                  <a:srgbClr val="FF0000"/>
                </a:solidFill>
                <a:latin typeface="+mj-ea"/>
                <a:ea typeface="+mj-ea"/>
              </a:rPr>
              <a:t>待摊费用</a:t>
            </a:r>
            <a:endParaRPr lang="en-US" altLang="zh-CN" sz="2400" dirty="0" smtClean="0">
              <a:solidFill>
                <a:srgbClr val="FF0000"/>
              </a:solidFill>
              <a:latin typeface="+mj-ea"/>
              <a:ea typeface="+mj-ea"/>
            </a:endParaRPr>
          </a:p>
          <a:p>
            <a:r>
              <a:rPr lang="zh-CN" altLang="en-US" sz="2400" dirty="0">
                <a:latin typeface="+mn-ea"/>
              </a:rPr>
              <a:t>本科目核算农村集体经济组织已经发生但应由</a:t>
            </a:r>
            <a:r>
              <a:rPr lang="zh-CN" altLang="en-US" sz="2400" dirty="0" smtClean="0">
                <a:latin typeface="+mn-ea"/>
              </a:rPr>
              <a:t>本期和</a:t>
            </a:r>
            <a:r>
              <a:rPr lang="zh-CN" altLang="en-US" sz="2400" dirty="0">
                <a:latin typeface="+mn-ea"/>
              </a:rPr>
              <a:t>以后各期负担的分摊期限在</a:t>
            </a:r>
            <a:r>
              <a:rPr lang="en-US" altLang="zh-CN" sz="2400" dirty="0">
                <a:latin typeface="+mn-ea"/>
              </a:rPr>
              <a:t>1 </a:t>
            </a:r>
            <a:r>
              <a:rPr lang="zh-CN" altLang="en-US" sz="2400" dirty="0">
                <a:latin typeface="+mn-ea"/>
              </a:rPr>
              <a:t>年以上的各项费用，包括</a:t>
            </a:r>
            <a:r>
              <a:rPr lang="zh-CN" altLang="en-US" sz="2400" dirty="0" smtClean="0">
                <a:latin typeface="+mn-ea"/>
              </a:rPr>
              <a:t>农村</a:t>
            </a:r>
            <a:r>
              <a:rPr lang="zh-CN" altLang="en-US" sz="2400" dirty="0">
                <a:latin typeface="+mn-ea"/>
              </a:rPr>
              <a:t>集体经济组织已提足折旧的固定资产的改建支出和</a:t>
            </a:r>
            <a:r>
              <a:rPr lang="zh-CN" altLang="en-US" sz="2400" dirty="0" smtClean="0">
                <a:latin typeface="+mn-ea"/>
              </a:rPr>
              <a:t>其他长期</a:t>
            </a:r>
            <a:r>
              <a:rPr lang="zh-CN" altLang="en-US" sz="2400" dirty="0">
                <a:latin typeface="+mn-ea"/>
              </a:rPr>
              <a:t>待摊费用</a:t>
            </a:r>
            <a:r>
              <a:rPr lang="zh-CN" altLang="en-US" sz="2400" dirty="0" smtClean="0">
                <a:latin typeface="+mn-ea"/>
              </a:rPr>
              <a:t>等。</a:t>
            </a:r>
            <a:endParaRPr lang="en-US" altLang="zh-CN" sz="2400" dirty="0" smtClean="0">
              <a:latin typeface="+mn-ea"/>
            </a:endParaRPr>
          </a:p>
          <a:p>
            <a:r>
              <a:rPr lang="zh-CN" altLang="en-US" sz="2400" dirty="0">
                <a:latin typeface="+mn-ea"/>
              </a:rPr>
              <a:t>发生长期待摊费用</a:t>
            </a:r>
            <a:r>
              <a:rPr lang="zh-CN" altLang="en-US" sz="2400" dirty="0" smtClean="0">
                <a:latin typeface="+mn-ea"/>
              </a:rPr>
              <a:t>时</a:t>
            </a:r>
            <a:endParaRPr lang="en-US" altLang="zh-CN" sz="2400" dirty="0" smtClean="0">
              <a:latin typeface="+mn-ea"/>
            </a:endParaRPr>
          </a:p>
          <a:p>
            <a:r>
              <a:rPr lang="zh-CN" altLang="en-US" sz="2400" dirty="0" smtClean="0">
                <a:latin typeface="+mn-ea"/>
              </a:rPr>
              <a:t>借：长期待摊费用</a:t>
            </a:r>
            <a:endParaRPr lang="zh-CN" altLang="en-US" sz="2400" dirty="0">
              <a:latin typeface="+mn-ea"/>
            </a:endParaRPr>
          </a:p>
          <a:p>
            <a:r>
              <a:rPr lang="zh-CN" altLang="en-US" sz="2400" dirty="0">
                <a:latin typeface="+mn-ea"/>
              </a:rPr>
              <a:t> </a:t>
            </a:r>
            <a:r>
              <a:rPr lang="zh-CN" altLang="en-US" sz="2400" dirty="0" smtClean="0">
                <a:latin typeface="+mn-ea"/>
              </a:rPr>
              <a:t>   贷：库存现金</a:t>
            </a:r>
            <a:endParaRPr lang="en-US" altLang="zh-CN" sz="2400" dirty="0">
              <a:latin typeface="+mn-ea"/>
            </a:endParaRPr>
          </a:p>
          <a:p>
            <a:r>
              <a:rPr lang="en-US" altLang="zh-CN" sz="2400" dirty="0" smtClean="0">
                <a:latin typeface="+mn-ea"/>
              </a:rPr>
              <a:t>        </a:t>
            </a:r>
            <a:r>
              <a:rPr lang="zh-CN" altLang="en-US" sz="2400" dirty="0" smtClean="0">
                <a:latin typeface="+mn-ea"/>
              </a:rPr>
              <a:t>银行存款</a:t>
            </a:r>
            <a:endParaRPr lang="en-US" altLang="zh-CN" sz="2400" dirty="0">
              <a:latin typeface="+mn-ea"/>
            </a:endParaRPr>
          </a:p>
          <a:p>
            <a:r>
              <a:rPr lang="en-US" altLang="zh-CN" sz="2400" dirty="0" smtClean="0">
                <a:latin typeface="+mn-ea"/>
              </a:rPr>
              <a:t>        </a:t>
            </a:r>
            <a:r>
              <a:rPr lang="zh-CN" altLang="en-US" sz="2400" dirty="0" smtClean="0">
                <a:latin typeface="+mn-ea"/>
              </a:rPr>
              <a:t>库存物资等</a:t>
            </a:r>
            <a:endParaRPr lang="zh-CN" altLang="en-US" sz="2400" dirty="0">
              <a:latin typeface="+mn-ea"/>
            </a:endParaRPr>
          </a:p>
          <a:p>
            <a:r>
              <a:rPr lang="zh-CN" altLang="en-US" sz="2400" dirty="0" smtClean="0">
                <a:latin typeface="+mn-ea"/>
              </a:rPr>
              <a:t>摊</a:t>
            </a:r>
            <a:r>
              <a:rPr lang="zh-CN" altLang="en-US" sz="2400" dirty="0">
                <a:latin typeface="+mn-ea"/>
              </a:rPr>
              <a:t>销长期待摊费用</a:t>
            </a:r>
            <a:r>
              <a:rPr lang="zh-CN" altLang="en-US" sz="2400" dirty="0" smtClean="0">
                <a:latin typeface="+mn-ea"/>
              </a:rPr>
              <a:t>时</a:t>
            </a:r>
            <a:endParaRPr lang="en-US" altLang="zh-CN" sz="2400" dirty="0" smtClean="0">
              <a:latin typeface="+mn-ea"/>
            </a:endParaRPr>
          </a:p>
          <a:p>
            <a:r>
              <a:rPr lang="zh-CN" altLang="en-US" sz="2400" dirty="0" smtClean="0">
                <a:latin typeface="+mn-ea"/>
              </a:rPr>
              <a:t>借：生产</a:t>
            </a:r>
            <a:r>
              <a:rPr lang="zh-CN" altLang="en-US" sz="2400" dirty="0">
                <a:latin typeface="+mn-ea"/>
              </a:rPr>
              <a:t>（劳务）</a:t>
            </a:r>
            <a:r>
              <a:rPr lang="zh-CN" altLang="en-US" sz="2400" dirty="0" smtClean="0">
                <a:latin typeface="+mn-ea"/>
              </a:rPr>
              <a:t>成本</a:t>
            </a:r>
            <a:endParaRPr lang="en-US" altLang="zh-CN" sz="2400" dirty="0" smtClean="0">
              <a:latin typeface="+mn-ea"/>
            </a:endParaRPr>
          </a:p>
          <a:p>
            <a:r>
              <a:rPr lang="en-US" altLang="zh-CN" sz="2400" dirty="0">
                <a:latin typeface="+mn-ea"/>
              </a:rPr>
              <a:t> </a:t>
            </a:r>
            <a:r>
              <a:rPr lang="en-US" altLang="zh-CN" sz="2400" dirty="0" smtClean="0">
                <a:latin typeface="+mn-ea"/>
              </a:rPr>
              <a:t> </a:t>
            </a:r>
            <a:r>
              <a:rPr lang="zh-CN" altLang="en-US" sz="2400" dirty="0">
                <a:latin typeface="+mn-ea"/>
              </a:rPr>
              <a:t> </a:t>
            </a:r>
            <a:r>
              <a:rPr lang="zh-CN" altLang="en-US" sz="2400" dirty="0" smtClean="0">
                <a:latin typeface="+mn-ea"/>
              </a:rPr>
              <a:t> 管理费用</a:t>
            </a:r>
            <a:endParaRPr lang="en-US" altLang="zh-CN" sz="2400" dirty="0" smtClean="0">
              <a:latin typeface="+mn-ea"/>
            </a:endParaRPr>
          </a:p>
          <a:p>
            <a:r>
              <a:rPr lang="en-US" altLang="zh-CN" sz="2400" dirty="0">
                <a:latin typeface="+mn-ea"/>
              </a:rPr>
              <a:t> </a:t>
            </a:r>
            <a:r>
              <a:rPr lang="en-US" altLang="zh-CN" sz="2400" dirty="0" smtClean="0">
                <a:latin typeface="+mn-ea"/>
              </a:rPr>
              <a:t>   </a:t>
            </a:r>
            <a:r>
              <a:rPr lang="zh-CN" altLang="en-US" sz="2400" dirty="0" smtClean="0">
                <a:latin typeface="+mn-ea"/>
              </a:rPr>
              <a:t>其他支出</a:t>
            </a:r>
            <a:endParaRPr lang="en-US" altLang="zh-CN" sz="2400" dirty="0">
              <a:latin typeface="+mn-ea"/>
            </a:endParaRPr>
          </a:p>
          <a:p>
            <a:r>
              <a:rPr lang="en-US" altLang="zh-CN" sz="2400" dirty="0" smtClean="0">
                <a:latin typeface="+mn-ea"/>
              </a:rPr>
              <a:t>    </a:t>
            </a:r>
            <a:r>
              <a:rPr lang="zh-CN" altLang="en-US" sz="2400" dirty="0" smtClean="0">
                <a:latin typeface="+mn-ea"/>
              </a:rPr>
              <a:t>贷：长期待摊费用</a:t>
            </a:r>
            <a:endParaRPr lang="zh-CN" altLang="en-US" sz="2400" dirty="0">
              <a:latin typeface="+mn-ea"/>
            </a:endParaRPr>
          </a:p>
        </p:txBody>
      </p:sp>
      <p:sp>
        <p:nvSpPr>
          <p:cNvPr id="4" name="云形标注 3"/>
          <p:cNvSpPr/>
          <p:nvPr/>
        </p:nvSpPr>
        <p:spPr>
          <a:xfrm>
            <a:off x="3347866" y="1618395"/>
            <a:ext cx="504056" cy="2160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a:solidFill>
                  <a:srgbClr val="FF0000"/>
                </a:solidFill>
              </a:rPr>
              <a:t>（二）</a:t>
            </a:r>
            <a:r>
              <a:rPr lang="zh-CN" altLang="zh-CN" sz="2800" dirty="0">
                <a:solidFill>
                  <a:srgbClr val="FF0000"/>
                </a:solidFill>
              </a:rPr>
              <a:t>《制度》的主要内容是什么？</a:t>
            </a:r>
            <a:endParaRPr lang="zh-CN" altLang="en-US" dirty="0"/>
          </a:p>
        </p:txBody>
      </p:sp>
      <p:sp>
        <p:nvSpPr>
          <p:cNvPr id="3" name="内容占位符 2"/>
          <p:cNvSpPr>
            <a:spLocks noGrp="1"/>
          </p:cNvSpPr>
          <p:nvPr>
            <p:ph idx="1"/>
          </p:nvPr>
        </p:nvSpPr>
        <p:spPr/>
        <p:txBody>
          <a:bodyPr>
            <a:normAutofit/>
          </a:bodyPr>
          <a:lstStyle/>
          <a:p>
            <a:r>
              <a:rPr lang="en-US" altLang="zh-CN" sz="2000" dirty="0">
                <a:latin typeface="+mn-ea"/>
              </a:rPr>
              <a:t> </a:t>
            </a:r>
            <a:r>
              <a:rPr lang="zh-CN" altLang="zh-CN" sz="2000" dirty="0">
                <a:latin typeface="+mn-ea"/>
              </a:rPr>
              <a:t>第二章至第五章共四十四条，主要结合农村集体经济组织主要生产经营活动，对资产、负债、所有者权益以及成本、收入和费用等会计要素的确认和计量作出规范。</a:t>
            </a:r>
            <a:endParaRPr lang="en-US" altLang="zh-CN" sz="2000" dirty="0">
              <a:latin typeface="+mn-ea"/>
            </a:endParaRPr>
          </a:p>
          <a:p>
            <a:r>
              <a:rPr lang="zh-CN" altLang="en-US" sz="1800" kern="0" dirty="0" smtClean="0">
                <a:solidFill>
                  <a:srgbClr val="FF0000"/>
                </a:solidFill>
                <a:latin typeface="+mj-ea"/>
                <a:ea typeface="+mj-ea"/>
              </a:rPr>
              <a:t>资产：</a:t>
            </a:r>
            <a:r>
              <a:rPr lang="zh-CN" altLang="en-US" sz="2000" dirty="0">
                <a:latin typeface="+mn-ea"/>
              </a:rPr>
              <a:t>农村集体经济组织的资产</a:t>
            </a:r>
            <a:r>
              <a:rPr lang="zh-CN" altLang="en-US" sz="2000" dirty="0" smtClean="0">
                <a:latin typeface="+mn-ea"/>
              </a:rPr>
              <a:t>，</a:t>
            </a:r>
            <a:r>
              <a:rPr lang="zh-CN" altLang="en-US" sz="2000" dirty="0">
                <a:latin typeface="+mn-ea"/>
              </a:rPr>
              <a:t>是指农村</a:t>
            </a:r>
            <a:r>
              <a:rPr lang="zh-CN" altLang="en-US" sz="2000" dirty="0" smtClean="0">
                <a:latin typeface="+mn-ea"/>
              </a:rPr>
              <a:t>集体经济</a:t>
            </a:r>
            <a:r>
              <a:rPr lang="zh-CN" altLang="en-US" sz="2000" dirty="0">
                <a:latin typeface="+mn-ea"/>
              </a:rPr>
              <a:t>组织过去的交易或者事项形成的、由农村集体经济组织</a:t>
            </a:r>
            <a:r>
              <a:rPr lang="zh-CN" altLang="en-US" sz="2000" dirty="0" smtClean="0">
                <a:latin typeface="+mn-ea"/>
              </a:rPr>
              <a:t>拥有</a:t>
            </a:r>
            <a:r>
              <a:rPr lang="zh-CN" altLang="en-US" sz="2000" dirty="0">
                <a:latin typeface="+mn-ea"/>
              </a:rPr>
              <a:t>或者控制的、预期会给农村集体经济组织带来</a:t>
            </a:r>
            <a:r>
              <a:rPr lang="zh-CN" altLang="en-US" sz="2000" dirty="0" smtClean="0">
                <a:latin typeface="+mn-ea"/>
              </a:rPr>
              <a:t>经济</a:t>
            </a:r>
            <a:r>
              <a:rPr lang="zh-CN" altLang="en-US" sz="2000" dirty="0">
                <a:latin typeface="+mn-ea"/>
              </a:rPr>
              <a:t>利益</a:t>
            </a:r>
            <a:r>
              <a:rPr lang="zh-CN" altLang="en-US" sz="2000" dirty="0" smtClean="0">
                <a:latin typeface="+mn-ea"/>
              </a:rPr>
              <a:t>或者</a:t>
            </a:r>
            <a:r>
              <a:rPr lang="zh-CN" altLang="en-US" sz="2000" dirty="0">
                <a:latin typeface="+mn-ea"/>
              </a:rPr>
              <a:t>承担公益服务功能的资源</a:t>
            </a:r>
            <a:r>
              <a:rPr lang="zh-CN" altLang="en-US" sz="2000" dirty="0" smtClean="0">
                <a:latin typeface="+mn-ea"/>
              </a:rPr>
              <a:t>。</a:t>
            </a:r>
            <a:endParaRPr lang="en-US" altLang="zh-CN" sz="2000" dirty="0" smtClean="0">
              <a:latin typeface="+mn-ea"/>
            </a:endParaRPr>
          </a:p>
          <a:p>
            <a:r>
              <a:rPr lang="zh-CN" altLang="en-US" sz="2000" dirty="0" smtClean="0">
                <a:latin typeface="+mj-ea"/>
                <a:ea typeface="+mj-ea"/>
              </a:rPr>
              <a:t>（整个第二章从第十七条至第三十七条 介绍资产</a:t>
            </a:r>
            <a:r>
              <a:rPr lang="zh-CN" altLang="en-US" sz="2000" dirty="0" smtClean="0">
                <a:solidFill>
                  <a:prstClr val="black"/>
                </a:solidFill>
                <a:latin typeface="+mj-ea"/>
                <a:ea typeface="+mj-ea"/>
              </a:rPr>
              <a:t>）</a:t>
            </a:r>
            <a:endParaRPr lang="en-US" altLang="zh-CN" sz="2000" dirty="0" smtClean="0">
              <a:solidFill>
                <a:prstClr val="black"/>
              </a:solidFill>
              <a:latin typeface="+mj-ea"/>
              <a:ea typeface="+mj-ea"/>
            </a:endParaRPr>
          </a:p>
          <a:p>
            <a:r>
              <a:rPr lang="zh-CN" altLang="en-US" sz="2000" dirty="0" smtClean="0">
                <a:solidFill>
                  <a:srgbClr val="FF0000"/>
                </a:solidFill>
                <a:latin typeface="+mj-ea"/>
                <a:ea typeface="+mj-ea"/>
              </a:rPr>
              <a:t>负债：</a:t>
            </a:r>
            <a:r>
              <a:rPr lang="zh-CN" altLang="en-US" sz="2000" dirty="0">
                <a:latin typeface="+mn-ea"/>
              </a:rPr>
              <a:t>农村集体经济组织的负债，是指农村集体经济组织过去的交易或者事项形成的、预期会导致经济利益流出农村集体经济组织的现时义务</a:t>
            </a:r>
            <a:r>
              <a:rPr lang="zh-CN" altLang="en-US" sz="2000" dirty="0" smtClean="0">
                <a:latin typeface="+mn-ea"/>
              </a:rPr>
              <a:t>。</a:t>
            </a:r>
            <a:endParaRPr lang="en-US" altLang="zh-CN" sz="2000" dirty="0" smtClean="0">
              <a:latin typeface="+mn-ea"/>
            </a:endParaRPr>
          </a:p>
          <a:p>
            <a:pPr lvl="0">
              <a:buClr>
                <a:srgbClr val="0BD0D9"/>
              </a:buClr>
            </a:pPr>
            <a:r>
              <a:rPr lang="zh-CN" altLang="en-US" sz="2000" dirty="0">
                <a:solidFill>
                  <a:prstClr val="black"/>
                </a:solidFill>
                <a:latin typeface="隶书" panose="02010509060101010101" pitchFamily="49" charset="-122"/>
                <a:ea typeface="隶书" panose="02010509060101010101" pitchFamily="49" charset="-122"/>
              </a:rPr>
              <a:t>（整个</a:t>
            </a:r>
            <a:r>
              <a:rPr lang="zh-CN" altLang="en-US" sz="2000" dirty="0" smtClean="0">
                <a:solidFill>
                  <a:prstClr val="black"/>
                </a:solidFill>
                <a:latin typeface="隶书" panose="02010509060101010101" pitchFamily="49" charset="-122"/>
                <a:ea typeface="隶书" panose="02010509060101010101" pitchFamily="49" charset="-122"/>
              </a:rPr>
              <a:t>第三章</a:t>
            </a:r>
            <a:r>
              <a:rPr lang="zh-CN" altLang="en-US" sz="2000" dirty="0">
                <a:solidFill>
                  <a:prstClr val="black"/>
                </a:solidFill>
                <a:latin typeface="隶书" panose="02010509060101010101" pitchFamily="49" charset="-122"/>
                <a:ea typeface="隶书" panose="02010509060101010101" pitchFamily="49" charset="-122"/>
              </a:rPr>
              <a:t>从</a:t>
            </a:r>
            <a:r>
              <a:rPr lang="zh-CN" altLang="en-US" sz="2000" dirty="0" smtClean="0">
                <a:solidFill>
                  <a:prstClr val="black"/>
                </a:solidFill>
                <a:latin typeface="隶书" panose="02010509060101010101" pitchFamily="49" charset="-122"/>
                <a:ea typeface="隶书" panose="02010509060101010101" pitchFamily="49" charset="-122"/>
              </a:rPr>
              <a:t>第三十八条</a:t>
            </a:r>
            <a:r>
              <a:rPr lang="zh-CN" altLang="en-US" sz="2000" dirty="0">
                <a:solidFill>
                  <a:prstClr val="black"/>
                </a:solidFill>
                <a:latin typeface="隶书" panose="02010509060101010101" pitchFamily="49" charset="-122"/>
                <a:ea typeface="隶书" panose="02010509060101010101" pitchFamily="49" charset="-122"/>
              </a:rPr>
              <a:t>至</a:t>
            </a:r>
            <a:r>
              <a:rPr lang="zh-CN" altLang="en-US" sz="2000" dirty="0" smtClean="0">
                <a:solidFill>
                  <a:prstClr val="black"/>
                </a:solidFill>
                <a:latin typeface="隶书" panose="02010509060101010101" pitchFamily="49" charset="-122"/>
                <a:ea typeface="隶书" panose="02010509060101010101" pitchFamily="49" charset="-122"/>
              </a:rPr>
              <a:t>第四十五条 介绍负债）</a:t>
            </a:r>
            <a:endParaRPr lang="en-US" altLang="zh-CN" sz="2000" dirty="0" smtClean="0">
              <a:solidFill>
                <a:prstClr val="black"/>
              </a:solidFill>
              <a:latin typeface="隶书" panose="02010509060101010101" pitchFamily="49" charset="-122"/>
              <a:ea typeface="隶书" panose="02010509060101010101" pitchFamily="49" charset="-122"/>
            </a:endParaRPr>
          </a:p>
          <a:p>
            <a:r>
              <a:rPr lang="zh-CN" altLang="en-US" sz="2000" dirty="0">
                <a:solidFill>
                  <a:srgbClr val="FF0000"/>
                </a:solidFill>
                <a:latin typeface="+mj-ea"/>
                <a:ea typeface="+mj-ea"/>
              </a:rPr>
              <a:t>所有者权益</a:t>
            </a:r>
            <a:r>
              <a:rPr lang="zh-CN" altLang="en-US" sz="2000" dirty="0" smtClean="0">
                <a:solidFill>
                  <a:srgbClr val="FF0000"/>
                </a:solidFill>
                <a:latin typeface="+mj-ea"/>
                <a:ea typeface="+mj-ea"/>
              </a:rPr>
              <a:t>：</a:t>
            </a:r>
            <a:r>
              <a:rPr lang="zh-CN" altLang="en-US" sz="2000" dirty="0">
                <a:latin typeface="仿宋" panose="02010609060101010101" charset="-122"/>
                <a:ea typeface="仿宋" panose="02010609060101010101" charset="-122"/>
              </a:rPr>
              <a:t>农村集体经济组织的所有者权益，是指</a:t>
            </a:r>
            <a:r>
              <a:rPr lang="zh-CN" altLang="en-US" sz="2000" dirty="0" smtClean="0">
                <a:latin typeface="仿宋" panose="02010609060101010101" charset="-122"/>
                <a:ea typeface="仿宋" panose="02010609060101010101" charset="-122"/>
              </a:rPr>
              <a:t>农村</a:t>
            </a:r>
            <a:r>
              <a:rPr lang="zh-CN" altLang="en-US" sz="2000" dirty="0">
                <a:latin typeface="仿宋" panose="02010609060101010101" charset="-122"/>
                <a:ea typeface="仿宋" panose="02010609060101010101" charset="-122"/>
              </a:rPr>
              <a:t>集体经济组织资产扣除负债后由全体成员享有的剩余</a:t>
            </a:r>
            <a:r>
              <a:rPr lang="zh-CN" altLang="en-US" sz="2000" dirty="0" smtClean="0">
                <a:latin typeface="仿宋" panose="02010609060101010101" charset="-122"/>
                <a:ea typeface="仿宋" panose="02010609060101010101" charset="-122"/>
              </a:rPr>
              <a:t>权益</a:t>
            </a:r>
            <a:r>
              <a:rPr lang="zh-CN" altLang="en-US" sz="2000" dirty="0">
                <a:latin typeface="仿宋" panose="02010609060101010101" charset="-122"/>
                <a:ea typeface="仿宋" panose="02010609060101010101" charset="-122"/>
              </a:rPr>
              <a:t>。</a:t>
            </a:r>
            <a:endParaRPr lang="en-US" altLang="zh-CN" sz="2000" dirty="0">
              <a:solidFill>
                <a:srgbClr val="FF0000"/>
              </a:solidFill>
              <a:latin typeface="+mj-ea"/>
              <a:ea typeface="+mj-ea"/>
            </a:endParaRPr>
          </a:p>
          <a:p>
            <a:endParaRPr lang="zh-CN" altLang="en-US" sz="20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a:xfrm>
            <a:off x="457200" y="1484784"/>
            <a:ext cx="8229600" cy="4839816"/>
          </a:xfrm>
        </p:spPr>
        <p:txBody>
          <a:bodyPr/>
          <a:lstStyle/>
          <a:p>
            <a:r>
              <a:rPr lang="en-US" altLang="zh-CN" sz="2800" dirty="0">
                <a:solidFill>
                  <a:srgbClr val="FF0000"/>
                </a:solidFill>
                <a:latin typeface="+mj-ea"/>
                <a:ea typeface="+mj-ea"/>
              </a:rPr>
              <a:t>181 </a:t>
            </a:r>
            <a:r>
              <a:rPr lang="zh-CN" altLang="en-US" sz="2800" dirty="0">
                <a:solidFill>
                  <a:srgbClr val="FF0000"/>
                </a:solidFill>
                <a:latin typeface="+mj-ea"/>
                <a:ea typeface="+mj-ea"/>
              </a:rPr>
              <a:t>待处理财产损</a:t>
            </a:r>
            <a:r>
              <a:rPr lang="zh-CN" altLang="en-US" sz="2800" dirty="0" smtClean="0">
                <a:solidFill>
                  <a:srgbClr val="FF0000"/>
                </a:solidFill>
                <a:latin typeface="+mj-ea"/>
                <a:ea typeface="+mj-ea"/>
              </a:rPr>
              <a:t>溢</a:t>
            </a:r>
            <a:endParaRPr lang="en-US" altLang="zh-CN" sz="2800" dirty="0" smtClean="0">
              <a:solidFill>
                <a:srgbClr val="FF0000"/>
              </a:solidFill>
              <a:latin typeface="+mj-ea"/>
              <a:ea typeface="+mj-ea"/>
            </a:endParaRPr>
          </a:p>
          <a:p>
            <a:r>
              <a:rPr lang="zh-CN" altLang="en-US" sz="2000" dirty="0">
                <a:latin typeface="+mn-ea"/>
              </a:rPr>
              <a:t>核算农村集体经济组织在清查财产过程中</a:t>
            </a:r>
            <a:r>
              <a:rPr lang="zh-CN" altLang="en-US" sz="2000" dirty="0" smtClean="0">
                <a:latin typeface="+mn-ea"/>
              </a:rPr>
              <a:t>查明</a:t>
            </a:r>
            <a:r>
              <a:rPr lang="zh-CN" altLang="en-US" sz="2000" dirty="0">
                <a:latin typeface="+mn-ea"/>
              </a:rPr>
              <a:t>的各种财产</a:t>
            </a:r>
            <a:r>
              <a:rPr lang="zh-CN" altLang="en-US" sz="2000" dirty="0">
                <a:solidFill>
                  <a:srgbClr val="FF0000"/>
                </a:solidFill>
                <a:latin typeface="+mj-ea"/>
                <a:ea typeface="+mj-ea"/>
              </a:rPr>
              <a:t>盘盈、盘亏和毁损</a:t>
            </a:r>
            <a:r>
              <a:rPr lang="zh-CN" altLang="en-US" sz="2000" dirty="0">
                <a:latin typeface="+mn-ea"/>
              </a:rPr>
              <a:t>的价值</a:t>
            </a:r>
            <a:r>
              <a:rPr lang="zh-CN" altLang="en-US" sz="2000" dirty="0" smtClean="0">
                <a:latin typeface="+mn-ea"/>
              </a:rPr>
              <a:t>。</a:t>
            </a:r>
            <a:endParaRPr lang="en-US" altLang="zh-CN" sz="2000" dirty="0" smtClean="0">
              <a:latin typeface="+mn-ea"/>
            </a:endParaRPr>
          </a:p>
          <a:p>
            <a:r>
              <a:rPr lang="zh-CN" altLang="en-US" sz="2000" dirty="0">
                <a:latin typeface="仿宋" panose="02010609060101010101" charset="-122"/>
                <a:ea typeface="仿宋" panose="02010609060101010101" charset="-122"/>
              </a:rPr>
              <a:t>按照</a:t>
            </a:r>
            <a:r>
              <a:rPr lang="zh-CN" altLang="en-US" sz="2000" dirty="0">
                <a:solidFill>
                  <a:srgbClr val="FF0000"/>
                </a:solidFill>
                <a:latin typeface="+mj-ea"/>
                <a:ea typeface="+mj-ea"/>
              </a:rPr>
              <a:t>待处理流动资产损溢</a:t>
            </a:r>
            <a:r>
              <a:rPr lang="zh-CN" altLang="en-US" sz="2000" dirty="0">
                <a:latin typeface="仿宋" panose="02010609060101010101" charset="-122"/>
                <a:ea typeface="仿宋" panose="02010609060101010101" charset="-122"/>
              </a:rPr>
              <a:t>和</a:t>
            </a:r>
            <a:r>
              <a:rPr lang="zh-CN" altLang="en-US" sz="2000" dirty="0">
                <a:solidFill>
                  <a:srgbClr val="FF0000"/>
                </a:solidFill>
                <a:latin typeface="+mj-ea"/>
                <a:ea typeface="+mj-ea"/>
              </a:rPr>
              <a:t>待</a:t>
            </a:r>
            <a:r>
              <a:rPr lang="zh-CN" altLang="en-US" sz="2000" dirty="0" smtClean="0">
                <a:solidFill>
                  <a:srgbClr val="FF0000"/>
                </a:solidFill>
                <a:latin typeface="+mj-ea"/>
                <a:ea typeface="+mj-ea"/>
              </a:rPr>
              <a:t>处理非流动资产</a:t>
            </a:r>
            <a:r>
              <a:rPr lang="zh-CN" altLang="en-US" sz="2000" dirty="0">
                <a:solidFill>
                  <a:srgbClr val="FF0000"/>
                </a:solidFill>
                <a:latin typeface="+mj-ea"/>
                <a:ea typeface="+mj-ea"/>
              </a:rPr>
              <a:t>损溢</a:t>
            </a:r>
            <a:r>
              <a:rPr lang="zh-CN" altLang="en-US" sz="2000" dirty="0">
                <a:latin typeface="仿宋" panose="02010609060101010101" charset="-122"/>
                <a:ea typeface="仿宋" panose="02010609060101010101" charset="-122"/>
              </a:rPr>
              <a:t>进行明细</a:t>
            </a:r>
            <a:r>
              <a:rPr lang="zh-CN" altLang="en-US" sz="2000" dirty="0" smtClean="0">
                <a:latin typeface="仿宋" panose="02010609060101010101" charset="-122"/>
                <a:ea typeface="仿宋" panose="02010609060101010101" charset="-122"/>
              </a:rPr>
              <a:t>核算。</a:t>
            </a:r>
            <a:endParaRPr lang="en-US" altLang="zh-CN" sz="2000" dirty="0" smtClean="0">
              <a:latin typeface="仿宋" panose="02010609060101010101" charset="-122"/>
              <a:ea typeface="仿宋" panose="02010609060101010101" charset="-122"/>
            </a:endParaRPr>
          </a:p>
          <a:p>
            <a:r>
              <a:rPr lang="zh-CN" altLang="en-US" sz="2000" dirty="0" smtClean="0">
                <a:latin typeface="仿宋" panose="02010609060101010101" charset="-122"/>
                <a:ea typeface="仿宋" panose="02010609060101010101" charset="-122"/>
              </a:rPr>
              <a:t>例如：现金盘盈</a:t>
            </a:r>
            <a:r>
              <a:rPr lang="en-US" altLang="zh-CN" sz="2000" dirty="0" smtClean="0">
                <a:latin typeface="仿宋" panose="02010609060101010101" charset="-122"/>
                <a:ea typeface="仿宋" panose="02010609060101010101" charset="-122"/>
              </a:rPr>
              <a:t>300</a:t>
            </a:r>
            <a:r>
              <a:rPr lang="zh-CN" altLang="en-US" sz="2000" dirty="0" smtClean="0">
                <a:latin typeface="仿宋" panose="02010609060101010101" charset="-122"/>
                <a:ea typeface="仿宋" panose="02010609060101010101" charset="-122"/>
              </a:rPr>
              <a:t>元。</a:t>
            </a:r>
            <a:endParaRPr lang="en-US" altLang="zh-CN" sz="2000" dirty="0" smtClean="0">
              <a:latin typeface="仿宋" panose="02010609060101010101" charset="-122"/>
              <a:ea typeface="仿宋" panose="02010609060101010101" charset="-122"/>
            </a:endParaRPr>
          </a:p>
          <a:p>
            <a:r>
              <a:rPr lang="en-US" altLang="zh-CN" sz="2000" dirty="0">
                <a:latin typeface="仿宋" panose="02010609060101010101" charset="-122"/>
                <a:ea typeface="仿宋" panose="02010609060101010101" charset="-122"/>
              </a:rPr>
              <a:t> </a:t>
            </a:r>
            <a:r>
              <a:rPr lang="en-US" altLang="zh-CN" sz="2000" dirty="0" smtClean="0">
                <a:latin typeface="仿宋" panose="02010609060101010101" charset="-122"/>
                <a:ea typeface="仿宋" panose="02010609060101010101" charset="-122"/>
              </a:rPr>
              <a:t>    </a:t>
            </a:r>
            <a:r>
              <a:rPr lang="zh-CN" altLang="en-US" sz="2000" dirty="0" smtClean="0">
                <a:latin typeface="仿宋" panose="02010609060101010101" charset="-122"/>
                <a:ea typeface="仿宋" panose="02010609060101010101" charset="-122"/>
              </a:rPr>
              <a:t>借：库存现金</a:t>
            </a:r>
            <a:r>
              <a:rPr lang="en-US" altLang="zh-CN" sz="2000" dirty="0" smtClean="0">
                <a:latin typeface="仿宋" panose="02010609060101010101" charset="-122"/>
                <a:ea typeface="仿宋" panose="02010609060101010101" charset="-122"/>
              </a:rPr>
              <a:t>300</a:t>
            </a:r>
            <a:endParaRPr lang="en-US" altLang="zh-CN" sz="2000" dirty="0" smtClean="0">
              <a:latin typeface="仿宋" panose="02010609060101010101" charset="-122"/>
              <a:ea typeface="仿宋" panose="02010609060101010101" charset="-122"/>
            </a:endParaRPr>
          </a:p>
          <a:p>
            <a:r>
              <a:rPr lang="en-US" altLang="zh-CN" sz="2000" dirty="0">
                <a:latin typeface="仿宋" panose="02010609060101010101" charset="-122"/>
                <a:ea typeface="仿宋" panose="02010609060101010101" charset="-122"/>
              </a:rPr>
              <a:t> </a:t>
            </a:r>
            <a:r>
              <a:rPr lang="en-US" altLang="zh-CN" sz="2000" dirty="0" smtClean="0">
                <a:latin typeface="仿宋" panose="02010609060101010101" charset="-122"/>
                <a:ea typeface="仿宋" panose="02010609060101010101" charset="-122"/>
              </a:rPr>
              <a:t>        </a:t>
            </a:r>
            <a:r>
              <a:rPr lang="zh-CN" altLang="en-US" sz="2000" dirty="0" smtClean="0">
                <a:latin typeface="仿宋" panose="02010609060101010101" charset="-122"/>
                <a:ea typeface="仿宋" panose="02010609060101010101" charset="-122"/>
              </a:rPr>
              <a:t>贷：待处理财产损益</a:t>
            </a:r>
            <a:r>
              <a:rPr lang="en-US" altLang="zh-CN" sz="2000" dirty="0" smtClean="0">
                <a:latin typeface="仿宋" panose="02010609060101010101" charset="-122"/>
                <a:ea typeface="仿宋" panose="02010609060101010101" charset="-122"/>
              </a:rPr>
              <a:t>-</a:t>
            </a:r>
            <a:r>
              <a:rPr lang="zh-CN" altLang="en-US" sz="2000" dirty="0" smtClean="0">
                <a:latin typeface="仿宋" panose="02010609060101010101" charset="-122"/>
                <a:ea typeface="仿宋" panose="02010609060101010101" charset="-122"/>
              </a:rPr>
              <a:t>待处理流动资产损益</a:t>
            </a:r>
            <a:r>
              <a:rPr lang="en-US" altLang="zh-CN" sz="2000" dirty="0" smtClean="0">
                <a:latin typeface="仿宋" panose="02010609060101010101" charset="-122"/>
                <a:ea typeface="仿宋" panose="02010609060101010101" charset="-122"/>
              </a:rPr>
              <a:t>300</a:t>
            </a:r>
            <a:endParaRPr lang="en-US" altLang="zh-CN" sz="2000" dirty="0" smtClean="0">
              <a:latin typeface="仿宋" panose="02010609060101010101" charset="-122"/>
              <a:ea typeface="仿宋" panose="02010609060101010101" charset="-122"/>
            </a:endParaRPr>
          </a:p>
          <a:p>
            <a:r>
              <a:rPr lang="zh-CN" altLang="en-US" sz="2000" dirty="0" smtClean="0">
                <a:latin typeface="仿宋" panose="02010609060101010101" charset="-122"/>
                <a:ea typeface="仿宋" panose="02010609060101010101" charset="-122"/>
              </a:rPr>
              <a:t>已查明原因是付款时少付</a:t>
            </a:r>
            <a:r>
              <a:rPr lang="en-US" altLang="zh-CN" sz="2000" dirty="0" smtClean="0">
                <a:latin typeface="仿宋" panose="02010609060101010101" charset="-122"/>
                <a:ea typeface="仿宋" panose="02010609060101010101" charset="-122"/>
              </a:rPr>
              <a:t>300</a:t>
            </a:r>
            <a:r>
              <a:rPr lang="zh-CN" altLang="en-US" sz="2000" dirty="0" smtClean="0">
                <a:latin typeface="仿宋" panose="02010609060101010101" charset="-122"/>
                <a:ea typeface="仿宋" panose="02010609060101010101" charset="-122"/>
              </a:rPr>
              <a:t>元，补付给客户。</a:t>
            </a:r>
            <a:endParaRPr lang="en-US" altLang="zh-CN" sz="2000" dirty="0" smtClean="0">
              <a:latin typeface="仿宋" panose="02010609060101010101" charset="-122"/>
              <a:ea typeface="仿宋" panose="02010609060101010101" charset="-122"/>
            </a:endParaRPr>
          </a:p>
          <a:p>
            <a:pPr lvl="0">
              <a:buClr>
                <a:srgbClr val="0BD0D9"/>
              </a:buClr>
            </a:pPr>
            <a:r>
              <a:rPr lang="en-US" altLang="zh-CN" sz="2000" dirty="0">
                <a:latin typeface="仿宋" panose="02010609060101010101" charset="-122"/>
                <a:ea typeface="仿宋" panose="02010609060101010101" charset="-122"/>
              </a:rPr>
              <a:t> </a:t>
            </a:r>
            <a:r>
              <a:rPr lang="en-US" altLang="zh-CN" sz="2000" dirty="0" smtClean="0">
                <a:latin typeface="仿宋" panose="02010609060101010101" charset="-122"/>
                <a:ea typeface="仿宋" panose="02010609060101010101" charset="-122"/>
              </a:rPr>
              <a:t>    </a:t>
            </a:r>
            <a:r>
              <a:rPr lang="zh-CN" altLang="en-US" sz="2000" dirty="0" smtClean="0">
                <a:latin typeface="仿宋" panose="02010609060101010101" charset="-122"/>
                <a:ea typeface="仿宋" panose="02010609060101010101" charset="-122"/>
              </a:rPr>
              <a:t>借：</a:t>
            </a:r>
            <a:r>
              <a:rPr lang="zh-CN" altLang="en-US" sz="2000" dirty="0">
                <a:solidFill>
                  <a:prstClr val="black"/>
                </a:solidFill>
                <a:latin typeface="仿宋" panose="02010609060101010101" charset="-122"/>
                <a:ea typeface="仿宋" panose="02010609060101010101" charset="-122"/>
              </a:rPr>
              <a:t>待处理财产损益</a:t>
            </a:r>
            <a:r>
              <a:rPr lang="en-US" altLang="zh-CN" sz="2000" dirty="0">
                <a:solidFill>
                  <a:prstClr val="black"/>
                </a:solidFill>
                <a:latin typeface="仿宋" panose="02010609060101010101" charset="-122"/>
                <a:ea typeface="仿宋" panose="02010609060101010101" charset="-122"/>
              </a:rPr>
              <a:t>-</a:t>
            </a:r>
            <a:r>
              <a:rPr lang="zh-CN" altLang="en-US" sz="2000" dirty="0">
                <a:solidFill>
                  <a:prstClr val="black"/>
                </a:solidFill>
                <a:latin typeface="仿宋" panose="02010609060101010101" charset="-122"/>
                <a:ea typeface="仿宋" panose="02010609060101010101" charset="-122"/>
              </a:rPr>
              <a:t>待处理流动资产损益</a:t>
            </a:r>
            <a:r>
              <a:rPr lang="en-US" altLang="zh-CN" sz="2000" dirty="0" smtClean="0">
                <a:solidFill>
                  <a:prstClr val="black"/>
                </a:solidFill>
                <a:latin typeface="仿宋" panose="02010609060101010101" charset="-122"/>
                <a:ea typeface="仿宋" panose="02010609060101010101" charset="-122"/>
              </a:rPr>
              <a:t>300</a:t>
            </a:r>
            <a:endParaRPr lang="en-US" altLang="zh-CN" sz="2000" dirty="0" smtClean="0">
              <a:solidFill>
                <a:prstClr val="black"/>
              </a:solidFill>
              <a:latin typeface="仿宋" panose="02010609060101010101" charset="-122"/>
              <a:ea typeface="仿宋" panose="02010609060101010101" charset="-122"/>
            </a:endParaRPr>
          </a:p>
          <a:p>
            <a:pPr lvl="0">
              <a:buClr>
                <a:srgbClr val="0BD0D9"/>
              </a:buClr>
            </a:pPr>
            <a:r>
              <a:rPr lang="en-US" altLang="zh-CN" sz="2000" dirty="0">
                <a:solidFill>
                  <a:prstClr val="black"/>
                </a:solidFill>
                <a:latin typeface="仿宋" panose="02010609060101010101" charset="-122"/>
                <a:ea typeface="仿宋" panose="02010609060101010101" charset="-122"/>
              </a:rPr>
              <a:t> </a:t>
            </a:r>
            <a:r>
              <a:rPr lang="en-US" altLang="zh-CN" sz="2000" dirty="0" smtClean="0">
                <a:solidFill>
                  <a:prstClr val="black"/>
                </a:solidFill>
                <a:latin typeface="仿宋" panose="02010609060101010101" charset="-122"/>
                <a:ea typeface="仿宋" panose="02010609060101010101" charset="-122"/>
              </a:rPr>
              <a:t>        </a:t>
            </a:r>
            <a:r>
              <a:rPr lang="zh-CN" altLang="en-US" sz="2000" dirty="0" smtClean="0">
                <a:solidFill>
                  <a:prstClr val="black"/>
                </a:solidFill>
                <a:latin typeface="仿宋" panose="02010609060101010101" charset="-122"/>
                <a:ea typeface="仿宋" panose="02010609060101010101" charset="-122"/>
              </a:rPr>
              <a:t>贷：库存现金   </a:t>
            </a:r>
            <a:r>
              <a:rPr lang="en-US" altLang="zh-CN" sz="2000" dirty="0" smtClean="0">
                <a:solidFill>
                  <a:prstClr val="black"/>
                </a:solidFill>
                <a:latin typeface="仿宋" panose="02010609060101010101" charset="-122"/>
                <a:ea typeface="仿宋" panose="02010609060101010101" charset="-122"/>
              </a:rPr>
              <a:t>300</a:t>
            </a:r>
            <a:endParaRPr lang="en-US" altLang="zh-CN" sz="2000" dirty="0" smtClean="0">
              <a:solidFill>
                <a:prstClr val="black"/>
              </a:solidFill>
              <a:latin typeface="仿宋" panose="02010609060101010101" charset="-122"/>
              <a:ea typeface="仿宋" panose="02010609060101010101" charset="-122"/>
            </a:endParaRPr>
          </a:p>
          <a:p>
            <a:r>
              <a:rPr lang="zh-CN" altLang="en-US" sz="2000" dirty="0">
                <a:latin typeface="仿宋" panose="02010609060101010101" charset="-122"/>
                <a:ea typeface="仿宋" panose="02010609060101010101" charset="-122"/>
              </a:rPr>
              <a:t>农村集体经济组织的财产损溢，应当查明原因，</a:t>
            </a:r>
            <a:r>
              <a:rPr lang="zh-CN" altLang="en-US" sz="2000" dirty="0" smtClean="0">
                <a:solidFill>
                  <a:srgbClr val="FF0000"/>
                </a:solidFill>
                <a:latin typeface="+mj-ea"/>
                <a:ea typeface="+mj-ea"/>
              </a:rPr>
              <a:t>在期末</a:t>
            </a:r>
            <a:r>
              <a:rPr lang="zh-CN" altLang="en-US" sz="2000" dirty="0">
                <a:solidFill>
                  <a:srgbClr val="FF0000"/>
                </a:solidFill>
                <a:latin typeface="+mj-ea"/>
                <a:ea typeface="+mj-ea"/>
              </a:rPr>
              <a:t>结账前处理完毕</a:t>
            </a:r>
            <a:r>
              <a:rPr lang="zh-CN" altLang="en-US" sz="2000" dirty="0">
                <a:latin typeface="仿宋" panose="02010609060101010101" charset="-122"/>
                <a:ea typeface="仿宋" panose="02010609060101010101" charset="-122"/>
              </a:rPr>
              <a:t>，处理后本科目应无余额。</a:t>
            </a:r>
            <a:endParaRPr lang="en-US" altLang="zh-CN" sz="2000" dirty="0">
              <a:solidFill>
                <a:prstClr val="black"/>
              </a:solidFill>
              <a:latin typeface="仿宋" panose="02010609060101010101" charset="-122"/>
              <a:ea typeface="仿宋" panose="02010609060101010101" charset="-122"/>
            </a:endParaRPr>
          </a:p>
          <a:p>
            <a:endParaRPr lang="en-US" altLang="zh-CN" sz="2000" dirty="0" smtClean="0">
              <a:latin typeface="仿宋" panose="02010609060101010101" charset="-122"/>
              <a:ea typeface="仿宋" panose="02010609060101010101" charset="-122"/>
            </a:endParaRPr>
          </a:p>
          <a:p>
            <a:endParaRPr lang="zh-CN" altLang="en-US" sz="2000" dirty="0">
              <a:solidFill>
                <a:srgbClr val="FF000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a:xfrm>
            <a:off x="457200" y="1484784"/>
            <a:ext cx="8229600" cy="4839816"/>
          </a:xfrm>
        </p:spPr>
        <p:txBody>
          <a:bodyPr>
            <a:normAutofit/>
          </a:bodyPr>
          <a:lstStyle/>
          <a:p>
            <a:r>
              <a:rPr lang="en-US" altLang="zh-CN" sz="2800" dirty="0">
                <a:solidFill>
                  <a:srgbClr val="FF0000"/>
                </a:solidFill>
                <a:latin typeface="+mj-ea"/>
                <a:ea typeface="+mj-ea"/>
              </a:rPr>
              <a:t>201 </a:t>
            </a:r>
            <a:r>
              <a:rPr lang="zh-CN" altLang="en-US" sz="2800" dirty="0">
                <a:solidFill>
                  <a:srgbClr val="FF0000"/>
                </a:solidFill>
                <a:latin typeface="+mj-ea"/>
                <a:ea typeface="+mj-ea"/>
              </a:rPr>
              <a:t>短期</a:t>
            </a:r>
            <a:r>
              <a:rPr lang="zh-CN" altLang="en-US" sz="2800" dirty="0" smtClean="0">
                <a:solidFill>
                  <a:srgbClr val="FF0000"/>
                </a:solidFill>
                <a:latin typeface="+mj-ea"/>
                <a:ea typeface="+mj-ea"/>
              </a:rPr>
              <a:t>借款</a:t>
            </a:r>
            <a:endParaRPr lang="en-US" altLang="zh-CN" sz="2800" dirty="0" smtClean="0">
              <a:solidFill>
                <a:srgbClr val="FF0000"/>
              </a:solidFill>
              <a:latin typeface="+mj-ea"/>
              <a:ea typeface="+mj-ea"/>
            </a:endParaRPr>
          </a:p>
          <a:p>
            <a:r>
              <a:rPr lang="zh-CN" altLang="en-US" sz="2000" dirty="0">
                <a:latin typeface="+mn-ea"/>
              </a:rPr>
              <a:t>本科目核算农村集体经济组织向银行等金融机构</a:t>
            </a:r>
            <a:r>
              <a:rPr lang="zh-CN" altLang="en-US" sz="2000" dirty="0" smtClean="0">
                <a:latin typeface="+mn-ea"/>
              </a:rPr>
              <a:t>或</a:t>
            </a:r>
            <a:r>
              <a:rPr lang="zh-CN" altLang="en-US" sz="2000" u="sng" dirty="0" smtClean="0">
                <a:latin typeface="+mn-ea"/>
              </a:rPr>
              <a:t>相关单位</a:t>
            </a:r>
            <a:r>
              <a:rPr lang="zh-CN" altLang="en-US" sz="2000" u="sng" dirty="0">
                <a:latin typeface="+mn-ea"/>
              </a:rPr>
              <a:t>、个人</a:t>
            </a:r>
            <a:r>
              <a:rPr lang="zh-CN" altLang="en-US" sz="2000" dirty="0">
                <a:latin typeface="+mn-ea"/>
              </a:rPr>
              <a:t>等借入的偿还期在</a:t>
            </a:r>
            <a:r>
              <a:rPr lang="en-US" altLang="zh-CN" sz="2000" dirty="0">
                <a:latin typeface="+mn-ea"/>
              </a:rPr>
              <a:t>1 </a:t>
            </a:r>
            <a:r>
              <a:rPr lang="zh-CN" altLang="en-US" sz="2000" dirty="0">
                <a:latin typeface="+mn-ea"/>
              </a:rPr>
              <a:t>年</a:t>
            </a:r>
            <a:r>
              <a:rPr lang="zh-CN" altLang="en-US" sz="2000" dirty="0" smtClean="0">
                <a:latin typeface="+mn-ea"/>
              </a:rPr>
              <a:t>以（</a:t>
            </a:r>
            <a:r>
              <a:rPr lang="zh-CN" altLang="en-US" sz="2000" dirty="0">
                <a:latin typeface="+mn-ea"/>
              </a:rPr>
              <a:t>含</a:t>
            </a:r>
            <a:r>
              <a:rPr lang="en-US" altLang="zh-CN" sz="2000" dirty="0">
                <a:latin typeface="+mn-ea"/>
              </a:rPr>
              <a:t>1 </a:t>
            </a:r>
            <a:r>
              <a:rPr lang="zh-CN" altLang="en-US" sz="2000" dirty="0">
                <a:latin typeface="+mn-ea"/>
              </a:rPr>
              <a:t>年）的</a:t>
            </a:r>
            <a:r>
              <a:rPr lang="zh-CN" altLang="en-US" sz="2000" dirty="0" smtClean="0">
                <a:latin typeface="+mn-ea"/>
              </a:rPr>
              <a:t>各种</a:t>
            </a:r>
            <a:r>
              <a:rPr lang="zh-CN" altLang="en-US" sz="2000" dirty="0">
                <a:latin typeface="+mn-ea"/>
              </a:rPr>
              <a:t>借款</a:t>
            </a:r>
            <a:r>
              <a:rPr lang="zh-CN" altLang="en-US" sz="2000" dirty="0" smtClean="0">
                <a:latin typeface="+mn-ea"/>
              </a:rPr>
              <a:t>。</a:t>
            </a:r>
            <a:endParaRPr lang="en-US" altLang="zh-CN" sz="2000" dirty="0" smtClean="0">
              <a:latin typeface="+mn-ea"/>
            </a:endParaRPr>
          </a:p>
          <a:p>
            <a:pPr marL="342900" lvl="0" indent="-342900" fontAlgn="base">
              <a:spcAft>
                <a:spcPct val="0"/>
              </a:spcAft>
              <a:buClrTx/>
              <a:buSzTx/>
              <a:buNone/>
            </a:pPr>
            <a:r>
              <a:rPr lang="en-US" altLang="zh-CN" sz="2200" kern="0" dirty="0">
                <a:solidFill>
                  <a:srgbClr val="000000"/>
                </a:solidFill>
                <a:latin typeface="+mn-ea"/>
              </a:rPr>
              <a:t>1.</a:t>
            </a:r>
            <a:r>
              <a:rPr lang="zh-CN" altLang="en-US" sz="2200" kern="0" dirty="0">
                <a:solidFill>
                  <a:srgbClr val="000000"/>
                </a:solidFill>
                <a:latin typeface="+mn-ea"/>
              </a:rPr>
              <a:t>借入时：</a:t>
            </a:r>
            <a:endParaRPr lang="zh-CN" altLang="en-US" sz="2200" kern="0" dirty="0">
              <a:solidFill>
                <a:srgbClr val="000000"/>
              </a:solidFill>
              <a:latin typeface="+mn-ea"/>
            </a:endParaRPr>
          </a:p>
          <a:p>
            <a:pPr marL="342900" lvl="0" indent="-342900" fontAlgn="base">
              <a:spcAft>
                <a:spcPct val="0"/>
              </a:spcAft>
              <a:buClrTx/>
              <a:buSzTx/>
              <a:buNone/>
            </a:pPr>
            <a:r>
              <a:rPr lang="zh-CN" altLang="en-US" sz="2200" kern="0" dirty="0">
                <a:solidFill>
                  <a:srgbClr val="000000"/>
                </a:solidFill>
                <a:latin typeface="+mn-ea"/>
              </a:rPr>
              <a:t>  借：银行存款 　  </a:t>
            </a:r>
            <a:endParaRPr lang="zh-CN" altLang="en-US" sz="2200" kern="0" dirty="0">
              <a:solidFill>
                <a:srgbClr val="000000"/>
              </a:solidFill>
              <a:latin typeface="+mn-ea"/>
            </a:endParaRPr>
          </a:p>
          <a:p>
            <a:pPr marL="342900" lvl="0" indent="-342900" fontAlgn="base">
              <a:spcAft>
                <a:spcPct val="0"/>
              </a:spcAft>
              <a:buClrTx/>
              <a:buSzTx/>
              <a:buNone/>
            </a:pPr>
            <a:r>
              <a:rPr lang="zh-CN" altLang="en-US" sz="2200" kern="0" dirty="0">
                <a:solidFill>
                  <a:srgbClr val="000000"/>
                </a:solidFill>
                <a:latin typeface="+mn-ea"/>
              </a:rPr>
              <a:t>     贷：短期借款</a:t>
            </a:r>
            <a:r>
              <a:rPr lang="en-US" altLang="zh-CN" sz="2200" kern="0" dirty="0">
                <a:solidFill>
                  <a:srgbClr val="000000"/>
                </a:solidFill>
                <a:latin typeface="+mn-ea"/>
              </a:rPr>
              <a:t>—</a:t>
            </a:r>
            <a:r>
              <a:rPr lang="zh-CN" altLang="en-US" sz="2200" kern="0" dirty="0">
                <a:solidFill>
                  <a:srgbClr val="000000"/>
                </a:solidFill>
                <a:latin typeface="+mn-ea"/>
              </a:rPr>
              <a:t>债务人名称 　 </a:t>
            </a:r>
            <a:endParaRPr lang="zh-CN" altLang="en-US" sz="2200" kern="0" dirty="0">
              <a:solidFill>
                <a:srgbClr val="000000"/>
              </a:solidFill>
              <a:latin typeface="+mn-ea"/>
            </a:endParaRPr>
          </a:p>
          <a:p>
            <a:pPr marL="342900" lvl="0" indent="-342900" fontAlgn="base">
              <a:spcAft>
                <a:spcPct val="0"/>
              </a:spcAft>
              <a:buClrTx/>
              <a:buSzTx/>
              <a:buNone/>
            </a:pPr>
            <a:r>
              <a:rPr lang="zh-CN" altLang="en-US" sz="2200" kern="0" dirty="0">
                <a:solidFill>
                  <a:srgbClr val="000000"/>
                </a:solidFill>
                <a:latin typeface="+mn-ea"/>
              </a:rPr>
              <a:t> </a:t>
            </a:r>
            <a:r>
              <a:rPr lang="en-US" altLang="zh-CN" sz="2200" kern="0" dirty="0">
                <a:solidFill>
                  <a:srgbClr val="000000"/>
                </a:solidFill>
                <a:latin typeface="+mn-ea"/>
              </a:rPr>
              <a:t>2.</a:t>
            </a:r>
            <a:r>
              <a:rPr lang="zh-CN" altLang="en-US" sz="2200" kern="0" dirty="0">
                <a:solidFill>
                  <a:srgbClr val="000000"/>
                </a:solidFill>
                <a:latin typeface="+mn-ea"/>
              </a:rPr>
              <a:t>支付利息时</a:t>
            </a:r>
            <a:endParaRPr lang="zh-CN" altLang="en-US" sz="2200" kern="0" dirty="0">
              <a:solidFill>
                <a:srgbClr val="000000"/>
              </a:solidFill>
              <a:latin typeface="+mn-ea"/>
            </a:endParaRPr>
          </a:p>
          <a:p>
            <a:pPr marL="342900" lvl="0" indent="-342900" fontAlgn="base">
              <a:spcAft>
                <a:spcPct val="0"/>
              </a:spcAft>
              <a:buClrTx/>
              <a:buSzTx/>
              <a:buNone/>
            </a:pPr>
            <a:r>
              <a:rPr lang="zh-CN" altLang="en-US" sz="2200" kern="0" dirty="0">
                <a:solidFill>
                  <a:srgbClr val="000000"/>
                </a:solidFill>
                <a:latin typeface="+mn-ea"/>
              </a:rPr>
              <a:t>借：其他支出　　　</a:t>
            </a:r>
            <a:endParaRPr lang="zh-CN" altLang="en-US" sz="2200" kern="0" dirty="0">
              <a:solidFill>
                <a:srgbClr val="000000"/>
              </a:solidFill>
              <a:latin typeface="+mn-ea"/>
            </a:endParaRPr>
          </a:p>
          <a:p>
            <a:pPr marL="342900" lvl="0" indent="-342900" fontAlgn="base">
              <a:spcAft>
                <a:spcPct val="0"/>
              </a:spcAft>
              <a:buClrTx/>
              <a:buSzTx/>
              <a:buNone/>
            </a:pPr>
            <a:r>
              <a:rPr lang="zh-CN" altLang="en-US" sz="2200" kern="0" dirty="0">
                <a:solidFill>
                  <a:srgbClr val="000000"/>
                </a:solidFill>
                <a:latin typeface="+mn-ea"/>
              </a:rPr>
              <a:t>    贷：银行存款　　　　　　　　　　 </a:t>
            </a:r>
            <a:endParaRPr lang="zh-CN" altLang="en-US" sz="2200" kern="0" dirty="0">
              <a:solidFill>
                <a:srgbClr val="000000"/>
              </a:solidFill>
              <a:latin typeface="+mn-ea"/>
            </a:endParaRPr>
          </a:p>
          <a:p>
            <a:pPr marL="342900" lvl="0" indent="-342900" fontAlgn="base">
              <a:spcAft>
                <a:spcPct val="0"/>
              </a:spcAft>
              <a:buClrTx/>
              <a:buSzTx/>
              <a:buNone/>
            </a:pPr>
            <a:r>
              <a:rPr lang="en-US" altLang="zh-CN" sz="2200" kern="0" dirty="0">
                <a:solidFill>
                  <a:srgbClr val="000000"/>
                </a:solidFill>
                <a:latin typeface="+mn-ea"/>
              </a:rPr>
              <a:t>3.</a:t>
            </a:r>
            <a:r>
              <a:rPr lang="zh-CN" altLang="en-US" sz="2200" kern="0" dirty="0">
                <a:solidFill>
                  <a:srgbClr val="000000"/>
                </a:solidFill>
                <a:latin typeface="+mn-ea"/>
              </a:rPr>
              <a:t>偿还借款本金： </a:t>
            </a:r>
            <a:endParaRPr lang="zh-CN" altLang="en-US" sz="2200" kern="0" dirty="0">
              <a:solidFill>
                <a:srgbClr val="000000"/>
              </a:solidFill>
              <a:latin typeface="+mn-ea"/>
            </a:endParaRPr>
          </a:p>
          <a:p>
            <a:pPr marL="342900" lvl="0" indent="-342900" fontAlgn="base">
              <a:spcAft>
                <a:spcPct val="0"/>
              </a:spcAft>
              <a:buClrTx/>
              <a:buSzTx/>
              <a:buNone/>
            </a:pPr>
            <a:r>
              <a:rPr lang="zh-CN" altLang="en-US" sz="2200" kern="0" dirty="0">
                <a:solidFill>
                  <a:srgbClr val="000000"/>
                </a:solidFill>
                <a:latin typeface="+mn-ea"/>
              </a:rPr>
              <a:t>借：短期借款</a:t>
            </a:r>
            <a:r>
              <a:rPr lang="en-US" altLang="zh-CN" sz="2200" kern="0" dirty="0">
                <a:solidFill>
                  <a:srgbClr val="000000"/>
                </a:solidFill>
                <a:latin typeface="+mn-ea"/>
              </a:rPr>
              <a:t>----</a:t>
            </a:r>
            <a:r>
              <a:rPr lang="zh-CN" altLang="en-US" sz="2200" kern="0" dirty="0">
                <a:solidFill>
                  <a:srgbClr val="000000"/>
                </a:solidFill>
                <a:latin typeface="+mn-ea"/>
              </a:rPr>
              <a:t>债务人名称　　　　　　　　　　　　</a:t>
            </a:r>
            <a:endParaRPr lang="zh-CN" altLang="en-US" sz="2200" kern="0" dirty="0">
              <a:solidFill>
                <a:srgbClr val="000000"/>
              </a:solidFill>
              <a:latin typeface="+mn-ea"/>
            </a:endParaRPr>
          </a:p>
          <a:p>
            <a:pPr marL="342900" lvl="0" indent="-342900" fontAlgn="base">
              <a:spcAft>
                <a:spcPct val="0"/>
              </a:spcAft>
              <a:buClrTx/>
              <a:buSzTx/>
              <a:buNone/>
            </a:pPr>
            <a:r>
              <a:rPr lang="zh-CN" altLang="en-US" sz="2200" kern="0" dirty="0">
                <a:solidFill>
                  <a:srgbClr val="000000"/>
                </a:solidFill>
                <a:latin typeface="+mn-ea"/>
              </a:rPr>
              <a:t>   贷：银行存款</a:t>
            </a:r>
            <a:endParaRPr lang="zh-CN" altLang="en-US" sz="2200" kern="0" dirty="0">
              <a:solidFill>
                <a:srgbClr val="000000"/>
              </a:solidFill>
              <a:latin typeface="+mn-ea"/>
            </a:endParaRPr>
          </a:p>
          <a:p>
            <a:endParaRPr lang="zh-CN" altLang="en-US" sz="2000" dirty="0">
              <a:solidFill>
                <a:srgbClr val="FF000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circle(in)">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circle(in)">
                                      <p:cBhvr>
                                        <p:cTn id="57" dur="20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circle(in)">
                                      <p:cBhvr>
                                        <p:cTn id="6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a:xfrm>
            <a:off x="457200" y="1484784"/>
            <a:ext cx="8229600" cy="4839816"/>
          </a:xfrm>
        </p:spPr>
        <p:txBody>
          <a:bodyPr>
            <a:normAutofit fontScale="92500" lnSpcReduction="20000"/>
          </a:bodyPr>
          <a:lstStyle/>
          <a:p>
            <a:r>
              <a:rPr lang="en-US" altLang="zh-CN" sz="2400" dirty="0">
                <a:solidFill>
                  <a:srgbClr val="FF0000"/>
                </a:solidFill>
                <a:latin typeface="+mj-ea"/>
                <a:ea typeface="+mj-ea"/>
              </a:rPr>
              <a:t>211 </a:t>
            </a:r>
            <a:r>
              <a:rPr lang="zh-CN" altLang="en-US" sz="2400" dirty="0">
                <a:solidFill>
                  <a:srgbClr val="FF0000"/>
                </a:solidFill>
                <a:latin typeface="+mj-ea"/>
                <a:ea typeface="+mj-ea"/>
              </a:rPr>
              <a:t>应付</a:t>
            </a:r>
            <a:r>
              <a:rPr lang="zh-CN" altLang="en-US" sz="2400" dirty="0" smtClean="0">
                <a:solidFill>
                  <a:srgbClr val="FF0000"/>
                </a:solidFill>
                <a:latin typeface="+mj-ea"/>
                <a:ea typeface="+mj-ea"/>
              </a:rPr>
              <a:t>款</a:t>
            </a:r>
            <a:endParaRPr lang="en-US" altLang="zh-CN" sz="2400" dirty="0" smtClean="0">
              <a:solidFill>
                <a:srgbClr val="FF0000"/>
              </a:solidFill>
              <a:latin typeface="+mj-ea"/>
              <a:ea typeface="+mj-ea"/>
            </a:endParaRPr>
          </a:p>
          <a:p>
            <a:r>
              <a:rPr lang="zh-CN" altLang="en-US" sz="2000" dirty="0">
                <a:latin typeface="+mn-ea"/>
              </a:rPr>
              <a:t>本科目核算</a:t>
            </a:r>
            <a:r>
              <a:rPr lang="zh-CN" altLang="en-US" sz="2000" b="1" u="sng" dirty="0">
                <a:latin typeface="+mn-ea"/>
              </a:rPr>
              <a:t>农村集体经济组织与非成员之间</a:t>
            </a:r>
            <a:r>
              <a:rPr lang="zh-CN" altLang="en-US" sz="2000" dirty="0">
                <a:latin typeface="+mn-ea"/>
              </a:rPr>
              <a:t>发生</a:t>
            </a:r>
            <a:r>
              <a:rPr lang="zh-CN" altLang="en-US" sz="2000" dirty="0" smtClean="0">
                <a:latin typeface="+mn-ea"/>
              </a:rPr>
              <a:t>的偿还</a:t>
            </a:r>
            <a:r>
              <a:rPr lang="zh-CN" altLang="en-US" sz="2000" dirty="0">
                <a:latin typeface="+mn-ea"/>
              </a:rPr>
              <a:t>期在</a:t>
            </a:r>
            <a:r>
              <a:rPr lang="en-US" altLang="zh-CN" sz="2000" dirty="0">
                <a:latin typeface="+mn-ea"/>
              </a:rPr>
              <a:t>1 </a:t>
            </a:r>
            <a:r>
              <a:rPr lang="zh-CN" altLang="en-US" sz="2000" dirty="0">
                <a:latin typeface="+mn-ea"/>
              </a:rPr>
              <a:t>年以内（含</a:t>
            </a:r>
            <a:r>
              <a:rPr lang="en-US" altLang="zh-CN" sz="2000" dirty="0">
                <a:latin typeface="+mn-ea"/>
              </a:rPr>
              <a:t>1 </a:t>
            </a:r>
            <a:r>
              <a:rPr lang="zh-CN" altLang="en-US" sz="2000" dirty="0">
                <a:latin typeface="+mn-ea"/>
              </a:rPr>
              <a:t>年）的各种应付及暂收款项，如</a:t>
            </a:r>
            <a:r>
              <a:rPr lang="zh-CN" altLang="en-US" sz="2000" dirty="0" smtClean="0">
                <a:latin typeface="+mn-ea"/>
              </a:rPr>
              <a:t>因购买</a:t>
            </a:r>
            <a:r>
              <a:rPr lang="zh-CN" altLang="en-US" sz="2000" dirty="0">
                <a:latin typeface="+mn-ea"/>
              </a:rPr>
              <a:t>库存物资和接受服务等应付的款项以及应付的赔款等</a:t>
            </a:r>
            <a:r>
              <a:rPr lang="zh-CN" altLang="en-US" sz="2000" dirty="0" smtClean="0">
                <a:latin typeface="+mn-ea"/>
              </a:rPr>
              <a:t>。</a:t>
            </a:r>
            <a:endParaRPr lang="en-US" altLang="zh-CN" sz="2000" dirty="0" smtClean="0">
              <a:latin typeface="+mn-ea"/>
            </a:endParaRPr>
          </a:p>
          <a:p>
            <a:r>
              <a:rPr lang="en-US" altLang="zh-CN" sz="2000" dirty="0" smtClean="0">
                <a:latin typeface="+mn-ea"/>
              </a:rPr>
              <a:t>1.</a:t>
            </a:r>
            <a:r>
              <a:rPr lang="zh-CN" altLang="en-US" sz="2000" dirty="0" smtClean="0">
                <a:latin typeface="+mn-ea"/>
              </a:rPr>
              <a:t>村委会赊购一批化肥</a:t>
            </a:r>
            <a:endParaRPr lang="en-US" altLang="zh-CN" sz="2000" dirty="0" smtClean="0">
              <a:latin typeface="+mn-ea"/>
            </a:endParaRPr>
          </a:p>
          <a:p>
            <a:r>
              <a:rPr lang="zh-CN" altLang="en-US" sz="2000" dirty="0" smtClean="0">
                <a:latin typeface="+mn-ea"/>
              </a:rPr>
              <a:t>借：库存物资</a:t>
            </a:r>
            <a:r>
              <a:rPr lang="en-US" altLang="zh-CN" sz="2000" dirty="0" smtClean="0">
                <a:latin typeface="+mn-ea"/>
              </a:rPr>
              <a:t>38000</a:t>
            </a:r>
            <a:endParaRPr lang="en-US" altLang="zh-CN" sz="2000" dirty="0" smtClean="0">
              <a:latin typeface="+mn-ea"/>
            </a:endParaRPr>
          </a:p>
          <a:p>
            <a:r>
              <a:rPr lang="en-US" altLang="zh-CN" sz="2000" dirty="0">
                <a:latin typeface="+mn-ea"/>
              </a:rPr>
              <a:t> </a:t>
            </a:r>
            <a:r>
              <a:rPr lang="en-US" altLang="zh-CN" sz="2000" dirty="0" smtClean="0">
                <a:latin typeface="+mn-ea"/>
              </a:rPr>
              <a:t>   </a:t>
            </a:r>
            <a:r>
              <a:rPr lang="zh-CN" altLang="en-US" sz="2000" dirty="0" smtClean="0">
                <a:latin typeface="+mn-ea"/>
              </a:rPr>
              <a:t>贷：应付款</a:t>
            </a:r>
            <a:r>
              <a:rPr lang="en-US" altLang="zh-CN" sz="2000" dirty="0" smtClean="0">
                <a:latin typeface="+mn-ea"/>
              </a:rPr>
              <a:t>-</a:t>
            </a:r>
            <a:r>
              <a:rPr lang="zh-CN" altLang="en-US" sz="2000" dirty="0" smtClean="0">
                <a:latin typeface="+mn-ea"/>
              </a:rPr>
              <a:t>某公司</a:t>
            </a:r>
            <a:r>
              <a:rPr lang="en-US" altLang="zh-CN" sz="2000" dirty="0" smtClean="0">
                <a:latin typeface="+mn-ea"/>
              </a:rPr>
              <a:t>38000</a:t>
            </a:r>
            <a:endParaRPr lang="en-US" altLang="zh-CN" sz="2000" dirty="0" smtClean="0">
              <a:latin typeface="+mn-ea"/>
            </a:endParaRPr>
          </a:p>
          <a:p>
            <a:r>
              <a:rPr lang="en-US" altLang="zh-CN" sz="2000" dirty="0" smtClean="0">
                <a:latin typeface="+mn-ea"/>
              </a:rPr>
              <a:t>2.</a:t>
            </a:r>
            <a:r>
              <a:rPr lang="zh-CN" altLang="en-US" sz="2000" dirty="0" smtClean="0">
                <a:latin typeface="+mn-ea"/>
              </a:rPr>
              <a:t>收取村集体成员以外的承包人王峰</a:t>
            </a:r>
            <a:r>
              <a:rPr lang="en-US" altLang="zh-CN" sz="2000" dirty="0" smtClean="0">
                <a:latin typeface="+mn-ea"/>
              </a:rPr>
              <a:t>3</a:t>
            </a:r>
            <a:r>
              <a:rPr lang="zh-CN" altLang="en-US" sz="2000" dirty="0" smtClean="0">
                <a:latin typeface="+mn-ea"/>
              </a:rPr>
              <a:t>年承包草场款</a:t>
            </a:r>
            <a:r>
              <a:rPr lang="en-US" altLang="zh-CN" sz="2000" dirty="0" smtClean="0">
                <a:latin typeface="+mn-ea"/>
              </a:rPr>
              <a:t>60000</a:t>
            </a:r>
            <a:r>
              <a:rPr lang="zh-CN" altLang="en-US" sz="2000" dirty="0" smtClean="0">
                <a:latin typeface="+mn-ea"/>
              </a:rPr>
              <a:t>元，存银行。</a:t>
            </a:r>
            <a:endParaRPr lang="en-US" altLang="zh-CN" sz="2000" dirty="0" smtClean="0">
              <a:latin typeface="+mn-ea"/>
            </a:endParaRPr>
          </a:p>
          <a:p>
            <a:r>
              <a:rPr lang="zh-CN" altLang="en-US" sz="2000" dirty="0" smtClean="0">
                <a:latin typeface="+mn-ea"/>
              </a:rPr>
              <a:t>借：银行存款</a:t>
            </a:r>
            <a:r>
              <a:rPr lang="en-US" altLang="zh-CN" sz="2000" dirty="0" smtClean="0">
                <a:latin typeface="+mn-ea"/>
              </a:rPr>
              <a:t>60000</a:t>
            </a:r>
            <a:endParaRPr lang="en-US" altLang="zh-CN" sz="2000" dirty="0" smtClean="0">
              <a:latin typeface="+mn-ea"/>
            </a:endParaRPr>
          </a:p>
          <a:p>
            <a:r>
              <a:rPr lang="en-US" altLang="zh-CN" sz="2000" dirty="0">
                <a:latin typeface="+mn-ea"/>
              </a:rPr>
              <a:t> </a:t>
            </a:r>
            <a:r>
              <a:rPr lang="en-US" altLang="zh-CN" sz="2000" dirty="0" smtClean="0">
                <a:latin typeface="+mn-ea"/>
              </a:rPr>
              <a:t>   </a:t>
            </a:r>
            <a:r>
              <a:rPr lang="zh-CN" altLang="en-US" sz="2000" dirty="0" smtClean="0">
                <a:latin typeface="+mn-ea"/>
              </a:rPr>
              <a:t>贷：应付款</a:t>
            </a:r>
            <a:r>
              <a:rPr lang="en-US" altLang="zh-CN" sz="2000" dirty="0" smtClean="0">
                <a:latin typeface="+mn-ea"/>
              </a:rPr>
              <a:t>-</a:t>
            </a:r>
            <a:r>
              <a:rPr lang="zh-CN" altLang="en-US" sz="2000" dirty="0" smtClean="0">
                <a:latin typeface="+mn-ea"/>
              </a:rPr>
              <a:t>王峰</a:t>
            </a:r>
            <a:r>
              <a:rPr lang="en-US" altLang="zh-CN" sz="2000" dirty="0" smtClean="0">
                <a:latin typeface="+mn-ea"/>
              </a:rPr>
              <a:t>60000</a:t>
            </a:r>
            <a:endParaRPr lang="en-US" altLang="zh-CN" sz="2000" dirty="0" smtClean="0">
              <a:latin typeface="+mn-ea"/>
            </a:endParaRPr>
          </a:p>
          <a:p>
            <a:r>
              <a:rPr lang="zh-CN" altLang="en-US" sz="2000" dirty="0" smtClean="0">
                <a:latin typeface="+mn-ea"/>
              </a:rPr>
              <a:t>每年确认收入时</a:t>
            </a:r>
            <a:endParaRPr lang="en-US" altLang="zh-CN" sz="2000" dirty="0" smtClean="0">
              <a:latin typeface="+mn-ea"/>
            </a:endParaRPr>
          </a:p>
          <a:p>
            <a:r>
              <a:rPr lang="zh-CN" altLang="en-US" sz="2000" dirty="0" smtClean="0">
                <a:latin typeface="+mn-ea"/>
              </a:rPr>
              <a:t>借：应付款</a:t>
            </a:r>
            <a:r>
              <a:rPr lang="en-US" altLang="zh-CN" sz="2000" dirty="0" smtClean="0">
                <a:latin typeface="+mn-ea"/>
              </a:rPr>
              <a:t>-</a:t>
            </a:r>
            <a:r>
              <a:rPr lang="zh-CN" altLang="en-US" sz="2000" dirty="0" smtClean="0">
                <a:latin typeface="+mn-ea"/>
              </a:rPr>
              <a:t>王峰</a:t>
            </a:r>
            <a:r>
              <a:rPr lang="en-US" altLang="zh-CN" sz="2000" dirty="0" smtClean="0">
                <a:latin typeface="+mn-ea"/>
              </a:rPr>
              <a:t>20000</a:t>
            </a:r>
            <a:endParaRPr lang="en-US" altLang="zh-CN" sz="2000" dirty="0" smtClean="0">
              <a:latin typeface="+mn-ea"/>
            </a:endParaRPr>
          </a:p>
          <a:p>
            <a:r>
              <a:rPr lang="en-US" altLang="zh-CN" sz="2000" dirty="0">
                <a:latin typeface="+mn-ea"/>
              </a:rPr>
              <a:t> </a:t>
            </a:r>
            <a:r>
              <a:rPr lang="en-US" altLang="zh-CN" sz="2000" dirty="0" smtClean="0">
                <a:latin typeface="+mn-ea"/>
              </a:rPr>
              <a:t>   </a:t>
            </a:r>
            <a:r>
              <a:rPr lang="zh-CN" altLang="en-US" sz="2000" dirty="0" smtClean="0">
                <a:latin typeface="+mn-ea"/>
              </a:rPr>
              <a:t>贷：经营收入</a:t>
            </a:r>
            <a:r>
              <a:rPr lang="en-US" altLang="zh-CN" sz="2000" dirty="0" smtClean="0">
                <a:latin typeface="+mn-ea"/>
              </a:rPr>
              <a:t>-</a:t>
            </a:r>
            <a:r>
              <a:rPr lang="zh-CN" altLang="en-US" sz="2000" dirty="0" smtClean="0">
                <a:latin typeface="+mn-ea"/>
              </a:rPr>
              <a:t>租金收入</a:t>
            </a:r>
            <a:r>
              <a:rPr lang="en-US" altLang="zh-CN" sz="2000" dirty="0" smtClean="0">
                <a:latin typeface="+mn-ea"/>
              </a:rPr>
              <a:t>20000</a:t>
            </a:r>
            <a:endParaRPr lang="en-US" altLang="zh-CN" sz="2000" dirty="0" smtClean="0">
              <a:latin typeface="+mn-ea"/>
            </a:endParaRPr>
          </a:p>
          <a:p>
            <a:r>
              <a:rPr lang="en-US" altLang="zh-CN" sz="2000" dirty="0" smtClean="0">
                <a:latin typeface="仿宋" panose="02010609060101010101" charset="-122"/>
                <a:ea typeface="仿宋" panose="02010609060101010101" charset="-122"/>
              </a:rPr>
              <a:t>3.</a:t>
            </a:r>
            <a:r>
              <a:rPr lang="zh-CN" altLang="en-US" sz="2100" dirty="0">
                <a:latin typeface="+mn-ea"/>
              </a:rPr>
              <a:t>因债权人特殊原因等确实无法偿还的应付及暂</a:t>
            </a:r>
            <a:r>
              <a:rPr lang="zh-CN" altLang="en-US" sz="2100" dirty="0" smtClean="0">
                <a:latin typeface="+mn-ea"/>
              </a:rPr>
              <a:t>收款项</a:t>
            </a:r>
            <a:r>
              <a:rPr lang="zh-CN" altLang="en-US" sz="2100" dirty="0">
                <a:latin typeface="+mn-ea"/>
              </a:rPr>
              <a:t>或获得债权人的债务豁免</a:t>
            </a:r>
            <a:r>
              <a:rPr lang="zh-CN" altLang="en-US" sz="2100" dirty="0" smtClean="0">
                <a:latin typeface="+mn-ea"/>
              </a:rPr>
              <a:t>时</a:t>
            </a:r>
            <a:endParaRPr lang="en-US" altLang="zh-CN" sz="2100" dirty="0" smtClean="0">
              <a:latin typeface="+mn-ea"/>
            </a:endParaRPr>
          </a:p>
          <a:p>
            <a:r>
              <a:rPr lang="zh-CN" altLang="en-US" sz="2100" dirty="0" smtClean="0">
                <a:latin typeface="+mn-ea"/>
              </a:rPr>
              <a:t>借：应付款</a:t>
            </a:r>
            <a:r>
              <a:rPr lang="en-US" altLang="zh-CN" sz="2100" dirty="0" smtClean="0">
                <a:latin typeface="+mn-ea"/>
              </a:rPr>
              <a:t>-**</a:t>
            </a:r>
            <a:endParaRPr lang="zh-CN" altLang="en-US" sz="2100" dirty="0">
              <a:latin typeface="+mn-ea"/>
            </a:endParaRPr>
          </a:p>
          <a:p>
            <a:r>
              <a:rPr lang="zh-CN" altLang="en-US" sz="2100" dirty="0">
                <a:latin typeface="+mn-ea"/>
              </a:rPr>
              <a:t> </a:t>
            </a:r>
            <a:r>
              <a:rPr lang="zh-CN" altLang="en-US" sz="2100" dirty="0" smtClean="0">
                <a:latin typeface="+mn-ea"/>
              </a:rPr>
              <a:t>  贷：其他收入</a:t>
            </a:r>
            <a:endParaRPr lang="en-US" altLang="zh-CN" sz="2100" dirty="0">
              <a:latin typeface="+mn-ea"/>
            </a:endParaRPr>
          </a:p>
          <a:p>
            <a:endParaRPr lang="zh-CN" altLang="en-US" sz="2000" dirty="0">
              <a:solidFill>
                <a:srgbClr val="FF000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 calcmode="lin" valueType="num">
                                      <p:cBhvr additive="base">
                                        <p:cTn id="9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a:xfrm>
            <a:off x="457200" y="1484784"/>
            <a:ext cx="8229600" cy="4839816"/>
          </a:xfrm>
        </p:spPr>
        <p:txBody>
          <a:bodyPr>
            <a:normAutofit/>
          </a:bodyPr>
          <a:lstStyle/>
          <a:p>
            <a:r>
              <a:rPr lang="en-US" altLang="zh-CN" sz="2400" dirty="0">
                <a:solidFill>
                  <a:srgbClr val="FF0000"/>
                </a:solidFill>
                <a:latin typeface="+mj-ea"/>
                <a:ea typeface="+mj-ea"/>
              </a:rPr>
              <a:t>212 </a:t>
            </a:r>
            <a:r>
              <a:rPr lang="zh-CN" altLang="en-US" sz="2400" dirty="0">
                <a:solidFill>
                  <a:srgbClr val="FF0000"/>
                </a:solidFill>
                <a:latin typeface="+mj-ea"/>
                <a:ea typeface="+mj-ea"/>
              </a:rPr>
              <a:t>应付</a:t>
            </a:r>
            <a:r>
              <a:rPr lang="zh-CN" altLang="en-US" sz="2400" dirty="0" smtClean="0">
                <a:solidFill>
                  <a:srgbClr val="FF0000"/>
                </a:solidFill>
                <a:latin typeface="+mj-ea"/>
                <a:ea typeface="+mj-ea"/>
              </a:rPr>
              <a:t>工资</a:t>
            </a:r>
            <a:endParaRPr lang="en-US" altLang="zh-CN" sz="2400" dirty="0" smtClean="0">
              <a:solidFill>
                <a:srgbClr val="FF0000"/>
              </a:solidFill>
              <a:latin typeface="+mj-ea"/>
              <a:ea typeface="+mj-ea"/>
            </a:endParaRPr>
          </a:p>
          <a:p>
            <a:r>
              <a:rPr lang="zh-CN" altLang="en-US" sz="2000" dirty="0">
                <a:latin typeface="+mn-ea"/>
              </a:rPr>
              <a:t>本科目核算农村集体经济组织应支付给</a:t>
            </a:r>
            <a:r>
              <a:rPr lang="zh-CN" altLang="en-US" sz="2000" dirty="0">
                <a:solidFill>
                  <a:srgbClr val="FF0000"/>
                </a:solidFill>
                <a:latin typeface="+mj-ea"/>
                <a:ea typeface="+mj-ea"/>
              </a:rPr>
              <a:t>管理人员</a:t>
            </a:r>
            <a:r>
              <a:rPr lang="zh-CN" altLang="en-US" sz="2000" dirty="0" smtClean="0">
                <a:solidFill>
                  <a:srgbClr val="FF0000"/>
                </a:solidFill>
                <a:latin typeface="+mj-ea"/>
                <a:ea typeface="+mj-ea"/>
              </a:rPr>
              <a:t>、固定</a:t>
            </a:r>
            <a:r>
              <a:rPr lang="zh-CN" altLang="en-US" sz="2000" dirty="0">
                <a:solidFill>
                  <a:srgbClr val="FF0000"/>
                </a:solidFill>
                <a:latin typeface="+mj-ea"/>
                <a:ea typeface="+mj-ea"/>
              </a:rPr>
              <a:t>员工</a:t>
            </a:r>
            <a:r>
              <a:rPr lang="zh-CN" altLang="en-US" sz="2000" dirty="0">
                <a:latin typeface="+mn-ea"/>
              </a:rPr>
              <a:t>等职工的工资总额。包括在工资总额内的各种</a:t>
            </a:r>
            <a:r>
              <a:rPr lang="zh-CN" altLang="en-US" sz="2000" dirty="0" smtClean="0">
                <a:latin typeface="+mn-ea"/>
              </a:rPr>
              <a:t>工资</a:t>
            </a:r>
            <a:r>
              <a:rPr lang="zh-CN" altLang="en-US" sz="2000" dirty="0">
                <a:latin typeface="+mn-ea"/>
              </a:rPr>
              <a:t>、奖金、津贴、补助、社会保险费等，不论是否在当月</a:t>
            </a:r>
            <a:r>
              <a:rPr lang="zh-CN" altLang="en-US" sz="2000" dirty="0" smtClean="0">
                <a:latin typeface="+mn-ea"/>
              </a:rPr>
              <a:t>支付</a:t>
            </a:r>
            <a:r>
              <a:rPr lang="zh-CN" altLang="en-US" sz="2000" dirty="0">
                <a:latin typeface="+mn-ea"/>
              </a:rPr>
              <a:t>，都应通过本科目核算</a:t>
            </a:r>
            <a:r>
              <a:rPr lang="zh-CN" altLang="en-US" sz="2000" dirty="0" smtClean="0">
                <a:latin typeface="+mn-ea"/>
              </a:rPr>
              <a:t>。</a:t>
            </a:r>
            <a:endParaRPr lang="en-US" altLang="zh-CN" sz="2000" dirty="0" smtClean="0">
              <a:latin typeface="+mn-ea"/>
            </a:endParaRPr>
          </a:p>
          <a:p>
            <a:r>
              <a:rPr lang="en-US" altLang="zh-CN" sz="2000" dirty="0" smtClean="0">
                <a:latin typeface="+mn-ea"/>
              </a:rPr>
              <a:t>1.</a:t>
            </a:r>
            <a:r>
              <a:rPr lang="zh-CN" altLang="en-US" sz="2000" dirty="0">
                <a:latin typeface="+mn-ea"/>
              </a:rPr>
              <a:t>提取工资时，根据人员岗位进行工资</a:t>
            </a:r>
            <a:r>
              <a:rPr lang="zh-CN" altLang="en-US" sz="2000" dirty="0" smtClean="0">
                <a:latin typeface="+mn-ea"/>
              </a:rPr>
              <a:t>分配</a:t>
            </a:r>
            <a:endParaRPr lang="en-US" altLang="zh-CN" sz="2000" dirty="0" smtClean="0">
              <a:latin typeface="+mn-ea"/>
            </a:endParaRPr>
          </a:p>
          <a:p>
            <a:r>
              <a:rPr lang="zh-CN" altLang="en-US" sz="2000" dirty="0" smtClean="0">
                <a:latin typeface="+mn-ea"/>
              </a:rPr>
              <a:t>借：生产（劳务）成本</a:t>
            </a:r>
            <a:endParaRPr lang="en-US" altLang="zh-CN" sz="2000" dirty="0" smtClean="0">
              <a:latin typeface="+mn-ea"/>
            </a:endParaRPr>
          </a:p>
          <a:p>
            <a:r>
              <a:rPr lang="en-US" altLang="zh-CN" sz="2000" dirty="0">
                <a:latin typeface="+mn-ea"/>
              </a:rPr>
              <a:t> </a:t>
            </a:r>
            <a:r>
              <a:rPr lang="en-US" altLang="zh-CN" sz="2000" dirty="0" smtClean="0">
                <a:latin typeface="+mn-ea"/>
              </a:rPr>
              <a:t>   </a:t>
            </a:r>
            <a:r>
              <a:rPr lang="zh-CN" altLang="en-US" sz="2000" dirty="0" smtClean="0">
                <a:latin typeface="+mn-ea"/>
              </a:rPr>
              <a:t>管理费用</a:t>
            </a:r>
            <a:endParaRPr lang="en-US" altLang="zh-CN" sz="2000" dirty="0" smtClean="0">
              <a:latin typeface="+mn-ea"/>
            </a:endParaRPr>
          </a:p>
          <a:p>
            <a:r>
              <a:rPr lang="en-US" altLang="zh-CN" sz="2000" dirty="0">
                <a:latin typeface="+mn-ea"/>
              </a:rPr>
              <a:t> </a:t>
            </a:r>
            <a:r>
              <a:rPr lang="en-US" altLang="zh-CN" sz="2000" dirty="0" smtClean="0">
                <a:latin typeface="+mn-ea"/>
              </a:rPr>
              <a:t>    </a:t>
            </a:r>
            <a:r>
              <a:rPr lang="zh-CN" altLang="en-US" sz="2000" dirty="0" smtClean="0">
                <a:latin typeface="+mn-ea"/>
              </a:rPr>
              <a:t>经营支出</a:t>
            </a:r>
            <a:endParaRPr lang="en-US" altLang="zh-CN" sz="2000" dirty="0" smtClean="0">
              <a:latin typeface="+mn-ea"/>
            </a:endParaRPr>
          </a:p>
          <a:p>
            <a:r>
              <a:rPr lang="en-US" altLang="zh-CN" sz="2000" dirty="0">
                <a:latin typeface="+mn-ea"/>
              </a:rPr>
              <a:t> </a:t>
            </a:r>
            <a:r>
              <a:rPr lang="en-US" altLang="zh-CN" sz="2000" dirty="0" smtClean="0">
                <a:latin typeface="+mn-ea"/>
              </a:rPr>
              <a:t>   </a:t>
            </a:r>
            <a:r>
              <a:rPr lang="zh-CN" altLang="en-US" sz="2000" dirty="0" smtClean="0">
                <a:latin typeface="+mn-ea"/>
              </a:rPr>
              <a:t>贷：应付工资</a:t>
            </a:r>
            <a:endParaRPr lang="en-US" altLang="zh-CN" sz="2000" dirty="0" smtClean="0">
              <a:latin typeface="+mn-ea"/>
            </a:endParaRPr>
          </a:p>
          <a:p>
            <a:r>
              <a:rPr lang="en-US" altLang="zh-CN" sz="2000" dirty="0" smtClean="0">
                <a:latin typeface="+mn-ea"/>
              </a:rPr>
              <a:t>2.</a:t>
            </a:r>
            <a:r>
              <a:rPr lang="zh-CN" altLang="en-US" sz="2000" dirty="0" smtClean="0">
                <a:latin typeface="+mn-ea"/>
              </a:rPr>
              <a:t>支付工资</a:t>
            </a:r>
            <a:endParaRPr lang="en-US" altLang="zh-CN" sz="2000" dirty="0" smtClean="0">
              <a:latin typeface="+mn-ea"/>
            </a:endParaRPr>
          </a:p>
          <a:p>
            <a:r>
              <a:rPr lang="en-US" altLang="zh-CN" sz="2000" dirty="0">
                <a:latin typeface="+mn-ea"/>
              </a:rPr>
              <a:t> </a:t>
            </a:r>
            <a:r>
              <a:rPr lang="zh-CN" altLang="en-US" sz="2000" dirty="0" smtClean="0">
                <a:latin typeface="+mn-ea"/>
              </a:rPr>
              <a:t>借：应付工资</a:t>
            </a:r>
            <a:endParaRPr lang="en-US" altLang="zh-CN" sz="2000" dirty="0" smtClean="0">
              <a:latin typeface="+mn-ea"/>
            </a:endParaRPr>
          </a:p>
          <a:p>
            <a:r>
              <a:rPr lang="en-US" altLang="zh-CN" sz="2000" dirty="0">
                <a:latin typeface="+mn-ea"/>
              </a:rPr>
              <a:t> </a:t>
            </a:r>
            <a:r>
              <a:rPr lang="en-US" altLang="zh-CN" sz="2000" dirty="0" smtClean="0">
                <a:latin typeface="+mn-ea"/>
              </a:rPr>
              <a:t>    </a:t>
            </a:r>
            <a:r>
              <a:rPr lang="zh-CN" altLang="en-US" sz="2000" dirty="0" smtClean="0">
                <a:latin typeface="+mn-ea"/>
              </a:rPr>
              <a:t>贷：银行存款</a:t>
            </a:r>
            <a:endParaRPr lang="en-US" altLang="zh-CN" sz="2000" dirty="0">
              <a:latin typeface="+mn-ea"/>
            </a:endParaRPr>
          </a:p>
          <a:p>
            <a:endParaRPr lang="zh-CN" altLang="en-US" sz="2000" dirty="0">
              <a:solidFill>
                <a:srgbClr val="FF000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down)">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a:xfrm>
            <a:off x="457200" y="1484784"/>
            <a:ext cx="8229600" cy="4839816"/>
          </a:xfrm>
        </p:spPr>
        <p:txBody>
          <a:bodyPr>
            <a:normAutofit/>
          </a:bodyPr>
          <a:lstStyle/>
          <a:p>
            <a:r>
              <a:rPr lang="en-US" altLang="zh-CN" sz="2400" dirty="0">
                <a:solidFill>
                  <a:srgbClr val="FF0000"/>
                </a:solidFill>
                <a:latin typeface="+mj-ea"/>
                <a:ea typeface="+mj-ea"/>
              </a:rPr>
              <a:t>213 </a:t>
            </a:r>
            <a:r>
              <a:rPr lang="zh-CN" altLang="en-US" sz="2400" dirty="0">
                <a:solidFill>
                  <a:srgbClr val="FF0000"/>
                </a:solidFill>
                <a:latin typeface="+mj-ea"/>
                <a:ea typeface="+mj-ea"/>
              </a:rPr>
              <a:t>应付</a:t>
            </a:r>
            <a:r>
              <a:rPr lang="zh-CN" altLang="en-US" sz="2400" dirty="0" smtClean="0">
                <a:solidFill>
                  <a:srgbClr val="FF0000"/>
                </a:solidFill>
                <a:latin typeface="+mj-ea"/>
                <a:ea typeface="+mj-ea"/>
              </a:rPr>
              <a:t>劳务费</a:t>
            </a:r>
            <a:endParaRPr lang="en-US" altLang="zh-CN" sz="2400" dirty="0" smtClean="0">
              <a:solidFill>
                <a:srgbClr val="FF0000"/>
              </a:solidFill>
              <a:latin typeface="+mj-ea"/>
              <a:ea typeface="+mj-ea"/>
            </a:endParaRPr>
          </a:p>
          <a:p>
            <a:r>
              <a:rPr lang="zh-CN" altLang="en-US" sz="2000" dirty="0">
                <a:latin typeface="+mn-ea"/>
              </a:rPr>
              <a:t>本科目核算农村集体经济组织应支付给</a:t>
            </a:r>
            <a:r>
              <a:rPr lang="zh-CN" altLang="en-US" sz="2000" dirty="0">
                <a:solidFill>
                  <a:srgbClr val="FF0000"/>
                </a:solidFill>
                <a:latin typeface="+mj-ea"/>
                <a:ea typeface="+mj-ea"/>
              </a:rPr>
              <a:t>季节性</a:t>
            </a:r>
            <a:r>
              <a:rPr lang="zh-CN" altLang="en-US" sz="2000" dirty="0" smtClean="0">
                <a:solidFill>
                  <a:srgbClr val="FF0000"/>
                </a:solidFill>
                <a:latin typeface="+mj-ea"/>
                <a:ea typeface="+mj-ea"/>
              </a:rPr>
              <a:t>用工等</a:t>
            </a:r>
            <a:r>
              <a:rPr lang="zh-CN" altLang="en-US" sz="2000" dirty="0">
                <a:solidFill>
                  <a:srgbClr val="FF0000"/>
                </a:solidFill>
                <a:latin typeface="+mj-ea"/>
                <a:ea typeface="+mj-ea"/>
              </a:rPr>
              <a:t>临时性工作人员</a:t>
            </a:r>
            <a:r>
              <a:rPr lang="zh-CN" altLang="en-US" sz="2000" dirty="0">
                <a:latin typeface="+mn-ea"/>
              </a:rPr>
              <a:t>的劳务费总额。包括在劳务费总额内的</a:t>
            </a:r>
            <a:r>
              <a:rPr lang="zh-CN" altLang="en-US" sz="2000" dirty="0" smtClean="0">
                <a:latin typeface="+mn-ea"/>
              </a:rPr>
              <a:t>各种</a:t>
            </a:r>
            <a:r>
              <a:rPr lang="zh-CN" altLang="en-US" sz="2000" dirty="0">
                <a:latin typeface="+mn-ea"/>
              </a:rPr>
              <a:t>劳务费、奖金、津贴、补助等，不论是否在当月支付，</a:t>
            </a:r>
            <a:r>
              <a:rPr lang="zh-CN" altLang="en-US" sz="2000" dirty="0" smtClean="0">
                <a:latin typeface="+mn-ea"/>
              </a:rPr>
              <a:t>都应</a:t>
            </a:r>
            <a:r>
              <a:rPr lang="zh-CN" altLang="en-US" sz="2000" dirty="0">
                <a:latin typeface="+mn-ea"/>
              </a:rPr>
              <a:t>通过本科目核算</a:t>
            </a:r>
            <a:r>
              <a:rPr lang="zh-CN" altLang="en-US" sz="2000" dirty="0" smtClean="0">
                <a:latin typeface="+mn-ea"/>
              </a:rPr>
              <a:t>。</a:t>
            </a:r>
            <a:endParaRPr lang="en-US" altLang="zh-CN" sz="2000" dirty="0" smtClean="0">
              <a:latin typeface="+mn-ea"/>
            </a:endParaRPr>
          </a:p>
          <a:p>
            <a:pPr lvl="0">
              <a:buClr>
                <a:srgbClr val="0BD0D9"/>
              </a:buClr>
            </a:pPr>
            <a:r>
              <a:rPr lang="en-US" altLang="zh-CN" sz="2000" dirty="0">
                <a:solidFill>
                  <a:prstClr val="black"/>
                </a:solidFill>
                <a:latin typeface="宋体" panose="02010600030101010101" pitchFamily="2" charset="-122"/>
              </a:rPr>
              <a:t>1.</a:t>
            </a:r>
            <a:r>
              <a:rPr lang="zh-CN" altLang="en-US" sz="2000" dirty="0" smtClean="0">
                <a:solidFill>
                  <a:prstClr val="black"/>
                </a:solidFill>
                <a:latin typeface="宋体" panose="02010600030101010101" pitchFamily="2" charset="-122"/>
              </a:rPr>
              <a:t>提取</a:t>
            </a:r>
            <a:r>
              <a:rPr lang="zh-CN" altLang="en-US" sz="2000" dirty="0">
                <a:solidFill>
                  <a:prstClr val="black"/>
                </a:solidFill>
                <a:latin typeface="宋体" panose="02010600030101010101" pitchFamily="2" charset="-122"/>
              </a:rPr>
              <a:t>劳务费</a:t>
            </a:r>
            <a:r>
              <a:rPr lang="zh-CN" altLang="en-US" sz="2000" dirty="0" smtClean="0">
                <a:solidFill>
                  <a:prstClr val="black"/>
                </a:solidFill>
                <a:latin typeface="宋体" panose="02010600030101010101" pitchFamily="2" charset="-122"/>
              </a:rPr>
              <a:t>时</a:t>
            </a:r>
            <a:r>
              <a:rPr lang="zh-CN" altLang="en-US" sz="2000" dirty="0">
                <a:solidFill>
                  <a:prstClr val="black"/>
                </a:solidFill>
                <a:latin typeface="宋体" panose="02010600030101010101" pitchFamily="2" charset="-122"/>
              </a:rPr>
              <a:t>，根据人员岗位</a:t>
            </a:r>
            <a:r>
              <a:rPr lang="zh-CN" altLang="en-US" sz="2000" dirty="0" smtClean="0">
                <a:solidFill>
                  <a:prstClr val="black"/>
                </a:solidFill>
                <a:latin typeface="宋体" panose="02010600030101010101" pitchFamily="2" charset="-122"/>
              </a:rPr>
              <a:t>进行劳务费分配</a:t>
            </a:r>
            <a:endParaRPr lang="en-US" altLang="zh-CN" sz="2000" dirty="0">
              <a:solidFill>
                <a:prstClr val="black"/>
              </a:solidFill>
              <a:latin typeface="宋体" panose="02010600030101010101" pitchFamily="2" charset="-122"/>
            </a:endParaRPr>
          </a:p>
          <a:p>
            <a:pPr lvl="0">
              <a:buClr>
                <a:srgbClr val="0BD0D9"/>
              </a:buClr>
            </a:pPr>
            <a:r>
              <a:rPr lang="zh-CN" altLang="en-US" sz="2000" dirty="0">
                <a:solidFill>
                  <a:prstClr val="black"/>
                </a:solidFill>
                <a:latin typeface="宋体" panose="02010600030101010101" pitchFamily="2" charset="-122"/>
              </a:rPr>
              <a:t>借：生产（劳务）成本</a:t>
            </a:r>
            <a:endParaRPr lang="en-US" altLang="zh-CN" sz="2000" dirty="0">
              <a:solidFill>
                <a:prstClr val="black"/>
              </a:solidFill>
              <a:latin typeface="宋体" panose="02010600030101010101" pitchFamily="2" charset="-122"/>
            </a:endParaRPr>
          </a:p>
          <a:p>
            <a:pPr lvl="0">
              <a:buClr>
                <a:srgbClr val="0BD0D9"/>
              </a:buClr>
            </a:pPr>
            <a:r>
              <a:rPr lang="en-US" altLang="zh-CN" sz="2000" dirty="0">
                <a:solidFill>
                  <a:prstClr val="black"/>
                </a:solidFill>
                <a:latin typeface="宋体" panose="02010600030101010101" pitchFamily="2" charset="-122"/>
              </a:rPr>
              <a:t>    </a:t>
            </a:r>
            <a:r>
              <a:rPr lang="zh-CN" altLang="en-US" sz="2000" dirty="0">
                <a:solidFill>
                  <a:prstClr val="black"/>
                </a:solidFill>
                <a:latin typeface="宋体" panose="02010600030101010101" pitchFamily="2" charset="-122"/>
              </a:rPr>
              <a:t>管理费用</a:t>
            </a:r>
            <a:endParaRPr lang="en-US" altLang="zh-CN" sz="2000" dirty="0">
              <a:solidFill>
                <a:prstClr val="black"/>
              </a:solidFill>
              <a:latin typeface="宋体" panose="02010600030101010101" pitchFamily="2" charset="-122"/>
            </a:endParaRPr>
          </a:p>
          <a:p>
            <a:pPr lvl="0">
              <a:buClr>
                <a:srgbClr val="0BD0D9"/>
              </a:buClr>
            </a:pPr>
            <a:r>
              <a:rPr lang="en-US" altLang="zh-CN" sz="2000" dirty="0">
                <a:solidFill>
                  <a:prstClr val="black"/>
                </a:solidFill>
                <a:latin typeface="宋体" panose="02010600030101010101" pitchFamily="2" charset="-122"/>
              </a:rPr>
              <a:t>     </a:t>
            </a:r>
            <a:r>
              <a:rPr lang="zh-CN" altLang="en-US" sz="2000" dirty="0">
                <a:solidFill>
                  <a:prstClr val="black"/>
                </a:solidFill>
                <a:latin typeface="宋体" panose="02010600030101010101" pitchFamily="2" charset="-122"/>
              </a:rPr>
              <a:t>经营支出</a:t>
            </a:r>
            <a:endParaRPr lang="en-US" altLang="zh-CN" sz="2000" dirty="0">
              <a:solidFill>
                <a:prstClr val="black"/>
              </a:solidFill>
              <a:latin typeface="宋体" panose="02010600030101010101" pitchFamily="2" charset="-122"/>
            </a:endParaRPr>
          </a:p>
          <a:p>
            <a:pPr lvl="0">
              <a:buClr>
                <a:srgbClr val="0BD0D9"/>
              </a:buClr>
            </a:pPr>
            <a:r>
              <a:rPr lang="en-US" altLang="zh-CN" sz="2000" dirty="0">
                <a:solidFill>
                  <a:prstClr val="black"/>
                </a:solidFill>
                <a:latin typeface="宋体" panose="02010600030101010101" pitchFamily="2" charset="-122"/>
              </a:rPr>
              <a:t>    </a:t>
            </a:r>
            <a:r>
              <a:rPr lang="zh-CN" altLang="en-US" sz="2000" dirty="0">
                <a:solidFill>
                  <a:prstClr val="black"/>
                </a:solidFill>
                <a:latin typeface="宋体" panose="02010600030101010101" pitchFamily="2" charset="-122"/>
              </a:rPr>
              <a:t>贷：</a:t>
            </a:r>
            <a:r>
              <a:rPr lang="zh-CN" altLang="en-US" sz="2000" dirty="0" smtClean="0">
                <a:solidFill>
                  <a:prstClr val="black"/>
                </a:solidFill>
                <a:latin typeface="宋体" panose="02010600030101010101" pitchFamily="2" charset="-122"/>
              </a:rPr>
              <a:t>应付</a:t>
            </a:r>
            <a:r>
              <a:rPr lang="zh-CN" altLang="en-US" sz="2000" dirty="0">
                <a:solidFill>
                  <a:prstClr val="black"/>
                </a:solidFill>
                <a:latin typeface="宋体" panose="02010600030101010101" pitchFamily="2" charset="-122"/>
              </a:rPr>
              <a:t>劳务费</a:t>
            </a:r>
            <a:endParaRPr lang="en-US" altLang="zh-CN" sz="2000" dirty="0">
              <a:solidFill>
                <a:prstClr val="black"/>
              </a:solidFill>
              <a:latin typeface="宋体" panose="02010600030101010101" pitchFamily="2" charset="-122"/>
            </a:endParaRPr>
          </a:p>
          <a:p>
            <a:pPr lvl="0">
              <a:buClr>
                <a:srgbClr val="0BD0D9"/>
              </a:buClr>
            </a:pPr>
            <a:r>
              <a:rPr lang="en-US" altLang="zh-CN" sz="2000" dirty="0">
                <a:solidFill>
                  <a:prstClr val="black"/>
                </a:solidFill>
                <a:latin typeface="宋体" panose="02010600030101010101" pitchFamily="2" charset="-122"/>
              </a:rPr>
              <a:t>2.</a:t>
            </a:r>
            <a:r>
              <a:rPr lang="zh-CN" altLang="en-US" sz="2000" dirty="0" smtClean="0">
                <a:solidFill>
                  <a:prstClr val="black"/>
                </a:solidFill>
                <a:latin typeface="宋体" panose="02010600030101010101" pitchFamily="2" charset="-122"/>
              </a:rPr>
              <a:t>支付</a:t>
            </a:r>
            <a:r>
              <a:rPr lang="zh-CN" altLang="en-US" sz="2000" dirty="0">
                <a:solidFill>
                  <a:prstClr val="black"/>
                </a:solidFill>
                <a:latin typeface="宋体" panose="02010600030101010101" pitchFamily="2" charset="-122"/>
              </a:rPr>
              <a:t>劳务费</a:t>
            </a:r>
            <a:endParaRPr lang="en-US" altLang="zh-CN" sz="2000" dirty="0">
              <a:solidFill>
                <a:prstClr val="black"/>
              </a:solidFill>
              <a:latin typeface="宋体" panose="02010600030101010101" pitchFamily="2" charset="-122"/>
            </a:endParaRPr>
          </a:p>
          <a:p>
            <a:pPr lvl="0">
              <a:buClr>
                <a:srgbClr val="0BD0D9"/>
              </a:buClr>
            </a:pPr>
            <a:r>
              <a:rPr lang="en-US" altLang="zh-CN" sz="2000" dirty="0">
                <a:solidFill>
                  <a:prstClr val="black"/>
                </a:solidFill>
                <a:latin typeface="宋体" panose="02010600030101010101" pitchFamily="2" charset="-122"/>
              </a:rPr>
              <a:t> </a:t>
            </a:r>
            <a:r>
              <a:rPr lang="zh-CN" altLang="en-US" sz="2000" dirty="0">
                <a:solidFill>
                  <a:prstClr val="black"/>
                </a:solidFill>
                <a:latin typeface="宋体" panose="02010600030101010101" pitchFamily="2" charset="-122"/>
              </a:rPr>
              <a:t>借：</a:t>
            </a:r>
            <a:r>
              <a:rPr lang="zh-CN" altLang="en-US" sz="2000" dirty="0" smtClean="0">
                <a:solidFill>
                  <a:prstClr val="black"/>
                </a:solidFill>
                <a:latin typeface="宋体" panose="02010600030101010101" pitchFamily="2" charset="-122"/>
              </a:rPr>
              <a:t>应付</a:t>
            </a:r>
            <a:r>
              <a:rPr lang="zh-CN" altLang="en-US" sz="2000" dirty="0">
                <a:solidFill>
                  <a:prstClr val="black"/>
                </a:solidFill>
                <a:latin typeface="宋体" panose="02010600030101010101" pitchFamily="2" charset="-122"/>
              </a:rPr>
              <a:t>劳务费</a:t>
            </a:r>
            <a:endParaRPr lang="en-US" altLang="zh-CN" sz="2000" dirty="0">
              <a:solidFill>
                <a:prstClr val="black"/>
              </a:solidFill>
              <a:latin typeface="宋体" panose="02010600030101010101" pitchFamily="2" charset="-122"/>
            </a:endParaRPr>
          </a:p>
          <a:p>
            <a:pPr lvl="0">
              <a:buClr>
                <a:srgbClr val="0BD0D9"/>
              </a:buClr>
            </a:pPr>
            <a:r>
              <a:rPr lang="en-US" altLang="zh-CN" sz="2000" dirty="0">
                <a:solidFill>
                  <a:prstClr val="black"/>
                </a:solidFill>
                <a:latin typeface="宋体" panose="02010600030101010101" pitchFamily="2" charset="-122"/>
              </a:rPr>
              <a:t>     </a:t>
            </a:r>
            <a:r>
              <a:rPr lang="zh-CN" altLang="en-US" sz="2000" dirty="0">
                <a:solidFill>
                  <a:prstClr val="black"/>
                </a:solidFill>
                <a:latin typeface="宋体" panose="02010600030101010101" pitchFamily="2" charset="-122"/>
              </a:rPr>
              <a:t>贷：银行存款</a:t>
            </a:r>
            <a:endParaRPr lang="en-US" altLang="zh-CN" sz="2000" dirty="0">
              <a:solidFill>
                <a:prstClr val="black"/>
              </a:solidFill>
              <a:latin typeface="宋体" panose="02010600030101010101" pitchFamily="2" charset="-122"/>
            </a:endParaRPr>
          </a:p>
          <a:p>
            <a:endParaRPr lang="zh-CN" altLang="en-US" sz="2000" dirty="0">
              <a:solidFill>
                <a:srgbClr val="FF000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1000"/>
                                        <p:tgtEl>
                                          <p:spTgt spid="3">
                                            <p:txEl>
                                              <p:pRg st="8" end="8"/>
                                            </p:txEl>
                                          </p:spTgt>
                                        </p:tgtEl>
                                      </p:cBhvr>
                                    </p:animEffect>
                                    <p:anim calcmode="lin" valueType="num">
                                      <p:cBhvr>
                                        <p:cTn id="7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Effect transition="in" filter="fade">
                                      <p:cBhvr>
                                        <p:cTn id="76" dur="1000"/>
                                        <p:tgtEl>
                                          <p:spTgt spid="3">
                                            <p:txEl>
                                              <p:pRg st="9" end="9"/>
                                            </p:txEl>
                                          </p:spTgt>
                                        </p:tgtEl>
                                      </p:cBhvr>
                                    </p:animEffect>
                                    <p:anim calcmode="lin" valueType="num">
                                      <p:cBhvr>
                                        <p:cTn id="7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a:xfrm>
            <a:off x="457200" y="1484784"/>
            <a:ext cx="8229600" cy="4839816"/>
          </a:xfrm>
        </p:spPr>
        <p:txBody>
          <a:bodyPr>
            <a:normAutofit fontScale="77500" lnSpcReduction="20000"/>
          </a:bodyPr>
          <a:lstStyle/>
          <a:p>
            <a:r>
              <a:rPr lang="en-US" altLang="zh-CN" sz="2400" dirty="0">
                <a:solidFill>
                  <a:srgbClr val="FF0000"/>
                </a:solidFill>
                <a:latin typeface="+mj-ea"/>
                <a:ea typeface="+mj-ea"/>
              </a:rPr>
              <a:t>214 </a:t>
            </a:r>
            <a:r>
              <a:rPr lang="zh-CN" altLang="en-US" sz="2400" dirty="0">
                <a:solidFill>
                  <a:srgbClr val="FF0000"/>
                </a:solidFill>
                <a:latin typeface="+mj-ea"/>
                <a:ea typeface="+mj-ea"/>
              </a:rPr>
              <a:t>应交税</a:t>
            </a:r>
            <a:r>
              <a:rPr lang="zh-CN" altLang="en-US" sz="2400" dirty="0" smtClean="0">
                <a:solidFill>
                  <a:srgbClr val="FF0000"/>
                </a:solidFill>
                <a:latin typeface="+mj-ea"/>
                <a:ea typeface="+mj-ea"/>
              </a:rPr>
              <a:t>费</a:t>
            </a:r>
            <a:endParaRPr lang="en-US" altLang="zh-CN" sz="2400" dirty="0" smtClean="0">
              <a:solidFill>
                <a:srgbClr val="FF0000"/>
              </a:solidFill>
              <a:latin typeface="+mj-ea"/>
              <a:ea typeface="+mj-ea"/>
            </a:endParaRPr>
          </a:p>
          <a:p>
            <a:r>
              <a:rPr lang="zh-CN" altLang="en-US" sz="2000" dirty="0">
                <a:latin typeface="+mn-ea"/>
              </a:rPr>
              <a:t>本科目核算农村集体经济组织按照税法等规定</a:t>
            </a:r>
            <a:r>
              <a:rPr lang="zh-CN" altLang="en-US" sz="2000" dirty="0" smtClean="0">
                <a:latin typeface="+mn-ea"/>
              </a:rPr>
              <a:t>计算应</a:t>
            </a:r>
            <a:r>
              <a:rPr lang="zh-CN" altLang="en-US" sz="2000" dirty="0">
                <a:latin typeface="+mn-ea"/>
              </a:rPr>
              <a:t>缴纳的各种税费</a:t>
            </a:r>
            <a:r>
              <a:rPr lang="zh-CN" altLang="en-US" sz="2000" dirty="0" smtClean="0">
                <a:latin typeface="+mn-ea"/>
              </a:rPr>
              <a:t>。</a:t>
            </a:r>
            <a:endParaRPr lang="en-US" altLang="zh-CN" sz="2000" dirty="0" smtClean="0">
              <a:latin typeface="+mn-ea"/>
            </a:endParaRPr>
          </a:p>
          <a:p>
            <a:r>
              <a:rPr lang="zh-CN" altLang="en-US" sz="2000" dirty="0" smtClean="0">
                <a:latin typeface="+mn-ea"/>
              </a:rPr>
              <a:t>农村</a:t>
            </a:r>
            <a:r>
              <a:rPr lang="zh-CN" altLang="en-US" sz="2000" dirty="0">
                <a:latin typeface="+mn-ea"/>
              </a:rPr>
              <a:t>集体经济组织代扣代缴的</a:t>
            </a:r>
            <a:r>
              <a:rPr lang="zh-CN" altLang="en-US" sz="2000" dirty="0" smtClean="0">
                <a:latin typeface="+mn-ea"/>
              </a:rPr>
              <a:t>个人所得税</a:t>
            </a:r>
            <a:r>
              <a:rPr lang="zh-CN" altLang="en-US" sz="2000" dirty="0">
                <a:latin typeface="+mn-ea"/>
              </a:rPr>
              <a:t>等，也通过本科目核算</a:t>
            </a:r>
            <a:r>
              <a:rPr lang="zh-CN" altLang="en-US" sz="2000" dirty="0" smtClean="0">
                <a:latin typeface="+mn-ea"/>
              </a:rPr>
              <a:t>。</a:t>
            </a:r>
            <a:endParaRPr lang="en-US" altLang="zh-CN" sz="2000" dirty="0" smtClean="0">
              <a:latin typeface="+mn-ea"/>
            </a:endParaRPr>
          </a:p>
          <a:p>
            <a:r>
              <a:rPr lang="en-US" altLang="zh-CN" sz="2000" dirty="0" smtClean="0">
                <a:latin typeface="+mn-ea"/>
              </a:rPr>
              <a:t>1.</a:t>
            </a:r>
            <a:r>
              <a:rPr lang="zh-CN" altLang="en-US" sz="2000" dirty="0" smtClean="0">
                <a:latin typeface="+mn-ea"/>
              </a:rPr>
              <a:t>获得应税收入</a:t>
            </a:r>
            <a:endParaRPr lang="en-US" altLang="zh-CN" sz="2000" dirty="0" smtClean="0">
              <a:latin typeface="+mn-ea"/>
            </a:endParaRPr>
          </a:p>
          <a:p>
            <a:r>
              <a:rPr lang="zh-CN" altLang="en-US" sz="2000" dirty="0" smtClean="0">
                <a:latin typeface="+mn-ea"/>
              </a:rPr>
              <a:t>借：银行存款</a:t>
            </a:r>
            <a:r>
              <a:rPr lang="en-US" altLang="zh-CN" sz="2000" dirty="0" smtClean="0">
                <a:latin typeface="+mn-ea"/>
              </a:rPr>
              <a:t>30300</a:t>
            </a:r>
            <a:endParaRPr lang="en-US" altLang="zh-CN" sz="2000" dirty="0" smtClean="0">
              <a:latin typeface="+mn-ea"/>
            </a:endParaRPr>
          </a:p>
          <a:p>
            <a:r>
              <a:rPr lang="en-US" altLang="zh-CN" sz="2000" dirty="0">
                <a:latin typeface="+mn-ea"/>
              </a:rPr>
              <a:t> </a:t>
            </a:r>
            <a:r>
              <a:rPr lang="en-US" altLang="zh-CN" sz="2000" dirty="0" smtClean="0">
                <a:latin typeface="+mn-ea"/>
              </a:rPr>
              <a:t>   </a:t>
            </a:r>
            <a:r>
              <a:rPr lang="zh-CN" altLang="en-US" sz="2000" dirty="0" smtClean="0">
                <a:latin typeface="+mn-ea"/>
              </a:rPr>
              <a:t>贷：经营收入</a:t>
            </a:r>
            <a:r>
              <a:rPr lang="en-US" altLang="zh-CN" sz="2000" dirty="0" smtClean="0">
                <a:latin typeface="+mn-ea"/>
              </a:rPr>
              <a:t>30000</a:t>
            </a:r>
            <a:endParaRPr lang="en-US" altLang="zh-CN" sz="2000" dirty="0" smtClean="0">
              <a:latin typeface="+mn-ea"/>
            </a:endParaRPr>
          </a:p>
          <a:p>
            <a:r>
              <a:rPr lang="en-US" altLang="zh-CN" sz="2000" dirty="0">
                <a:latin typeface="+mn-ea"/>
              </a:rPr>
              <a:t> </a:t>
            </a:r>
            <a:r>
              <a:rPr lang="en-US" altLang="zh-CN" sz="2000" dirty="0" smtClean="0">
                <a:latin typeface="+mn-ea"/>
              </a:rPr>
              <a:t>       </a:t>
            </a:r>
            <a:r>
              <a:rPr lang="zh-CN" altLang="en-US" sz="2000" dirty="0" smtClean="0">
                <a:latin typeface="+mn-ea"/>
              </a:rPr>
              <a:t>应交税金</a:t>
            </a:r>
            <a:r>
              <a:rPr lang="en-US" altLang="zh-CN" sz="2000" dirty="0" smtClean="0">
                <a:latin typeface="+mn-ea"/>
              </a:rPr>
              <a:t>-</a:t>
            </a:r>
            <a:r>
              <a:rPr lang="zh-CN" altLang="en-US" sz="2000" dirty="0" smtClean="0">
                <a:latin typeface="+mn-ea"/>
              </a:rPr>
              <a:t>应交增值税</a:t>
            </a:r>
            <a:r>
              <a:rPr lang="en-US" altLang="zh-CN" sz="2000" dirty="0" smtClean="0">
                <a:latin typeface="+mn-ea"/>
              </a:rPr>
              <a:t>300</a:t>
            </a:r>
            <a:endParaRPr lang="en-US" altLang="zh-CN" sz="2000" dirty="0" smtClean="0">
              <a:latin typeface="+mn-ea"/>
            </a:endParaRPr>
          </a:p>
          <a:p>
            <a:r>
              <a:rPr lang="en-US" altLang="zh-CN" sz="2000" dirty="0" smtClean="0">
                <a:latin typeface="+mn-ea"/>
              </a:rPr>
              <a:t>2.</a:t>
            </a:r>
            <a:r>
              <a:rPr lang="zh-CN" altLang="en-US" sz="2000" dirty="0" smtClean="0">
                <a:latin typeface="+mn-ea"/>
              </a:rPr>
              <a:t>计算出应交的城建税和所得税</a:t>
            </a:r>
            <a:endParaRPr lang="en-US" altLang="zh-CN" sz="2000" dirty="0" smtClean="0">
              <a:latin typeface="+mn-ea"/>
            </a:endParaRPr>
          </a:p>
          <a:p>
            <a:r>
              <a:rPr lang="zh-CN" altLang="en-US" sz="2000" dirty="0" smtClean="0">
                <a:latin typeface="+mn-ea"/>
              </a:rPr>
              <a:t>借：税金及附加</a:t>
            </a:r>
            <a:r>
              <a:rPr lang="en-US" altLang="zh-CN" sz="2000" dirty="0" smtClean="0">
                <a:latin typeface="+mn-ea"/>
              </a:rPr>
              <a:t>300</a:t>
            </a:r>
            <a:endParaRPr lang="en-US" altLang="zh-CN" sz="2000" dirty="0" smtClean="0">
              <a:latin typeface="+mn-ea"/>
            </a:endParaRPr>
          </a:p>
          <a:p>
            <a:r>
              <a:rPr lang="zh-CN" altLang="en-US" sz="2100" dirty="0">
                <a:latin typeface="+mn-ea"/>
              </a:rPr>
              <a:t>    所得税</a:t>
            </a:r>
            <a:r>
              <a:rPr lang="zh-CN" altLang="en-US" sz="2100" dirty="0" smtClean="0">
                <a:latin typeface="+mn-ea"/>
              </a:rPr>
              <a:t>费用</a:t>
            </a:r>
            <a:r>
              <a:rPr lang="en-US" altLang="zh-CN" sz="2100" dirty="0" smtClean="0">
                <a:latin typeface="+mn-ea"/>
              </a:rPr>
              <a:t>2000</a:t>
            </a:r>
            <a:endParaRPr lang="en-US" altLang="zh-CN" sz="2100" dirty="0">
              <a:latin typeface="+mn-ea"/>
            </a:endParaRPr>
          </a:p>
          <a:p>
            <a:r>
              <a:rPr lang="en-US" altLang="zh-CN" sz="2100" dirty="0">
                <a:latin typeface="+mn-ea"/>
              </a:rPr>
              <a:t>    </a:t>
            </a:r>
            <a:r>
              <a:rPr lang="zh-CN" altLang="en-US" sz="2100" dirty="0">
                <a:latin typeface="+mn-ea"/>
              </a:rPr>
              <a:t>贷：应交税金</a:t>
            </a:r>
            <a:r>
              <a:rPr lang="en-US" altLang="zh-CN" sz="2100" dirty="0">
                <a:latin typeface="+mn-ea"/>
              </a:rPr>
              <a:t>—</a:t>
            </a:r>
            <a:r>
              <a:rPr lang="zh-CN" altLang="en-US" sz="2100" dirty="0">
                <a:latin typeface="+mn-ea"/>
              </a:rPr>
              <a:t>城建</a:t>
            </a:r>
            <a:r>
              <a:rPr lang="zh-CN" altLang="en-US" sz="2100" dirty="0" smtClean="0">
                <a:latin typeface="+mn-ea"/>
              </a:rPr>
              <a:t>税</a:t>
            </a:r>
            <a:r>
              <a:rPr lang="en-US" altLang="zh-CN" sz="2100" dirty="0" smtClean="0">
                <a:latin typeface="+mn-ea"/>
              </a:rPr>
              <a:t>300</a:t>
            </a:r>
            <a:endParaRPr lang="en-US" altLang="zh-CN" sz="2100" dirty="0">
              <a:latin typeface="+mn-ea"/>
            </a:endParaRPr>
          </a:p>
          <a:p>
            <a:r>
              <a:rPr lang="en-US" altLang="zh-CN" sz="2100" dirty="0">
                <a:latin typeface="+mn-ea"/>
              </a:rPr>
              <a:t>                --</a:t>
            </a:r>
            <a:r>
              <a:rPr lang="zh-CN" altLang="en-US" sz="2100" dirty="0" smtClean="0">
                <a:latin typeface="+mn-ea"/>
              </a:rPr>
              <a:t>所得税</a:t>
            </a:r>
            <a:r>
              <a:rPr lang="en-US" altLang="zh-CN" sz="2100" dirty="0" smtClean="0">
                <a:latin typeface="+mn-ea"/>
              </a:rPr>
              <a:t>2000</a:t>
            </a:r>
            <a:endParaRPr lang="en-US" altLang="zh-CN" sz="2100" dirty="0">
              <a:latin typeface="+mn-ea"/>
            </a:endParaRPr>
          </a:p>
          <a:p>
            <a:r>
              <a:rPr lang="en-US" altLang="zh-CN" sz="2000" dirty="0" smtClean="0">
                <a:latin typeface="+mn-ea"/>
              </a:rPr>
              <a:t>3.</a:t>
            </a:r>
            <a:r>
              <a:rPr lang="zh-CN" altLang="en-US" sz="2000" dirty="0" smtClean="0">
                <a:latin typeface="+mn-ea"/>
              </a:rPr>
              <a:t>应</a:t>
            </a:r>
            <a:r>
              <a:rPr lang="zh-CN" altLang="en-US" sz="2000" dirty="0">
                <a:latin typeface="+mn-ea"/>
              </a:rPr>
              <a:t>代扣代缴的个人所得</a:t>
            </a:r>
            <a:r>
              <a:rPr lang="zh-CN" altLang="en-US" sz="2000" dirty="0" smtClean="0">
                <a:latin typeface="+mn-ea"/>
              </a:rPr>
              <a:t>税</a:t>
            </a:r>
            <a:endParaRPr lang="en-US" altLang="zh-CN" sz="2000" dirty="0" smtClean="0">
              <a:latin typeface="+mn-ea"/>
            </a:endParaRPr>
          </a:p>
          <a:p>
            <a:r>
              <a:rPr lang="zh-CN" altLang="en-US" sz="2000" dirty="0" smtClean="0">
                <a:latin typeface="+mn-ea"/>
              </a:rPr>
              <a:t>借：应付工资</a:t>
            </a:r>
            <a:r>
              <a:rPr lang="en-US" altLang="zh-CN" sz="2000" dirty="0" smtClean="0">
                <a:latin typeface="+mn-ea"/>
              </a:rPr>
              <a:t>150</a:t>
            </a:r>
            <a:endParaRPr lang="en-US" altLang="zh-CN" sz="2000" dirty="0" smtClean="0">
              <a:latin typeface="+mn-ea"/>
            </a:endParaRPr>
          </a:p>
          <a:p>
            <a:r>
              <a:rPr lang="en-US" altLang="zh-CN" sz="2000" dirty="0" smtClean="0">
                <a:latin typeface="+mn-ea"/>
              </a:rPr>
              <a:t>    </a:t>
            </a:r>
            <a:r>
              <a:rPr lang="zh-CN" altLang="en-US" sz="2000" dirty="0" smtClean="0">
                <a:latin typeface="+mn-ea"/>
              </a:rPr>
              <a:t>应付劳务费</a:t>
            </a:r>
            <a:r>
              <a:rPr lang="en-US" altLang="zh-CN" sz="2000" dirty="0" smtClean="0">
                <a:latin typeface="+mn-ea"/>
              </a:rPr>
              <a:t>400</a:t>
            </a:r>
            <a:endParaRPr lang="en-US" altLang="zh-CN" sz="2000" dirty="0">
              <a:latin typeface="+mn-ea"/>
            </a:endParaRPr>
          </a:p>
          <a:p>
            <a:r>
              <a:rPr lang="en-US" altLang="zh-CN" sz="2000" dirty="0" smtClean="0">
                <a:latin typeface="+mn-ea"/>
              </a:rPr>
              <a:t>    </a:t>
            </a:r>
            <a:r>
              <a:rPr lang="zh-CN" altLang="en-US" sz="2000" dirty="0" smtClean="0">
                <a:latin typeface="+mn-ea"/>
              </a:rPr>
              <a:t>贷：应交税费</a:t>
            </a:r>
            <a:r>
              <a:rPr lang="en-US" altLang="zh-CN" sz="2000" dirty="0" smtClean="0">
                <a:latin typeface="+mn-ea"/>
              </a:rPr>
              <a:t>-</a:t>
            </a:r>
            <a:r>
              <a:rPr lang="zh-CN" altLang="en-US" sz="2000" dirty="0" smtClean="0">
                <a:latin typeface="+mn-ea"/>
              </a:rPr>
              <a:t>应</a:t>
            </a:r>
            <a:r>
              <a:rPr lang="zh-CN" altLang="en-US" sz="2000" dirty="0">
                <a:latin typeface="+mn-ea"/>
              </a:rPr>
              <a:t>交</a:t>
            </a:r>
            <a:r>
              <a:rPr lang="zh-CN" altLang="en-US" sz="2000" dirty="0" smtClean="0">
                <a:latin typeface="+mn-ea"/>
              </a:rPr>
              <a:t>个人所得税</a:t>
            </a:r>
            <a:r>
              <a:rPr lang="en-US" altLang="zh-CN" sz="2000" dirty="0" smtClean="0">
                <a:latin typeface="+mn-ea"/>
              </a:rPr>
              <a:t>550</a:t>
            </a:r>
            <a:endParaRPr lang="en-US" altLang="zh-CN" sz="2000" dirty="0">
              <a:latin typeface="+mn-ea"/>
            </a:endParaRPr>
          </a:p>
          <a:p>
            <a:r>
              <a:rPr lang="zh-CN" altLang="en-US" sz="2000" dirty="0" smtClean="0">
                <a:latin typeface="+mn-ea"/>
              </a:rPr>
              <a:t>缴纳个人所得税</a:t>
            </a:r>
            <a:endParaRPr lang="en-US" altLang="zh-CN" sz="2000" dirty="0" smtClean="0">
              <a:latin typeface="+mn-ea"/>
            </a:endParaRPr>
          </a:p>
          <a:p>
            <a:r>
              <a:rPr lang="zh-CN" altLang="en-US" sz="2000" dirty="0" smtClean="0">
                <a:latin typeface="+mn-ea"/>
              </a:rPr>
              <a:t>借：应交税金</a:t>
            </a:r>
            <a:r>
              <a:rPr lang="en-US" altLang="zh-CN" sz="2000" dirty="0" smtClean="0">
                <a:latin typeface="+mn-ea"/>
              </a:rPr>
              <a:t>-</a:t>
            </a:r>
            <a:r>
              <a:rPr lang="zh-CN" altLang="en-US" sz="2000" dirty="0" smtClean="0">
                <a:latin typeface="+mn-ea"/>
              </a:rPr>
              <a:t>应</a:t>
            </a:r>
            <a:r>
              <a:rPr lang="zh-CN" altLang="en-US" sz="2000" dirty="0">
                <a:latin typeface="+mn-ea"/>
              </a:rPr>
              <a:t>交个人所得</a:t>
            </a:r>
            <a:r>
              <a:rPr lang="zh-CN" altLang="en-US" sz="2000" dirty="0" smtClean="0">
                <a:latin typeface="+mn-ea"/>
              </a:rPr>
              <a:t>税</a:t>
            </a:r>
            <a:r>
              <a:rPr lang="en-US" altLang="zh-CN" sz="2000" dirty="0" smtClean="0">
                <a:latin typeface="+mn-ea"/>
              </a:rPr>
              <a:t>550</a:t>
            </a:r>
            <a:endParaRPr lang="zh-CN" altLang="en-US" sz="2000" dirty="0">
              <a:latin typeface="+mn-ea"/>
            </a:endParaRPr>
          </a:p>
          <a:p>
            <a:r>
              <a:rPr lang="zh-CN" altLang="en-US" sz="2000" dirty="0" smtClean="0">
                <a:latin typeface="+mn-ea"/>
              </a:rPr>
              <a:t>    贷：银行存款</a:t>
            </a:r>
            <a:r>
              <a:rPr lang="en-US" altLang="zh-CN" sz="2000" dirty="0" smtClean="0">
                <a:latin typeface="+mn-ea"/>
              </a:rPr>
              <a:t>550</a:t>
            </a:r>
            <a:endParaRPr lang="zh-CN" altLang="en-US" sz="2000" dirty="0">
              <a:solidFill>
                <a:srgbClr val="FF000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 calcmode="lin" valueType="num">
                                      <p:cBhvr additive="base">
                                        <p:cTn id="7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 calcmode="lin" valueType="num">
                                      <p:cBhvr additive="base">
                                        <p:cTn id="7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 calcmode="lin" valueType="num">
                                      <p:cBhvr additive="base">
                                        <p:cTn id="8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
                                            <p:txEl>
                                              <p:pRg st="13" end="13"/>
                                            </p:txEl>
                                          </p:spTgt>
                                        </p:tgtEl>
                                        <p:attrNameLst>
                                          <p:attrName>style.visibility</p:attrName>
                                        </p:attrNameLst>
                                      </p:cBhvr>
                                      <p:to>
                                        <p:strVal val="visible"/>
                                      </p:to>
                                    </p:set>
                                    <p:anim calcmode="lin" valueType="num">
                                      <p:cBhvr additive="base">
                                        <p:cTn id="90"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3">
                                            <p:txEl>
                                              <p:pRg st="14" end="14"/>
                                            </p:txEl>
                                          </p:spTgt>
                                        </p:tgtEl>
                                        <p:attrNameLst>
                                          <p:attrName>style.visibility</p:attrName>
                                        </p:attrNameLst>
                                      </p:cBhvr>
                                      <p:to>
                                        <p:strVal val="visible"/>
                                      </p:to>
                                    </p:set>
                                    <p:anim calcmode="lin" valueType="num">
                                      <p:cBhvr additive="base">
                                        <p:cTn id="96"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3">
                                            <p:txEl>
                                              <p:pRg st="15" end="15"/>
                                            </p:txEl>
                                          </p:spTgt>
                                        </p:tgtEl>
                                        <p:attrNameLst>
                                          <p:attrName>style.visibility</p:attrName>
                                        </p:attrNameLst>
                                      </p:cBhvr>
                                      <p:to>
                                        <p:strVal val="visible"/>
                                      </p:to>
                                    </p:set>
                                    <p:anim calcmode="lin" valueType="num">
                                      <p:cBhvr additive="base">
                                        <p:cTn id="102"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3">
                                            <p:txEl>
                                              <p:pRg st="16" end="16"/>
                                            </p:txEl>
                                          </p:spTgt>
                                        </p:tgtEl>
                                        <p:attrNameLst>
                                          <p:attrName>style.visibility</p:attrName>
                                        </p:attrNameLst>
                                      </p:cBhvr>
                                      <p:to>
                                        <p:strVal val="visible"/>
                                      </p:to>
                                    </p:set>
                                    <p:anim calcmode="lin" valueType="num">
                                      <p:cBhvr additive="base">
                                        <p:cTn id="108"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3">
                                            <p:txEl>
                                              <p:pRg st="17" end="17"/>
                                            </p:txEl>
                                          </p:spTgt>
                                        </p:tgtEl>
                                        <p:attrNameLst>
                                          <p:attrName>style.visibility</p:attrName>
                                        </p:attrNameLst>
                                      </p:cBhvr>
                                      <p:to>
                                        <p:strVal val="visible"/>
                                      </p:to>
                                    </p:set>
                                    <p:anim calcmode="lin" valueType="num">
                                      <p:cBhvr additive="base">
                                        <p:cTn id="114"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3">
                                            <p:txEl>
                                              <p:pRg st="18" end="18"/>
                                            </p:txEl>
                                          </p:spTgt>
                                        </p:tgtEl>
                                        <p:attrNameLst>
                                          <p:attrName>style.visibility</p:attrName>
                                        </p:attrNameLst>
                                      </p:cBhvr>
                                      <p:to>
                                        <p:strVal val="visible"/>
                                      </p:to>
                                    </p:set>
                                    <p:anim calcmode="lin" valueType="num">
                                      <p:cBhvr additive="base">
                                        <p:cTn id="120"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a:xfrm>
            <a:off x="457200" y="1484784"/>
            <a:ext cx="8229600" cy="4839816"/>
          </a:xfrm>
        </p:spPr>
        <p:txBody>
          <a:bodyPr>
            <a:normAutofit fontScale="92500" lnSpcReduction="10000"/>
          </a:bodyPr>
          <a:lstStyle/>
          <a:p>
            <a:r>
              <a:rPr lang="en-US" altLang="zh-CN" sz="2400" dirty="0">
                <a:solidFill>
                  <a:srgbClr val="FF0000"/>
                </a:solidFill>
                <a:latin typeface="+mj-ea"/>
                <a:ea typeface="+mj-ea"/>
              </a:rPr>
              <a:t>221 </a:t>
            </a:r>
            <a:r>
              <a:rPr lang="zh-CN" altLang="en-US" sz="2400" dirty="0">
                <a:solidFill>
                  <a:srgbClr val="FF0000"/>
                </a:solidFill>
                <a:latin typeface="+mj-ea"/>
                <a:ea typeface="+mj-ea"/>
              </a:rPr>
              <a:t>长期借款及应付</a:t>
            </a:r>
            <a:r>
              <a:rPr lang="zh-CN" altLang="en-US" sz="2400" dirty="0" smtClean="0">
                <a:solidFill>
                  <a:srgbClr val="FF0000"/>
                </a:solidFill>
                <a:latin typeface="+mj-ea"/>
                <a:ea typeface="+mj-ea"/>
              </a:rPr>
              <a:t>款</a:t>
            </a:r>
            <a:endParaRPr lang="en-US" altLang="zh-CN" sz="2400" dirty="0" smtClean="0">
              <a:solidFill>
                <a:srgbClr val="FF0000"/>
              </a:solidFill>
              <a:latin typeface="+mj-ea"/>
              <a:ea typeface="+mj-ea"/>
            </a:endParaRPr>
          </a:p>
          <a:p>
            <a:r>
              <a:rPr lang="zh-CN" altLang="en-US" sz="1800" dirty="0">
                <a:latin typeface="+mn-ea"/>
              </a:rPr>
              <a:t>本科目核算农村集体经济组织向银行等金融机构</a:t>
            </a:r>
            <a:r>
              <a:rPr lang="zh-CN" altLang="en-US" sz="1800" dirty="0" smtClean="0">
                <a:latin typeface="+mn-ea"/>
              </a:rPr>
              <a:t>或相关单位</a:t>
            </a:r>
            <a:r>
              <a:rPr lang="zh-CN" altLang="en-US" sz="1800" dirty="0">
                <a:latin typeface="+mn-ea"/>
              </a:rPr>
              <a:t>、个人等借入的期限在</a:t>
            </a:r>
            <a:r>
              <a:rPr lang="en-US" altLang="zh-CN" sz="1800" dirty="0">
                <a:latin typeface="+mn-ea"/>
              </a:rPr>
              <a:t>1 </a:t>
            </a:r>
            <a:r>
              <a:rPr lang="zh-CN" altLang="en-US" sz="1800" dirty="0">
                <a:latin typeface="+mn-ea"/>
              </a:rPr>
              <a:t>年以上（不含</a:t>
            </a:r>
            <a:r>
              <a:rPr lang="en-US" altLang="zh-CN" sz="1800" dirty="0">
                <a:latin typeface="+mn-ea"/>
              </a:rPr>
              <a:t>1 </a:t>
            </a:r>
            <a:r>
              <a:rPr lang="zh-CN" altLang="en-US" sz="1800" dirty="0">
                <a:latin typeface="+mn-ea"/>
              </a:rPr>
              <a:t>年）的</a:t>
            </a:r>
            <a:r>
              <a:rPr lang="zh-CN" altLang="en-US" sz="1800" dirty="0" smtClean="0">
                <a:latin typeface="+mn-ea"/>
              </a:rPr>
              <a:t>借款</a:t>
            </a:r>
            <a:r>
              <a:rPr lang="zh-CN" altLang="en-US" sz="1800" dirty="0">
                <a:latin typeface="+mn-ea"/>
              </a:rPr>
              <a:t>及偿还期在</a:t>
            </a:r>
            <a:r>
              <a:rPr lang="en-US" altLang="zh-CN" sz="1800" dirty="0">
                <a:latin typeface="+mn-ea"/>
              </a:rPr>
              <a:t>1 </a:t>
            </a:r>
            <a:r>
              <a:rPr lang="zh-CN" altLang="en-US" sz="1800" dirty="0">
                <a:latin typeface="+mn-ea"/>
              </a:rPr>
              <a:t>年以上（不含</a:t>
            </a:r>
            <a:r>
              <a:rPr lang="en-US" altLang="zh-CN" sz="1800" dirty="0">
                <a:latin typeface="+mn-ea"/>
              </a:rPr>
              <a:t>1 </a:t>
            </a:r>
            <a:r>
              <a:rPr lang="zh-CN" altLang="en-US" sz="1800" dirty="0">
                <a:latin typeface="+mn-ea"/>
              </a:rPr>
              <a:t>年）的应付款项</a:t>
            </a:r>
            <a:r>
              <a:rPr lang="zh-CN" altLang="en-US" sz="1800" dirty="0" smtClean="0">
                <a:latin typeface="+mn-ea"/>
              </a:rPr>
              <a:t>。</a:t>
            </a:r>
            <a:endParaRPr lang="en-US" altLang="zh-CN" sz="1800" dirty="0" smtClean="0">
              <a:latin typeface="+mn-ea"/>
            </a:endParaRPr>
          </a:p>
          <a:p>
            <a:pPr marL="342900" lvl="0" indent="-342900" fontAlgn="base">
              <a:spcAft>
                <a:spcPct val="0"/>
              </a:spcAft>
              <a:buClrTx/>
              <a:buSzTx/>
              <a:buNone/>
            </a:pPr>
            <a:r>
              <a:rPr lang="en-US" altLang="zh-CN" sz="1900" kern="0" dirty="0">
                <a:solidFill>
                  <a:srgbClr val="000000"/>
                </a:solidFill>
                <a:latin typeface="+mn-ea"/>
              </a:rPr>
              <a:t>1.</a:t>
            </a:r>
            <a:r>
              <a:rPr lang="zh-CN" altLang="en-US" sz="1900" kern="0" dirty="0">
                <a:solidFill>
                  <a:srgbClr val="000000"/>
                </a:solidFill>
                <a:latin typeface="+mn-ea"/>
              </a:rPr>
              <a:t>借入时：</a:t>
            </a:r>
            <a:endParaRPr lang="zh-CN" altLang="en-US" sz="1900" kern="0" dirty="0">
              <a:solidFill>
                <a:srgbClr val="000000"/>
              </a:solidFill>
              <a:latin typeface="+mn-ea"/>
            </a:endParaRPr>
          </a:p>
          <a:p>
            <a:pPr marL="342900" lvl="0" indent="-342900" fontAlgn="base">
              <a:spcAft>
                <a:spcPct val="0"/>
              </a:spcAft>
              <a:buClrTx/>
              <a:buSzTx/>
              <a:buNone/>
            </a:pPr>
            <a:r>
              <a:rPr lang="zh-CN" altLang="en-US" sz="1900" kern="0" dirty="0">
                <a:solidFill>
                  <a:srgbClr val="000000"/>
                </a:solidFill>
                <a:latin typeface="+mn-ea"/>
              </a:rPr>
              <a:t>  借：银行存款 　  </a:t>
            </a:r>
            <a:endParaRPr lang="zh-CN" altLang="en-US" sz="1900" kern="0" dirty="0">
              <a:solidFill>
                <a:srgbClr val="000000"/>
              </a:solidFill>
              <a:latin typeface="+mn-ea"/>
            </a:endParaRPr>
          </a:p>
          <a:p>
            <a:pPr marL="342900" lvl="0" indent="-342900" fontAlgn="base">
              <a:spcAft>
                <a:spcPct val="0"/>
              </a:spcAft>
              <a:buClrTx/>
              <a:buSzTx/>
              <a:buNone/>
            </a:pPr>
            <a:r>
              <a:rPr lang="zh-CN" altLang="en-US" sz="1900" kern="0" dirty="0">
                <a:solidFill>
                  <a:srgbClr val="000000"/>
                </a:solidFill>
                <a:latin typeface="+mn-ea"/>
              </a:rPr>
              <a:t>     贷：长期借款借款</a:t>
            </a:r>
            <a:r>
              <a:rPr lang="en-US" altLang="zh-CN" sz="1900" kern="0" dirty="0">
                <a:solidFill>
                  <a:srgbClr val="000000"/>
                </a:solidFill>
                <a:latin typeface="+mn-ea"/>
              </a:rPr>
              <a:t>—</a:t>
            </a:r>
            <a:r>
              <a:rPr lang="zh-CN" altLang="en-US" sz="1900" kern="0" dirty="0">
                <a:solidFill>
                  <a:srgbClr val="000000"/>
                </a:solidFill>
                <a:latin typeface="+mn-ea"/>
              </a:rPr>
              <a:t>债务人名称 　 </a:t>
            </a:r>
            <a:endParaRPr lang="zh-CN" altLang="en-US" sz="1900" kern="0" dirty="0">
              <a:solidFill>
                <a:srgbClr val="000000"/>
              </a:solidFill>
              <a:latin typeface="+mn-ea"/>
            </a:endParaRPr>
          </a:p>
          <a:p>
            <a:pPr marL="342900" lvl="0" indent="-342900" fontAlgn="base">
              <a:spcAft>
                <a:spcPct val="0"/>
              </a:spcAft>
              <a:buClrTx/>
              <a:buSzTx/>
              <a:buNone/>
            </a:pPr>
            <a:r>
              <a:rPr lang="zh-CN" altLang="en-US" sz="1900" kern="0" dirty="0">
                <a:solidFill>
                  <a:srgbClr val="000000"/>
                </a:solidFill>
                <a:latin typeface="+mn-ea"/>
              </a:rPr>
              <a:t> </a:t>
            </a:r>
            <a:r>
              <a:rPr lang="en-US" altLang="zh-CN" sz="1900" kern="0" dirty="0">
                <a:solidFill>
                  <a:srgbClr val="000000"/>
                </a:solidFill>
                <a:latin typeface="+mn-ea"/>
              </a:rPr>
              <a:t>2.</a:t>
            </a:r>
            <a:r>
              <a:rPr lang="zh-CN" altLang="en-US" sz="1900" kern="0" dirty="0">
                <a:solidFill>
                  <a:srgbClr val="000000"/>
                </a:solidFill>
                <a:latin typeface="+mn-ea"/>
              </a:rPr>
              <a:t>支付利息时</a:t>
            </a:r>
            <a:endParaRPr lang="zh-CN" altLang="en-US" sz="1900" kern="0" dirty="0">
              <a:solidFill>
                <a:srgbClr val="000000"/>
              </a:solidFill>
              <a:latin typeface="+mn-ea"/>
            </a:endParaRPr>
          </a:p>
          <a:p>
            <a:pPr marL="342900" lvl="0" indent="-342900" fontAlgn="base">
              <a:spcAft>
                <a:spcPct val="0"/>
              </a:spcAft>
              <a:buClrTx/>
              <a:buSzTx/>
              <a:buNone/>
            </a:pPr>
            <a:r>
              <a:rPr lang="zh-CN" altLang="en-US" sz="1900" kern="0" dirty="0">
                <a:solidFill>
                  <a:srgbClr val="000000"/>
                </a:solidFill>
                <a:latin typeface="+mn-ea"/>
              </a:rPr>
              <a:t>借：其他支出　　　</a:t>
            </a:r>
            <a:endParaRPr lang="zh-CN" altLang="en-US" sz="1900" kern="0" dirty="0">
              <a:solidFill>
                <a:srgbClr val="000000"/>
              </a:solidFill>
              <a:latin typeface="+mn-ea"/>
            </a:endParaRPr>
          </a:p>
          <a:p>
            <a:pPr marL="342900" lvl="0" indent="-342900" fontAlgn="base">
              <a:spcAft>
                <a:spcPct val="0"/>
              </a:spcAft>
              <a:buClrTx/>
              <a:buSzTx/>
              <a:buNone/>
            </a:pPr>
            <a:r>
              <a:rPr lang="zh-CN" altLang="en-US" sz="1900" kern="0" dirty="0">
                <a:solidFill>
                  <a:srgbClr val="000000"/>
                </a:solidFill>
                <a:latin typeface="+mn-ea"/>
              </a:rPr>
              <a:t>    贷：银行存款　　　　　　　　　　 </a:t>
            </a:r>
            <a:endParaRPr lang="zh-CN" altLang="en-US" sz="1900" kern="0" dirty="0">
              <a:solidFill>
                <a:srgbClr val="000000"/>
              </a:solidFill>
              <a:latin typeface="+mn-ea"/>
            </a:endParaRPr>
          </a:p>
          <a:p>
            <a:pPr marL="342900" lvl="0" indent="-342900" fontAlgn="base">
              <a:spcAft>
                <a:spcPct val="0"/>
              </a:spcAft>
              <a:buClrTx/>
              <a:buSzTx/>
              <a:buNone/>
            </a:pPr>
            <a:r>
              <a:rPr lang="en-US" altLang="zh-CN" sz="1900" kern="0" dirty="0">
                <a:solidFill>
                  <a:srgbClr val="000000"/>
                </a:solidFill>
                <a:latin typeface="+mn-ea"/>
              </a:rPr>
              <a:t>3.</a:t>
            </a:r>
            <a:r>
              <a:rPr lang="zh-CN" altLang="en-US" sz="1900" kern="0" dirty="0">
                <a:solidFill>
                  <a:srgbClr val="000000"/>
                </a:solidFill>
                <a:latin typeface="+mn-ea"/>
              </a:rPr>
              <a:t>偿还借款本金： </a:t>
            </a:r>
            <a:endParaRPr lang="zh-CN" altLang="en-US" sz="1900" kern="0" dirty="0">
              <a:solidFill>
                <a:srgbClr val="000000"/>
              </a:solidFill>
              <a:latin typeface="+mn-ea"/>
            </a:endParaRPr>
          </a:p>
          <a:p>
            <a:pPr marL="342900" lvl="0" indent="-342900" fontAlgn="base">
              <a:spcAft>
                <a:spcPct val="0"/>
              </a:spcAft>
              <a:buClrTx/>
              <a:buSzTx/>
              <a:buNone/>
            </a:pPr>
            <a:r>
              <a:rPr lang="zh-CN" altLang="en-US" sz="1900" kern="0" dirty="0">
                <a:solidFill>
                  <a:srgbClr val="000000"/>
                </a:solidFill>
                <a:latin typeface="+mn-ea"/>
              </a:rPr>
              <a:t>借：长期借款</a:t>
            </a:r>
            <a:r>
              <a:rPr lang="en-US" altLang="zh-CN" sz="1900" kern="0" dirty="0">
                <a:solidFill>
                  <a:srgbClr val="000000"/>
                </a:solidFill>
                <a:latin typeface="+mn-ea"/>
              </a:rPr>
              <a:t>----</a:t>
            </a:r>
            <a:r>
              <a:rPr lang="zh-CN" altLang="en-US" sz="1900" kern="0" dirty="0">
                <a:solidFill>
                  <a:srgbClr val="000000"/>
                </a:solidFill>
                <a:latin typeface="+mn-ea"/>
              </a:rPr>
              <a:t>债务人名称　　　　　　　　　　　　</a:t>
            </a:r>
            <a:endParaRPr lang="zh-CN" altLang="en-US" sz="1900" kern="0" dirty="0">
              <a:solidFill>
                <a:srgbClr val="000000"/>
              </a:solidFill>
              <a:latin typeface="+mn-ea"/>
            </a:endParaRPr>
          </a:p>
          <a:p>
            <a:pPr marL="342900" lvl="0" indent="-342900" fontAlgn="base">
              <a:spcAft>
                <a:spcPct val="0"/>
              </a:spcAft>
              <a:buClrTx/>
              <a:buSzTx/>
              <a:buNone/>
            </a:pPr>
            <a:r>
              <a:rPr lang="zh-CN" altLang="en-US" sz="1900" kern="0" dirty="0">
                <a:solidFill>
                  <a:srgbClr val="000000"/>
                </a:solidFill>
                <a:latin typeface="+mn-ea"/>
              </a:rPr>
              <a:t>   贷：银行存款</a:t>
            </a:r>
            <a:endParaRPr lang="zh-CN" altLang="en-US" sz="1900" kern="0" dirty="0">
              <a:solidFill>
                <a:srgbClr val="000000"/>
              </a:solidFill>
              <a:latin typeface="+mn-ea"/>
            </a:endParaRPr>
          </a:p>
          <a:p>
            <a:pPr marL="342900" lvl="0" indent="-342900" fontAlgn="base">
              <a:spcAft>
                <a:spcPct val="0"/>
              </a:spcAft>
              <a:buClrTx/>
              <a:buSzTx/>
              <a:buNone/>
            </a:pPr>
            <a:r>
              <a:rPr lang="zh-CN" altLang="en-US" sz="2000" kern="0" dirty="0" smtClean="0">
                <a:highlight>
                  <a:srgbClr val="FFFF00"/>
                </a:highlight>
                <a:cs typeface="宋体" panose="02010600030101010101" pitchFamily="2" charset="-122"/>
              </a:rPr>
              <a:t>注意：</a:t>
            </a:r>
            <a:r>
              <a:rPr lang="zh-CN" altLang="zh-CN" sz="2000" kern="0" dirty="0" smtClean="0">
                <a:highlight>
                  <a:srgbClr val="FFFF00"/>
                </a:highlight>
                <a:cs typeface="宋体" panose="02010600030101010101" pitchFamily="2" charset="-122"/>
              </a:rPr>
              <a:t>农村</a:t>
            </a:r>
            <a:r>
              <a:rPr lang="zh-CN" altLang="zh-CN" sz="2000" kern="0" dirty="0">
                <a:highlight>
                  <a:srgbClr val="FFFF00"/>
                </a:highlight>
                <a:cs typeface="宋体" panose="02010600030101010101" pitchFamily="2" charset="-122"/>
              </a:rPr>
              <a:t>集体经济组织不得举债兴办公益事业</a:t>
            </a:r>
            <a:r>
              <a:rPr lang="en-US" altLang="zh-CN" sz="2000" kern="0" dirty="0">
                <a:highlight>
                  <a:srgbClr val="FFFF00"/>
                </a:highlight>
                <a:cs typeface="宋体" panose="02010600030101010101" pitchFamily="2" charset="-122"/>
              </a:rPr>
              <a:t>;</a:t>
            </a:r>
            <a:r>
              <a:rPr lang="zh-CN" altLang="zh-CN" sz="2000" kern="0" dirty="0">
                <a:highlight>
                  <a:srgbClr val="FFFF00"/>
                </a:highlight>
                <a:cs typeface="宋体" panose="02010600030101010101" pitchFamily="2" charset="-122"/>
              </a:rPr>
              <a:t>举债从事经营性活动应当</a:t>
            </a:r>
            <a:r>
              <a:rPr lang="zh-CN" altLang="zh-CN" sz="2000" kern="0" dirty="0" smtClean="0">
                <a:highlight>
                  <a:srgbClr val="FFFF00"/>
                </a:highlight>
                <a:cs typeface="宋体" panose="02010600030101010101" pitchFamily="2" charset="-122"/>
              </a:rPr>
              <a:t>纳</a:t>
            </a:r>
            <a:r>
              <a:rPr lang="en-US" altLang="zh-CN" sz="2000" kern="0" dirty="0" smtClean="0">
                <a:highlight>
                  <a:srgbClr val="FFFF00"/>
                </a:highlight>
                <a:cs typeface="宋体" panose="02010600030101010101" pitchFamily="2" charset="-122"/>
              </a:rPr>
              <a:t>    </a:t>
            </a:r>
            <a:r>
              <a:rPr lang="zh-CN" altLang="zh-CN" sz="2000" kern="0" dirty="0" smtClean="0">
                <a:highlight>
                  <a:srgbClr val="FFFF00"/>
                </a:highlight>
                <a:cs typeface="宋体" panose="02010600030101010101" pitchFamily="2" charset="-122"/>
              </a:rPr>
              <a:t>入</a:t>
            </a:r>
            <a:r>
              <a:rPr lang="zh-CN" altLang="zh-CN" sz="2000" kern="0" dirty="0">
                <a:highlight>
                  <a:srgbClr val="FFFF00"/>
                </a:highlight>
                <a:cs typeface="宋体" panose="02010600030101010101" pitchFamily="2" charset="-122"/>
              </a:rPr>
              <a:t>村级重大事项决策范围，参照执行</a:t>
            </a:r>
            <a:r>
              <a:rPr lang="en-US" altLang="zh-CN" sz="2000" kern="0" dirty="0">
                <a:highlight>
                  <a:srgbClr val="FFFF00"/>
                </a:highlight>
                <a:cs typeface="宋体" panose="02010600030101010101" pitchFamily="2" charset="-122"/>
              </a:rPr>
              <a:t>“</a:t>
            </a:r>
            <a:r>
              <a:rPr lang="zh-CN" altLang="zh-CN" sz="2000" kern="0" dirty="0">
                <a:highlight>
                  <a:srgbClr val="FFFF00"/>
                </a:highlight>
                <a:cs typeface="宋体" panose="02010600030101010101" pitchFamily="2" charset="-122"/>
              </a:rPr>
              <a:t>四议两公开</a:t>
            </a:r>
            <a:r>
              <a:rPr lang="en-US" altLang="zh-CN" sz="2000" kern="0" dirty="0">
                <a:highlight>
                  <a:srgbClr val="FFFF00"/>
                </a:highlight>
                <a:cs typeface="宋体" panose="02010600030101010101" pitchFamily="2" charset="-122"/>
              </a:rPr>
              <a:t>”</a:t>
            </a:r>
            <a:r>
              <a:rPr lang="zh-CN" altLang="zh-CN" sz="2000" kern="0" dirty="0">
                <a:highlight>
                  <a:srgbClr val="FFFF00"/>
                </a:highlight>
                <a:cs typeface="宋体" panose="02010600030101010101" pitchFamily="2" charset="-122"/>
              </a:rPr>
              <a:t>机制，并报乡镇党委、政府或农业农村部门审核或备案。</a:t>
            </a:r>
            <a:endParaRPr lang="zh-CN" altLang="en-US" sz="1900" kern="0" dirty="0">
              <a:solidFill>
                <a:srgbClr val="000000"/>
              </a:solidFill>
              <a:latin typeface="+mn-ea"/>
            </a:endParaRPr>
          </a:p>
          <a:p>
            <a:endParaRPr lang="zh-CN" altLang="en-US" sz="1800" dirty="0">
              <a:solidFill>
                <a:srgbClr val="FF000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additive="base">
                                        <p:cTn id="6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 calcmode="lin" valueType="num">
                                      <p:cBhvr additive="base">
                                        <p:cTn id="7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
                                            <p:txEl>
                                              <p:pRg st="11" end="11"/>
                                            </p:txEl>
                                          </p:spTgt>
                                        </p:tgtEl>
                                        <p:attrNameLst>
                                          <p:attrName>style.visibility</p:attrName>
                                        </p:attrNameLst>
                                      </p:cBhvr>
                                      <p:to>
                                        <p:strVal val="visible"/>
                                      </p:to>
                                    </p:set>
                                    <p:anim calcmode="lin" valueType="num">
                                      <p:cBhvr additive="base">
                                        <p:cTn id="80"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a:xfrm>
            <a:off x="457200" y="1484784"/>
            <a:ext cx="8229600" cy="4839816"/>
          </a:xfrm>
        </p:spPr>
        <p:txBody>
          <a:bodyPr>
            <a:normAutofit fontScale="92500" lnSpcReduction="20000"/>
          </a:bodyPr>
          <a:lstStyle/>
          <a:p>
            <a:r>
              <a:rPr lang="en-US" altLang="zh-CN" sz="2000" dirty="0">
                <a:solidFill>
                  <a:srgbClr val="FF0000"/>
                </a:solidFill>
                <a:latin typeface="+mj-ea"/>
                <a:ea typeface="+mj-ea"/>
              </a:rPr>
              <a:t>231 </a:t>
            </a:r>
            <a:r>
              <a:rPr lang="zh-CN" altLang="en-US" sz="2000" dirty="0">
                <a:solidFill>
                  <a:srgbClr val="FF0000"/>
                </a:solidFill>
                <a:latin typeface="+mj-ea"/>
                <a:ea typeface="+mj-ea"/>
              </a:rPr>
              <a:t>一事一议</a:t>
            </a:r>
            <a:r>
              <a:rPr lang="zh-CN" altLang="en-US" sz="2000" dirty="0" smtClean="0">
                <a:solidFill>
                  <a:srgbClr val="FF0000"/>
                </a:solidFill>
                <a:latin typeface="+mj-ea"/>
                <a:ea typeface="+mj-ea"/>
              </a:rPr>
              <a:t>资金</a:t>
            </a:r>
            <a:endParaRPr lang="en-US" altLang="zh-CN" sz="2000" dirty="0" smtClean="0">
              <a:solidFill>
                <a:srgbClr val="FF0000"/>
              </a:solidFill>
              <a:latin typeface="+mj-ea"/>
              <a:ea typeface="+mj-ea"/>
            </a:endParaRPr>
          </a:p>
          <a:p>
            <a:r>
              <a:rPr lang="zh-CN" altLang="zh-CN" sz="1800" kern="0" dirty="0">
                <a:cs typeface="宋体" panose="02010600030101010101" pitchFamily="2" charset="-122"/>
              </a:rPr>
              <a:t>农村集体经济组织的一事一议资金，是指农村集体经济组织兴办村民直接受益的集体</a:t>
            </a:r>
            <a:r>
              <a:rPr lang="zh-CN" altLang="zh-CN" sz="1800" kern="0" dirty="0">
                <a:solidFill>
                  <a:srgbClr val="FF0000"/>
                </a:solidFill>
                <a:latin typeface="+mj-ea"/>
                <a:ea typeface="+mj-ea"/>
                <a:cs typeface="宋体" panose="02010600030101010101" pitchFamily="2" charset="-122"/>
              </a:rPr>
              <a:t>生产生活等公益事业</a:t>
            </a:r>
            <a:r>
              <a:rPr lang="zh-CN" altLang="zh-CN" sz="1800" kern="0" dirty="0">
                <a:cs typeface="宋体" panose="02010600030101010101" pitchFamily="2" charset="-122"/>
              </a:rPr>
              <a:t>，按一事一议的形式筹集的</a:t>
            </a:r>
            <a:r>
              <a:rPr lang="zh-CN" altLang="zh-CN" sz="1800" kern="0" dirty="0" smtClean="0">
                <a:solidFill>
                  <a:srgbClr val="FF0000"/>
                </a:solidFill>
                <a:latin typeface="+mj-ea"/>
                <a:ea typeface="+mj-ea"/>
                <a:cs typeface="宋体" panose="02010600030101010101" pitchFamily="2" charset="-122"/>
              </a:rPr>
              <a:t>专项资金</a:t>
            </a:r>
            <a:r>
              <a:rPr lang="zh-CN" altLang="zh-CN" sz="1800" kern="0" dirty="0" smtClean="0">
                <a:cs typeface="宋体" panose="02010600030101010101" pitchFamily="2" charset="-122"/>
              </a:rPr>
              <a:t>。</a:t>
            </a:r>
            <a:endParaRPr lang="en-US" altLang="zh-CN" sz="1800" kern="0" dirty="0" smtClean="0">
              <a:cs typeface="宋体" panose="02010600030101010101" pitchFamily="2" charset="-122"/>
            </a:endParaRPr>
          </a:p>
          <a:p>
            <a:r>
              <a:rPr lang="zh-CN" altLang="zh-CN" sz="1800" kern="0" dirty="0">
                <a:cs typeface="宋体" panose="02010600030101010101" pitchFamily="2" charset="-122"/>
              </a:rPr>
              <a:t>农村集体经济组织采用</a:t>
            </a:r>
            <a:r>
              <a:rPr lang="en-US" altLang="zh-CN" sz="1800" kern="0" dirty="0">
                <a:cs typeface="宋体" panose="02010600030101010101" pitchFamily="2" charset="-122"/>
              </a:rPr>
              <a:t>“</a:t>
            </a:r>
            <a:r>
              <a:rPr lang="zh-CN" altLang="zh-CN" sz="1800" kern="0" dirty="0">
                <a:cs typeface="宋体" panose="02010600030101010101" pitchFamily="2" charset="-122"/>
              </a:rPr>
              <a:t>一事一议</a:t>
            </a:r>
            <a:r>
              <a:rPr lang="en-US" altLang="zh-CN" sz="1800" kern="0" dirty="0">
                <a:cs typeface="宋体" panose="02010600030101010101" pitchFamily="2" charset="-122"/>
              </a:rPr>
              <a:t>”</a:t>
            </a:r>
            <a:r>
              <a:rPr lang="zh-CN" altLang="zh-CN" sz="1800" kern="0" dirty="0">
                <a:cs typeface="宋体" panose="02010600030101010101" pitchFamily="2" charset="-122"/>
              </a:rPr>
              <a:t>方式筹资的，应当符合有关法律法规和政策要求，遵循</a:t>
            </a:r>
            <a:r>
              <a:rPr lang="zh-CN" altLang="zh-CN" sz="1800" kern="0" dirty="0">
                <a:highlight>
                  <a:srgbClr val="FFFF00"/>
                </a:highlight>
                <a:cs typeface="宋体" panose="02010600030101010101" pitchFamily="2" charset="-122"/>
              </a:rPr>
              <a:t>量力而行、成员受益、民主决策、上限控制</a:t>
            </a:r>
            <a:r>
              <a:rPr lang="zh-CN" altLang="zh-CN" sz="1800" kern="0" dirty="0">
                <a:cs typeface="宋体" panose="02010600030101010101" pitchFamily="2" charset="-122"/>
              </a:rPr>
              <a:t>等原则，做到专款专用，确保资金用途的合法性、合理性和有效性</a:t>
            </a:r>
            <a:r>
              <a:rPr lang="zh-CN" altLang="zh-CN" sz="1800" kern="0" dirty="0" smtClean="0">
                <a:cs typeface="宋体" panose="02010600030101010101" pitchFamily="2" charset="-122"/>
              </a:rPr>
              <a:t>。</a:t>
            </a:r>
            <a:endParaRPr lang="en-US" altLang="zh-CN" sz="1800" kern="0" dirty="0" smtClean="0">
              <a:cs typeface="宋体" panose="02010600030101010101" pitchFamily="2" charset="-122"/>
            </a:endParaRPr>
          </a:p>
          <a:p>
            <a:pPr marL="0" lvl="0" indent="0" fontAlgn="base">
              <a:spcAft>
                <a:spcPct val="0"/>
              </a:spcAft>
              <a:buClrTx/>
              <a:buSzTx/>
              <a:buNone/>
            </a:pPr>
            <a:r>
              <a:rPr lang="en-US" altLang="zh-CN" sz="1800" kern="0" dirty="0" smtClean="0">
                <a:solidFill>
                  <a:srgbClr val="000000"/>
                </a:solidFill>
                <a:latin typeface="+mn-ea"/>
              </a:rPr>
              <a:t>1.</a:t>
            </a:r>
            <a:r>
              <a:rPr lang="zh-CN" altLang="en-US" sz="1800" kern="0" dirty="0" smtClean="0">
                <a:solidFill>
                  <a:srgbClr val="000000"/>
                </a:solidFill>
                <a:latin typeface="+mn-ea"/>
              </a:rPr>
              <a:t>农</a:t>
            </a:r>
            <a:r>
              <a:rPr lang="zh-CN" altLang="en-US" sz="1800" kern="0" dirty="0" smtClean="0">
                <a:cs typeface="宋体" panose="02010600030101010101" pitchFamily="2" charset="-122"/>
              </a:rPr>
              <a:t>村</a:t>
            </a:r>
            <a:r>
              <a:rPr lang="zh-CN" altLang="en-US" sz="1800" kern="0" dirty="0">
                <a:cs typeface="宋体" panose="02010600030101010101" pitchFamily="2" charset="-122"/>
              </a:rPr>
              <a:t>集体经济组织应于一事一议筹资方案经成员大会或成员代表大会通过时</a:t>
            </a:r>
            <a:endParaRPr lang="zh-CN" altLang="en-US" sz="1800" kern="0" dirty="0">
              <a:cs typeface="宋体" panose="02010600030101010101" pitchFamily="2" charset="-122"/>
            </a:endParaRPr>
          </a:p>
          <a:p>
            <a:pPr marL="0" lvl="0" indent="0" fontAlgn="base">
              <a:spcAft>
                <a:spcPct val="0"/>
              </a:spcAft>
              <a:buClrTx/>
              <a:buSzTx/>
              <a:buNone/>
            </a:pPr>
            <a:r>
              <a:rPr lang="zh-CN" altLang="en-US" sz="1800" kern="0" dirty="0">
                <a:cs typeface="宋体" panose="02010600030101010101" pitchFamily="2" charset="-122"/>
              </a:rPr>
              <a:t>借：</a:t>
            </a:r>
            <a:r>
              <a:rPr lang="zh-CN" altLang="en-US" sz="1800" kern="0" dirty="0">
                <a:latin typeface="+mn-ea"/>
                <a:cs typeface="宋体" panose="02010600030101010101" pitchFamily="2" charset="-122"/>
              </a:rPr>
              <a:t>内部</a:t>
            </a:r>
            <a:r>
              <a:rPr lang="zh-CN" altLang="en-US" sz="1800" kern="0" dirty="0" smtClean="0">
                <a:latin typeface="+mn-ea"/>
                <a:cs typeface="宋体" panose="02010600030101010101" pitchFamily="2" charset="-122"/>
              </a:rPr>
              <a:t>往来</a:t>
            </a:r>
            <a:r>
              <a:rPr lang="en-US" altLang="zh-CN" sz="1800" kern="0" dirty="0" smtClean="0">
                <a:latin typeface="+mn-ea"/>
                <a:cs typeface="宋体" panose="02010600030101010101" pitchFamily="2" charset="-122"/>
              </a:rPr>
              <a:t>150000</a:t>
            </a:r>
            <a:endParaRPr lang="zh-CN" altLang="en-US" sz="1800" kern="0" dirty="0">
              <a:latin typeface="+mn-ea"/>
              <a:cs typeface="宋体" panose="02010600030101010101" pitchFamily="2" charset="-122"/>
            </a:endParaRPr>
          </a:p>
          <a:p>
            <a:pPr marL="0" lvl="0" indent="0" fontAlgn="base">
              <a:spcAft>
                <a:spcPct val="0"/>
              </a:spcAft>
              <a:buClrTx/>
              <a:buSzTx/>
              <a:buNone/>
            </a:pPr>
            <a:r>
              <a:rPr lang="zh-CN" altLang="en-US" sz="1800" kern="0" dirty="0">
                <a:latin typeface="+mn-ea"/>
                <a:cs typeface="宋体" panose="02010600030101010101" pitchFamily="2" charset="-122"/>
              </a:rPr>
              <a:t>    贷：一事一议资金 </a:t>
            </a:r>
            <a:r>
              <a:rPr lang="en-US" altLang="zh-CN" sz="1800" kern="0" dirty="0" smtClean="0">
                <a:latin typeface="+mn-ea"/>
                <a:cs typeface="宋体" panose="02010600030101010101" pitchFamily="2" charset="-122"/>
              </a:rPr>
              <a:t>150000</a:t>
            </a:r>
            <a:endParaRPr lang="zh-CN" altLang="en-US" sz="1800" kern="0" dirty="0">
              <a:latin typeface="+mn-ea"/>
              <a:cs typeface="宋体" panose="02010600030101010101" pitchFamily="2" charset="-122"/>
            </a:endParaRPr>
          </a:p>
          <a:p>
            <a:pPr marL="0" lvl="0" indent="0" fontAlgn="base">
              <a:spcAft>
                <a:spcPct val="0"/>
              </a:spcAft>
              <a:buClrTx/>
              <a:buSzTx/>
              <a:buNone/>
            </a:pPr>
            <a:r>
              <a:rPr lang="en-US" altLang="zh-CN" sz="1800" kern="0" dirty="0" smtClean="0">
                <a:latin typeface="+mn-ea"/>
                <a:cs typeface="宋体" panose="02010600030101010101" pitchFamily="2" charset="-122"/>
              </a:rPr>
              <a:t>2.</a:t>
            </a:r>
            <a:r>
              <a:rPr lang="zh-CN" altLang="en-US" sz="1800" kern="0" dirty="0" smtClean="0">
                <a:latin typeface="+mn-ea"/>
                <a:cs typeface="宋体" panose="02010600030101010101" pitchFamily="2" charset="-122"/>
              </a:rPr>
              <a:t>收到</a:t>
            </a:r>
            <a:r>
              <a:rPr lang="zh-CN" altLang="en-US" sz="1800" kern="0" dirty="0">
                <a:latin typeface="+mn-ea"/>
                <a:cs typeface="宋体" panose="02010600030101010101" pitchFamily="2" charset="-122"/>
              </a:rPr>
              <a:t>农户交来的一事一议专项筹资时</a:t>
            </a:r>
            <a:endParaRPr lang="zh-CN" altLang="en-US" sz="1800" kern="0" dirty="0">
              <a:latin typeface="+mn-ea"/>
              <a:cs typeface="宋体" panose="02010600030101010101" pitchFamily="2" charset="-122"/>
            </a:endParaRPr>
          </a:p>
          <a:p>
            <a:pPr marL="0" lvl="0" indent="0" fontAlgn="base">
              <a:spcAft>
                <a:spcPct val="0"/>
              </a:spcAft>
              <a:buClrTx/>
              <a:buSzTx/>
              <a:buNone/>
            </a:pPr>
            <a:r>
              <a:rPr lang="zh-CN" altLang="en-US" sz="1800" kern="0" dirty="0">
                <a:latin typeface="+mn-ea"/>
                <a:cs typeface="宋体" panose="02010600030101010101" pitchFamily="2" charset="-122"/>
              </a:rPr>
              <a:t>   借</a:t>
            </a:r>
            <a:r>
              <a:rPr lang="zh-CN" altLang="en-US" sz="1800" kern="0" dirty="0" smtClean="0">
                <a:latin typeface="+mn-ea"/>
                <a:cs typeface="宋体" panose="02010600030101010101" pitchFamily="2" charset="-122"/>
              </a:rPr>
              <a:t>：库存现金</a:t>
            </a:r>
            <a:endParaRPr lang="en-US" altLang="zh-CN" sz="1800" kern="0" dirty="0" smtClean="0">
              <a:latin typeface="+mn-ea"/>
              <a:cs typeface="宋体" panose="02010600030101010101" pitchFamily="2" charset="-122"/>
            </a:endParaRPr>
          </a:p>
          <a:p>
            <a:pPr marL="0" lvl="0" indent="0" fontAlgn="base">
              <a:spcAft>
                <a:spcPct val="0"/>
              </a:spcAft>
              <a:buClrTx/>
              <a:buSzTx/>
              <a:buNone/>
            </a:pPr>
            <a:r>
              <a:rPr lang="en-US" altLang="zh-CN" sz="1800" kern="0" dirty="0">
                <a:latin typeface="+mn-ea"/>
                <a:cs typeface="宋体" panose="02010600030101010101" pitchFamily="2" charset="-122"/>
              </a:rPr>
              <a:t> </a:t>
            </a:r>
            <a:r>
              <a:rPr lang="en-US" altLang="zh-CN" sz="1800" kern="0" dirty="0" smtClean="0">
                <a:latin typeface="+mn-ea"/>
                <a:cs typeface="宋体" panose="02010600030101010101" pitchFamily="2" charset="-122"/>
              </a:rPr>
              <a:t>      </a:t>
            </a:r>
            <a:r>
              <a:rPr lang="zh-CN" altLang="en-US" sz="1800" kern="0" dirty="0" smtClean="0">
                <a:latin typeface="+mn-ea"/>
                <a:cs typeface="宋体" panose="02010600030101010101" pitchFamily="2" charset="-122"/>
              </a:rPr>
              <a:t>银行存款等  </a:t>
            </a:r>
            <a:r>
              <a:rPr lang="en-US" altLang="zh-CN" sz="1800" kern="0" dirty="0" smtClean="0">
                <a:latin typeface="+mn-ea"/>
                <a:cs typeface="宋体" panose="02010600030101010101" pitchFamily="2" charset="-122"/>
              </a:rPr>
              <a:t>150000</a:t>
            </a:r>
            <a:endParaRPr lang="en-US" altLang="zh-CN" sz="1800" kern="0" dirty="0">
              <a:latin typeface="+mn-ea"/>
              <a:cs typeface="宋体" panose="02010600030101010101" pitchFamily="2" charset="-122"/>
            </a:endParaRPr>
          </a:p>
          <a:p>
            <a:pPr marL="0" lvl="0" indent="0" fontAlgn="base">
              <a:spcAft>
                <a:spcPct val="0"/>
              </a:spcAft>
              <a:buClrTx/>
              <a:buSzTx/>
              <a:buNone/>
            </a:pPr>
            <a:r>
              <a:rPr lang="en-US" altLang="zh-CN" sz="1800" kern="0" dirty="0">
                <a:latin typeface="+mn-ea"/>
                <a:cs typeface="宋体" panose="02010600030101010101" pitchFamily="2" charset="-122"/>
              </a:rPr>
              <a:t>    </a:t>
            </a:r>
            <a:r>
              <a:rPr lang="en-US" altLang="zh-CN" sz="1800" kern="0" dirty="0" smtClean="0">
                <a:latin typeface="+mn-ea"/>
                <a:cs typeface="宋体" panose="02010600030101010101" pitchFamily="2" charset="-122"/>
              </a:rPr>
              <a:t>   </a:t>
            </a:r>
            <a:r>
              <a:rPr lang="zh-CN" altLang="en-US" sz="1800" kern="0" dirty="0">
                <a:latin typeface="+mn-ea"/>
                <a:cs typeface="宋体" panose="02010600030101010101" pitchFamily="2" charset="-122"/>
              </a:rPr>
              <a:t>贷：内部往来 </a:t>
            </a:r>
            <a:r>
              <a:rPr lang="en-US" altLang="zh-CN" sz="1800" kern="0" dirty="0" smtClean="0">
                <a:latin typeface="+mn-ea"/>
                <a:cs typeface="宋体" panose="02010600030101010101" pitchFamily="2" charset="-122"/>
              </a:rPr>
              <a:t>150000</a:t>
            </a:r>
            <a:endParaRPr lang="zh-CN" altLang="en-US" sz="1800" kern="0" dirty="0">
              <a:latin typeface="+mn-ea"/>
              <a:cs typeface="宋体" panose="02010600030101010101" pitchFamily="2" charset="-122"/>
            </a:endParaRPr>
          </a:p>
          <a:p>
            <a:pPr marL="0" lvl="0" indent="0" fontAlgn="base">
              <a:spcAft>
                <a:spcPct val="0"/>
              </a:spcAft>
              <a:buClrTx/>
              <a:buSzTx/>
              <a:buNone/>
            </a:pPr>
            <a:r>
              <a:rPr lang="en-US" altLang="zh-CN" sz="1800" kern="0" dirty="0" smtClean="0">
                <a:latin typeface="+mn-ea"/>
                <a:cs typeface="宋体" panose="02010600030101010101" pitchFamily="2" charset="-122"/>
              </a:rPr>
              <a:t>3.</a:t>
            </a:r>
            <a:r>
              <a:rPr lang="zh-CN" altLang="en-US" sz="1800" kern="0" dirty="0" smtClean="0">
                <a:latin typeface="+mn-ea"/>
                <a:cs typeface="宋体" panose="02010600030101010101" pitchFamily="2" charset="-122"/>
              </a:rPr>
              <a:t>集体经济</a:t>
            </a:r>
            <a:r>
              <a:rPr lang="zh-CN" altLang="en-US" sz="1800" kern="0" dirty="0">
                <a:latin typeface="+mn-ea"/>
                <a:cs typeface="宋体" panose="02010600030101010101" pitchFamily="2" charset="-122"/>
              </a:rPr>
              <a:t>组织使用一事一议资金购入固定资产的</a:t>
            </a:r>
            <a:endParaRPr lang="zh-CN" altLang="en-US" sz="1800" kern="0" dirty="0">
              <a:latin typeface="+mn-ea"/>
              <a:cs typeface="宋体" panose="02010600030101010101" pitchFamily="2" charset="-122"/>
            </a:endParaRPr>
          </a:p>
          <a:p>
            <a:pPr marL="0" lvl="0" indent="0" fontAlgn="base">
              <a:spcAft>
                <a:spcPct val="0"/>
              </a:spcAft>
              <a:buClrTx/>
              <a:buSzTx/>
              <a:buNone/>
            </a:pPr>
            <a:r>
              <a:rPr lang="zh-CN" altLang="en-US" sz="1800" kern="0" dirty="0">
                <a:latin typeface="+mn-ea"/>
                <a:cs typeface="宋体" panose="02010600030101010101" pitchFamily="2" charset="-122"/>
              </a:rPr>
              <a:t>借：固定资产（在建工程</a:t>
            </a:r>
            <a:r>
              <a:rPr lang="zh-CN" altLang="en-US" sz="1800" kern="0" dirty="0" smtClean="0">
                <a:latin typeface="+mn-ea"/>
                <a:cs typeface="宋体" panose="02010600030101010101" pitchFamily="2" charset="-122"/>
              </a:rPr>
              <a:t>）</a:t>
            </a:r>
            <a:r>
              <a:rPr lang="en-US" altLang="zh-CN" sz="1800" kern="0" dirty="0" smtClean="0">
                <a:latin typeface="+mn-ea"/>
                <a:cs typeface="宋体" panose="02010600030101010101" pitchFamily="2" charset="-122"/>
              </a:rPr>
              <a:t>146 000</a:t>
            </a:r>
            <a:endParaRPr lang="zh-CN" altLang="en-US" sz="1800" kern="0" dirty="0">
              <a:latin typeface="+mn-ea"/>
              <a:cs typeface="宋体" panose="02010600030101010101" pitchFamily="2" charset="-122"/>
            </a:endParaRPr>
          </a:p>
          <a:p>
            <a:pPr marL="0" lvl="0" indent="0" fontAlgn="base">
              <a:spcAft>
                <a:spcPct val="0"/>
              </a:spcAft>
              <a:buClrTx/>
              <a:buSzTx/>
              <a:buNone/>
            </a:pPr>
            <a:r>
              <a:rPr lang="zh-CN" altLang="en-US" sz="1800" kern="0" dirty="0">
                <a:latin typeface="+mn-ea"/>
                <a:cs typeface="宋体" panose="02010600030101010101" pitchFamily="2" charset="-122"/>
              </a:rPr>
              <a:t>    贷：现金、银行存款</a:t>
            </a:r>
            <a:r>
              <a:rPr lang="zh-CN" altLang="en-US" sz="1800" kern="0" dirty="0" smtClean="0">
                <a:latin typeface="+mn-ea"/>
                <a:cs typeface="宋体" panose="02010600030101010101" pitchFamily="2" charset="-122"/>
              </a:rPr>
              <a:t>等   </a:t>
            </a:r>
            <a:r>
              <a:rPr lang="en-US" altLang="zh-CN" sz="1800" kern="0" dirty="0" smtClean="0">
                <a:latin typeface="+mn-ea"/>
                <a:cs typeface="宋体" panose="02010600030101010101" pitchFamily="2" charset="-122"/>
              </a:rPr>
              <a:t>146 000</a:t>
            </a:r>
            <a:endParaRPr lang="zh-CN" altLang="en-US" sz="1800" kern="0" dirty="0">
              <a:latin typeface="+mn-ea"/>
              <a:cs typeface="宋体" panose="02010600030101010101" pitchFamily="2" charset="-122"/>
            </a:endParaRPr>
          </a:p>
          <a:p>
            <a:pPr marL="0" lvl="0" indent="0" fontAlgn="base">
              <a:spcAft>
                <a:spcPct val="0"/>
              </a:spcAft>
              <a:buClrTx/>
              <a:buSzTx/>
              <a:buNone/>
            </a:pPr>
            <a:r>
              <a:rPr lang="zh-CN" altLang="en-US" sz="1800" kern="0" dirty="0">
                <a:latin typeface="+mn-ea"/>
                <a:cs typeface="宋体" panose="02010600030101010101" pitchFamily="2" charset="-122"/>
              </a:rPr>
              <a:t>同时   借：一事一议</a:t>
            </a:r>
            <a:r>
              <a:rPr lang="zh-CN" altLang="en-US" sz="1800" kern="0" dirty="0" smtClean="0">
                <a:latin typeface="+mn-ea"/>
                <a:cs typeface="宋体" panose="02010600030101010101" pitchFamily="2" charset="-122"/>
              </a:rPr>
              <a:t>资金  </a:t>
            </a:r>
            <a:r>
              <a:rPr lang="en-US" altLang="zh-CN" sz="1800" kern="0" dirty="0" smtClean="0">
                <a:latin typeface="+mn-ea"/>
                <a:cs typeface="宋体" panose="02010600030101010101" pitchFamily="2" charset="-122"/>
              </a:rPr>
              <a:t>146 000</a:t>
            </a:r>
            <a:endParaRPr lang="zh-CN" altLang="en-US" sz="1800" kern="0" dirty="0">
              <a:latin typeface="+mn-ea"/>
              <a:cs typeface="宋体" panose="02010600030101010101" pitchFamily="2" charset="-122"/>
            </a:endParaRPr>
          </a:p>
          <a:p>
            <a:pPr marL="0" lvl="0" indent="0" fontAlgn="base">
              <a:spcAft>
                <a:spcPct val="0"/>
              </a:spcAft>
              <a:buClrTx/>
              <a:buSzTx/>
              <a:buNone/>
            </a:pPr>
            <a:r>
              <a:rPr lang="zh-CN" altLang="en-US" sz="1800" kern="0" dirty="0">
                <a:latin typeface="+mn-ea"/>
                <a:cs typeface="宋体" panose="02010600030101010101" pitchFamily="2" charset="-122"/>
              </a:rPr>
              <a:t>           </a:t>
            </a:r>
            <a:r>
              <a:rPr lang="zh-CN" altLang="en-US" sz="1800" kern="0" dirty="0" smtClean="0">
                <a:latin typeface="+mn-ea"/>
                <a:cs typeface="宋体" panose="02010600030101010101" pitchFamily="2" charset="-122"/>
              </a:rPr>
              <a:t>贷</a:t>
            </a:r>
            <a:r>
              <a:rPr lang="zh-CN" altLang="en-US" sz="1800" kern="0" dirty="0">
                <a:latin typeface="+mn-ea"/>
                <a:cs typeface="宋体" panose="02010600030101010101" pitchFamily="2" charset="-122"/>
              </a:rPr>
              <a:t>：公积</a:t>
            </a:r>
            <a:r>
              <a:rPr lang="zh-CN" altLang="en-US" sz="1800" kern="0" dirty="0" smtClean="0">
                <a:latin typeface="+mn-ea"/>
                <a:cs typeface="宋体" panose="02010600030101010101" pitchFamily="2" charset="-122"/>
              </a:rPr>
              <a:t>公益金   </a:t>
            </a:r>
            <a:r>
              <a:rPr lang="en-US" altLang="zh-CN" sz="1800" kern="0" dirty="0" smtClean="0">
                <a:latin typeface="+mn-ea"/>
                <a:cs typeface="宋体" panose="02010600030101010101" pitchFamily="2" charset="-122"/>
              </a:rPr>
              <a:t>146 000</a:t>
            </a:r>
            <a:endParaRPr lang="zh-CN" altLang="en-US" sz="1800" kern="0" dirty="0">
              <a:latin typeface="+mn-ea"/>
              <a:cs typeface="宋体" panose="02010600030101010101" pitchFamily="2" charset="-122"/>
            </a:endParaRPr>
          </a:p>
          <a:p>
            <a:pPr marL="0" indent="0">
              <a:buNone/>
            </a:pPr>
            <a:endParaRPr lang="zh-CN" altLang="en-US" sz="1800" dirty="0">
              <a:solidFill>
                <a:srgbClr val="FF0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 calcmode="lin" valueType="num">
                                      <p:cBhvr additive="base">
                                        <p:cTn id="9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4" end="14"/>
                                            </p:txEl>
                                          </p:spTgt>
                                        </p:tgtEl>
                                        <p:attrNameLst>
                                          <p:attrName>style.visibility</p:attrName>
                                        </p:attrNameLst>
                                      </p:cBhvr>
                                      <p:to>
                                        <p:strVal val="visible"/>
                                      </p:to>
                                    </p:set>
                                    <p:anim calcmode="lin" valueType="num">
                                      <p:cBhvr additive="base">
                                        <p:cTn id="9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a:xfrm>
            <a:off x="457200" y="1484784"/>
            <a:ext cx="8229600" cy="4839816"/>
          </a:xfrm>
        </p:spPr>
        <p:txBody>
          <a:bodyPr>
            <a:normAutofit/>
          </a:bodyPr>
          <a:lstStyle/>
          <a:p>
            <a:r>
              <a:rPr lang="en-US" altLang="zh-CN" sz="2400" dirty="0">
                <a:solidFill>
                  <a:srgbClr val="FF0000"/>
                </a:solidFill>
                <a:latin typeface="+mj-ea"/>
                <a:ea typeface="+mj-ea"/>
              </a:rPr>
              <a:t>241 </a:t>
            </a:r>
            <a:r>
              <a:rPr lang="zh-CN" altLang="en-US" sz="2400" dirty="0">
                <a:solidFill>
                  <a:srgbClr val="FF0000"/>
                </a:solidFill>
                <a:latin typeface="+mj-ea"/>
                <a:ea typeface="+mj-ea"/>
              </a:rPr>
              <a:t>专项应付</a:t>
            </a:r>
            <a:r>
              <a:rPr lang="zh-CN" altLang="en-US" sz="2400" dirty="0" smtClean="0">
                <a:solidFill>
                  <a:srgbClr val="FF0000"/>
                </a:solidFill>
                <a:latin typeface="+mj-ea"/>
                <a:ea typeface="+mj-ea"/>
              </a:rPr>
              <a:t>款</a:t>
            </a:r>
            <a:endParaRPr lang="en-US" altLang="zh-CN" sz="2400" dirty="0" smtClean="0">
              <a:solidFill>
                <a:srgbClr val="FF0000"/>
              </a:solidFill>
              <a:latin typeface="+mj-ea"/>
              <a:ea typeface="+mj-ea"/>
            </a:endParaRPr>
          </a:p>
          <a:p>
            <a:pPr>
              <a:spcAft>
                <a:spcPts val="1125"/>
              </a:spcAft>
            </a:pPr>
            <a:r>
              <a:rPr lang="zh-CN" altLang="en-US" sz="2000" dirty="0">
                <a:latin typeface="+mn-ea"/>
              </a:rPr>
              <a:t>本科目核算农村集体经济组织获得政府给予的</a:t>
            </a:r>
            <a:r>
              <a:rPr lang="zh-CN" altLang="en-US" sz="2000" dirty="0" smtClean="0">
                <a:latin typeface="+mn-ea"/>
              </a:rPr>
              <a:t>具有专门</a:t>
            </a:r>
            <a:r>
              <a:rPr lang="zh-CN" altLang="en-US" sz="2000" dirty="0">
                <a:latin typeface="+mn-ea"/>
              </a:rPr>
              <a:t>用途且未来应支付用于专门用途的专项补助资金</a:t>
            </a:r>
            <a:r>
              <a:rPr lang="zh-CN" altLang="en-US" sz="2000" dirty="0" smtClean="0">
                <a:latin typeface="+mn-ea"/>
              </a:rPr>
              <a:t>。</a:t>
            </a:r>
            <a:endParaRPr lang="en-US" altLang="zh-CN" sz="2000" dirty="0" smtClean="0">
              <a:latin typeface="+mn-ea"/>
            </a:endParaRPr>
          </a:p>
          <a:p>
            <a:pPr>
              <a:spcAft>
                <a:spcPts val="1125"/>
              </a:spcAft>
            </a:pPr>
            <a:r>
              <a:rPr lang="zh-CN" altLang="zh-CN" sz="2000" kern="0" dirty="0" smtClean="0">
                <a:latin typeface="Calibri" panose="020F0502020204030204"/>
                <a:cs typeface="宋体" panose="02010600030101010101" pitchFamily="2" charset="-122"/>
              </a:rPr>
              <a:t>农村</a:t>
            </a:r>
            <a:r>
              <a:rPr lang="zh-CN" altLang="zh-CN" sz="2000" kern="0" dirty="0">
                <a:latin typeface="Calibri" panose="020F0502020204030204"/>
                <a:cs typeface="宋体" panose="02010600030101010101" pitchFamily="2" charset="-122"/>
              </a:rPr>
              <a:t>集体经济组织的</a:t>
            </a:r>
            <a:r>
              <a:rPr lang="zh-CN" altLang="zh-CN" sz="2000" kern="0" dirty="0">
                <a:solidFill>
                  <a:srgbClr val="FF0000"/>
                </a:solidFill>
                <a:latin typeface="+mj-ea"/>
                <a:ea typeface="+mj-ea"/>
                <a:cs typeface="宋体" panose="02010600030101010101" pitchFamily="2" charset="-122"/>
              </a:rPr>
              <a:t>专项应付款</a:t>
            </a:r>
            <a:r>
              <a:rPr lang="zh-CN" altLang="zh-CN" sz="2000" kern="0" dirty="0">
                <a:latin typeface="Calibri" panose="020F0502020204030204"/>
                <a:cs typeface="宋体" panose="02010600030101010101" pitchFamily="2" charset="-122"/>
              </a:rPr>
              <a:t>，是指农村集体经济组织获得政府给予的具有专门用途且未来应支付用于专门用途</a:t>
            </a:r>
            <a:r>
              <a:rPr lang="en-US" altLang="zh-CN" sz="2000" kern="0" dirty="0">
                <a:latin typeface="Calibri" panose="020F0502020204030204"/>
                <a:cs typeface="宋体" panose="02010600030101010101" pitchFamily="2" charset="-122"/>
              </a:rPr>
              <a:t>(</a:t>
            </a:r>
            <a:r>
              <a:rPr lang="zh-CN" altLang="zh-CN" sz="2000" kern="0" dirty="0">
                <a:latin typeface="Calibri" panose="020F0502020204030204"/>
                <a:cs typeface="宋体" panose="02010600030101010101" pitchFamily="2" charset="-122"/>
              </a:rPr>
              <a:t>如建造长期资产等</a:t>
            </a:r>
            <a:r>
              <a:rPr lang="en-US" altLang="zh-CN" sz="2000" kern="0" dirty="0">
                <a:latin typeface="Calibri" panose="020F0502020204030204"/>
                <a:cs typeface="宋体" panose="02010600030101010101" pitchFamily="2" charset="-122"/>
              </a:rPr>
              <a:t>)</a:t>
            </a:r>
            <a:r>
              <a:rPr lang="zh-CN" altLang="zh-CN" sz="2000" kern="0" dirty="0">
                <a:latin typeface="Calibri" panose="020F0502020204030204"/>
                <a:cs typeface="宋体" panose="02010600030101010101" pitchFamily="2" charset="-122"/>
              </a:rPr>
              <a:t>的专项补助资金。农村集体经济组织获得政府给予的保障村级组织和村务运转的补助资金以及贷款贴息等经营性补助资金，作为补助收入，不在专项应付款中核算</a:t>
            </a:r>
            <a:r>
              <a:rPr lang="zh-CN" altLang="zh-CN" sz="2000" kern="0" dirty="0" smtClean="0">
                <a:latin typeface="Calibri" panose="020F0502020204030204"/>
                <a:cs typeface="宋体" panose="02010600030101010101" pitchFamily="2" charset="-122"/>
              </a:rPr>
              <a:t>。</a:t>
            </a:r>
            <a:endParaRPr lang="en-US" altLang="zh-CN" sz="2000" kern="0" dirty="0" smtClean="0">
              <a:latin typeface="Calibri" panose="020F0502020204030204"/>
              <a:cs typeface="宋体" panose="02010600030101010101" pitchFamily="2" charset="-122"/>
            </a:endParaRPr>
          </a:p>
          <a:p>
            <a:r>
              <a:rPr lang="en-US" altLang="zh-CN" sz="2000" kern="0" dirty="0">
                <a:latin typeface="Calibri" panose="020F0502020204030204"/>
                <a:cs typeface="宋体" panose="02010600030101010101" pitchFamily="2" charset="-122"/>
              </a:rPr>
              <a:t>1.</a:t>
            </a:r>
            <a:r>
              <a:rPr lang="zh-CN" altLang="en-US" sz="2000" kern="0" dirty="0">
                <a:latin typeface="Calibri" panose="020F0502020204030204"/>
                <a:cs typeface="宋体" panose="02010600030101010101" pitchFamily="2" charset="-122"/>
              </a:rPr>
              <a:t>农村集体经济组织收到政府</a:t>
            </a:r>
            <a:r>
              <a:rPr lang="zh-CN" altLang="en-US" sz="2000" kern="0" dirty="0" smtClean="0">
                <a:latin typeface="Calibri" panose="020F0502020204030204"/>
                <a:cs typeface="宋体" panose="02010600030101010101" pitchFamily="2" charset="-122"/>
              </a:rPr>
              <a:t>补助建造村部办公楼专项补助资金时</a:t>
            </a:r>
            <a:endParaRPr lang="en-US" altLang="zh-CN" sz="2000" kern="0" dirty="0">
              <a:latin typeface="Calibri" panose="020F0502020204030204"/>
              <a:cs typeface="宋体" panose="02010600030101010101" pitchFamily="2" charset="-122"/>
            </a:endParaRPr>
          </a:p>
          <a:p>
            <a:r>
              <a:rPr lang="zh-CN" altLang="en-US" sz="2000" kern="0" dirty="0" smtClean="0">
                <a:latin typeface="Calibri" panose="020F0502020204030204"/>
                <a:cs typeface="宋体" panose="02010600030101010101" pitchFamily="2" charset="-122"/>
              </a:rPr>
              <a:t>借：银行存款                 </a:t>
            </a:r>
            <a:r>
              <a:rPr lang="en-US" altLang="zh-CN" sz="2000" kern="0" dirty="0" smtClean="0">
                <a:latin typeface="Calibri" panose="020F0502020204030204"/>
                <a:cs typeface="宋体" panose="02010600030101010101" pitchFamily="2" charset="-122"/>
              </a:rPr>
              <a:t>200 000</a:t>
            </a:r>
            <a:endParaRPr lang="en-US" altLang="zh-CN" sz="2000" kern="0" dirty="0" smtClean="0">
              <a:latin typeface="Calibri" panose="020F0502020204030204"/>
              <a:cs typeface="宋体" panose="02010600030101010101" pitchFamily="2" charset="-122"/>
            </a:endParaRPr>
          </a:p>
          <a:p>
            <a:r>
              <a:rPr lang="en-US" altLang="zh-CN" sz="2000" kern="0" dirty="0">
                <a:latin typeface="Calibri" panose="020F0502020204030204"/>
                <a:cs typeface="宋体" panose="02010600030101010101" pitchFamily="2" charset="-122"/>
              </a:rPr>
              <a:t> </a:t>
            </a:r>
            <a:r>
              <a:rPr lang="en-US" altLang="zh-CN" sz="2000" kern="0" dirty="0" smtClean="0">
                <a:latin typeface="Calibri" panose="020F0502020204030204"/>
                <a:cs typeface="宋体" panose="02010600030101010101" pitchFamily="2" charset="-122"/>
              </a:rPr>
              <a:t>       </a:t>
            </a:r>
            <a:r>
              <a:rPr lang="zh-CN" altLang="en-US" sz="2000" kern="0" dirty="0" smtClean="0">
                <a:latin typeface="Calibri" panose="020F0502020204030204"/>
                <a:cs typeface="宋体" panose="02010600030101010101" pitchFamily="2" charset="-122"/>
              </a:rPr>
              <a:t>贷：专项应付款</a:t>
            </a:r>
            <a:r>
              <a:rPr lang="en-US" altLang="zh-CN" sz="2000" kern="0" dirty="0" smtClean="0">
                <a:latin typeface="Calibri" panose="020F0502020204030204"/>
                <a:cs typeface="宋体" panose="02010600030101010101" pitchFamily="2" charset="-122"/>
              </a:rPr>
              <a:t>—</a:t>
            </a:r>
            <a:r>
              <a:rPr lang="zh-CN" altLang="en-US" sz="2000" kern="0" dirty="0" smtClean="0">
                <a:latin typeface="Calibri" panose="020F0502020204030204"/>
                <a:cs typeface="宋体" panose="02010600030101010101" pitchFamily="2" charset="-122"/>
              </a:rPr>
              <a:t>修建村部办公楼补助资金</a:t>
            </a:r>
            <a:r>
              <a:rPr lang="en-US" altLang="zh-CN" sz="2000" kern="0" dirty="0" smtClean="0">
                <a:latin typeface="Calibri" panose="020F0502020204030204"/>
                <a:cs typeface="宋体" panose="02010600030101010101" pitchFamily="2" charset="-122"/>
              </a:rPr>
              <a:t>200 000</a:t>
            </a:r>
            <a:endParaRPr lang="zh-CN" altLang="en-US" sz="2000" dirty="0">
              <a:solidFill>
                <a:srgbClr val="FF000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lstStyle/>
          <a:p>
            <a:r>
              <a:rPr lang="zh-CN" altLang="en-US" sz="2700" b="1" kern="0" dirty="0">
                <a:solidFill>
                  <a:srgbClr val="FF0000"/>
                </a:solidFill>
                <a:ea typeface="宋体" panose="02010600030101010101" pitchFamily="2" charset="-122"/>
                <a:cs typeface="宋体" panose="02010600030101010101" pitchFamily="2" charset="-122"/>
              </a:rPr>
              <a:t>五、</a:t>
            </a:r>
            <a:r>
              <a:rPr lang="zh-CN" altLang="zh-CN" sz="2800" kern="1800" dirty="0">
                <a:solidFill>
                  <a:srgbClr val="FF0000"/>
                </a:solidFill>
                <a:ea typeface="微软雅黑" panose="020B0503020204020204" pitchFamily="34" charset="-122"/>
                <a:cs typeface="宋体" panose="02010600030101010101" pitchFamily="2" charset="-122"/>
              </a:rPr>
              <a:t>农村集体经济组织</a:t>
            </a:r>
            <a:r>
              <a:rPr lang="zh-CN" altLang="en-US" sz="2800" kern="1800" dirty="0">
                <a:solidFill>
                  <a:srgbClr val="FF0000"/>
                </a:solidFill>
                <a:ea typeface="微软雅黑" panose="020B0503020204020204" pitchFamily="34" charset="-122"/>
                <a:cs typeface="宋体" panose="02010600030101010101" pitchFamily="2" charset="-122"/>
              </a:rPr>
              <a:t>会计</a:t>
            </a:r>
            <a:r>
              <a:rPr lang="zh-CN" altLang="zh-CN" sz="2800" kern="1800" dirty="0">
                <a:solidFill>
                  <a:srgbClr val="FF0000"/>
                </a:solidFill>
                <a:ea typeface="微软雅黑" panose="020B0503020204020204" pitchFamily="34" charset="-122"/>
                <a:cs typeface="宋体" panose="02010600030101010101" pitchFamily="2" charset="-122"/>
              </a:rPr>
              <a:t>制度</a:t>
            </a:r>
            <a:r>
              <a:rPr lang="zh-CN" altLang="en-US" sz="2800" kern="1800" dirty="0">
                <a:solidFill>
                  <a:srgbClr val="FF0000"/>
                </a:solidFill>
                <a:ea typeface="微软雅黑" panose="020B0503020204020204" pitchFamily="34" charset="-122"/>
                <a:cs typeface="宋体" panose="02010600030101010101" pitchFamily="2" charset="-122"/>
              </a:rPr>
              <a:t>业务举例</a:t>
            </a:r>
            <a:endParaRPr lang="zh-CN" altLang="en-US" dirty="0"/>
          </a:p>
        </p:txBody>
      </p:sp>
      <p:sp>
        <p:nvSpPr>
          <p:cNvPr id="3" name="内容占位符 2"/>
          <p:cNvSpPr>
            <a:spLocks noGrp="1"/>
          </p:cNvSpPr>
          <p:nvPr>
            <p:ph idx="1"/>
          </p:nvPr>
        </p:nvSpPr>
        <p:spPr>
          <a:xfrm>
            <a:off x="457200" y="1484784"/>
            <a:ext cx="8229600" cy="4839816"/>
          </a:xfrm>
        </p:spPr>
        <p:txBody>
          <a:bodyPr>
            <a:normAutofit/>
          </a:bodyPr>
          <a:lstStyle/>
          <a:p>
            <a:r>
              <a:rPr lang="en-US" altLang="zh-CN" sz="2000" dirty="0" smtClean="0">
                <a:latin typeface="+mn-ea"/>
              </a:rPr>
              <a:t>2.</a:t>
            </a:r>
            <a:r>
              <a:rPr lang="zh-CN" altLang="en-US" sz="2000" dirty="0" smtClean="0">
                <a:latin typeface="+mn-ea"/>
              </a:rPr>
              <a:t>建造办公楼通过银行转账支付</a:t>
            </a:r>
            <a:r>
              <a:rPr lang="en-US" altLang="zh-CN" sz="2000" dirty="0" smtClean="0">
                <a:latin typeface="+mn-ea"/>
              </a:rPr>
              <a:t>200000</a:t>
            </a:r>
            <a:r>
              <a:rPr lang="zh-CN" altLang="en-US" sz="2000" dirty="0" smtClean="0">
                <a:latin typeface="+mn-ea"/>
              </a:rPr>
              <a:t>元。</a:t>
            </a:r>
            <a:endParaRPr lang="en-US" altLang="zh-CN" sz="2000" dirty="0" smtClean="0">
              <a:latin typeface="+mn-ea"/>
            </a:endParaRPr>
          </a:p>
          <a:p>
            <a:r>
              <a:rPr lang="zh-CN" altLang="en-US" sz="2000" dirty="0" smtClean="0">
                <a:latin typeface="+mn-ea"/>
              </a:rPr>
              <a:t>借：在建工程</a:t>
            </a:r>
            <a:r>
              <a:rPr lang="en-US" altLang="zh-CN" sz="2000" dirty="0" smtClean="0">
                <a:latin typeface="+mn-ea"/>
              </a:rPr>
              <a:t>—</a:t>
            </a:r>
            <a:r>
              <a:rPr lang="zh-CN" altLang="en-US" sz="2000" dirty="0" smtClean="0">
                <a:latin typeface="+mn-ea"/>
              </a:rPr>
              <a:t>办公楼</a:t>
            </a:r>
            <a:r>
              <a:rPr lang="en-US" altLang="zh-CN" sz="2000" dirty="0" smtClean="0">
                <a:latin typeface="+mn-ea"/>
              </a:rPr>
              <a:t>200000</a:t>
            </a:r>
            <a:endParaRPr lang="en-US" altLang="zh-CN" sz="2000" dirty="0" smtClean="0">
              <a:latin typeface="+mn-ea"/>
            </a:endParaRPr>
          </a:p>
          <a:p>
            <a:r>
              <a:rPr lang="en-US" altLang="zh-CN" sz="2000" dirty="0">
                <a:latin typeface="+mn-ea"/>
              </a:rPr>
              <a:t> </a:t>
            </a:r>
            <a:r>
              <a:rPr lang="en-US" altLang="zh-CN" sz="2000" dirty="0" smtClean="0">
                <a:latin typeface="+mn-ea"/>
              </a:rPr>
              <a:t>   </a:t>
            </a:r>
            <a:r>
              <a:rPr lang="zh-CN" altLang="en-US" sz="2000" dirty="0" smtClean="0">
                <a:latin typeface="+mn-ea"/>
              </a:rPr>
              <a:t>贷：银行存款       </a:t>
            </a:r>
            <a:r>
              <a:rPr lang="en-US" altLang="zh-CN" sz="2000" dirty="0" smtClean="0">
                <a:latin typeface="+mn-ea"/>
              </a:rPr>
              <a:t>200000</a:t>
            </a:r>
            <a:endParaRPr lang="en-US" altLang="zh-CN" sz="2000" dirty="0" smtClean="0">
              <a:latin typeface="+mn-ea"/>
            </a:endParaRPr>
          </a:p>
          <a:p>
            <a:r>
              <a:rPr lang="en-US" altLang="zh-CN" sz="2000" dirty="0" smtClean="0">
                <a:latin typeface="+mn-ea"/>
              </a:rPr>
              <a:t>3.</a:t>
            </a:r>
            <a:r>
              <a:rPr lang="zh-CN" altLang="en-US" sz="2000" dirty="0" smtClean="0">
                <a:latin typeface="+mn-ea"/>
              </a:rPr>
              <a:t>工程完工交付使用</a:t>
            </a:r>
            <a:endParaRPr lang="en-US" altLang="zh-CN" sz="2000" dirty="0" smtClean="0">
              <a:latin typeface="+mn-ea"/>
            </a:endParaRPr>
          </a:p>
          <a:p>
            <a:r>
              <a:rPr lang="en-US" altLang="zh-CN" sz="2000" dirty="0">
                <a:latin typeface="+mn-ea"/>
              </a:rPr>
              <a:t> </a:t>
            </a:r>
            <a:r>
              <a:rPr lang="zh-CN" altLang="en-US" sz="2000" dirty="0" smtClean="0">
                <a:latin typeface="+mn-ea"/>
              </a:rPr>
              <a:t>借：固定资产   </a:t>
            </a:r>
            <a:r>
              <a:rPr lang="en-US" altLang="zh-CN" sz="2000" dirty="0" smtClean="0">
                <a:latin typeface="+mn-ea"/>
              </a:rPr>
              <a:t>200000</a:t>
            </a:r>
            <a:endParaRPr lang="en-US" altLang="zh-CN" sz="2000" dirty="0" smtClean="0">
              <a:latin typeface="+mn-ea"/>
            </a:endParaRPr>
          </a:p>
          <a:p>
            <a:r>
              <a:rPr lang="en-US" altLang="zh-CN" sz="2000" dirty="0">
                <a:latin typeface="+mn-ea"/>
              </a:rPr>
              <a:t> </a:t>
            </a:r>
            <a:r>
              <a:rPr lang="en-US" altLang="zh-CN" sz="2000" dirty="0" smtClean="0">
                <a:latin typeface="+mn-ea"/>
              </a:rPr>
              <a:t>    </a:t>
            </a:r>
            <a:r>
              <a:rPr lang="zh-CN" altLang="en-US" sz="2000" dirty="0" smtClean="0">
                <a:latin typeface="+mn-ea"/>
              </a:rPr>
              <a:t>贷：在建工程</a:t>
            </a:r>
            <a:r>
              <a:rPr lang="en-US" altLang="zh-CN" sz="2000" dirty="0">
                <a:latin typeface="+mn-ea"/>
              </a:rPr>
              <a:t> </a:t>
            </a:r>
            <a:r>
              <a:rPr lang="en-US" altLang="zh-CN" sz="2000" dirty="0" smtClean="0">
                <a:latin typeface="+mn-ea"/>
              </a:rPr>
              <a:t>  200000</a:t>
            </a:r>
            <a:endParaRPr lang="en-US" altLang="zh-CN" sz="2000" dirty="0" smtClean="0">
              <a:latin typeface="+mn-ea"/>
            </a:endParaRPr>
          </a:p>
          <a:p>
            <a:r>
              <a:rPr lang="zh-CN" altLang="en-US" sz="2000" dirty="0" smtClean="0">
                <a:latin typeface="+mn-ea"/>
              </a:rPr>
              <a:t>同时：</a:t>
            </a:r>
            <a:endParaRPr lang="en-US" altLang="zh-CN" sz="2000" dirty="0" smtClean="0">
              <a:latin typeface="+mn-ea"/>
            </a:endParaRPr>
          </a:p>
          <a:p>
            <a:pPr lvl="0">
              <a:buClr>
                <a:srgbClr val="0BD0D9"/>
              </a:buClr>
            </a:pPr>
            <a:r>
              <a:rPr lang="zh-CN" altLang="en-US" sz="2000" dirty="0" smtClean="0">
                <a:latin typeface="+mn-ea"/>
              </a:rPr>
              <a:t>借：专项应付款</a:t>
            </a:r>
            <a:r>
              <a:rPr lang="en-US" altLang="zh-CN" sz="2000" dirty="0" smtClean="0">
                <a:latin typeface="+mn-ea"/>
              </a:rPr>
              <a:t>-</a:t>
            </a:r>
            <a:r>
              <a:rPr lang="zh-CN" altLang="en-US" sz="2000" kern="0" dirty="0">
                <a:solidFill>
                  <a:prstClr val="black"/>
                </a:solidFill>
                <a:latin typeface="Calibri" panose="020F0502020204030204"/>
                <a:cs typeface="宋体" panose="02010600030101010101" pitchFamily="2" charset="-122"/>
              </a:rPr>
              <a:t>修建村部办公楼补助资金</a:t>
            </a:r>
            <a:r>
              <a:rPr lang="en-US" altLang="zh-CN" sz="2000" kern="0" dirty="0">
                <a:solidFill>
                  <a:prstClr val="black"/>
                </a:solidFill>
                <a:latin typeface="Calibri" panose="020F0502020204030204"/>
                <a:cs typeface="宋体" panose="02010600030101010101" pitchFamily="2" charset="-122"/>
              </a:rPr>
              <a:t>200 </a:t>
            </a:r>
            <a:r>
              <a:rPr lang="en-US" altLang="zh-CN" sz="2000" kern="0" dirty="0" smtClean="0">
                <a:solidFill>
                  <a:prstClr val="black"/>
                </a:solidFill>
                <a:latin typeface="Calibri" panose="020F0502020204030204"/>
                <a:cs typeface="宋体" panose="02010600030101010101" pitchFamily="2" charset="-122"/>
              </a:rPr>
              <a:t>000</a:t>
            </a:r>
            <a:endParaRPr lang="en-US" altLang="zh-CN" sz="2000" kern="0" dirty="0" smtClean="0">
              <a:solidFill>
                <a:prstClr val="black"/>
              </a:solidFill>
              <a:latin typeface="Calibri" panose="020F0502020204030204"/>
              <a:cs typeface="宋体" panose="02010600030101010101" pitchFamily="2" charset="-122"/>
            </a:endParaRPr>
          </a:p>
          <a:p>
            <a:pPr lvl="0">
              <a:buClr>
                <a:srgbClr val="0BD0D9"/>
              </a:buClr>
            </a:pPr>
            <a:r>
              <a:rPr lang="en-US" altLang="zh-CN" sz="2000" kern="0" dirty="0">
                <a:solidFill>
                  <a:prstClr val="black"/>
                </a:solidFill>
                <a:latin typeface="Calibri" panose="020F0502020204030204"/>
              </a:rPr>
              <a:t> </a:t>
            </a:r>
            <a:r>
              <a:rPr lang="en-US" altLang="zh-CN" sz="2000" kern="0" dirty="0" smtClean="0">
                <a:solidFill>
                  <a:prstClr val="black"/>
                </a:solidFill>
                <a:latin typeface="Calibri" panose="020F0502020204030204"/>
              </a:rPr>
              <a:t>         </a:t>
            </a:r>
            <a:r>
              <a:rPr lang="zh-CN" altLang="en-US" sz="2000" kern="0" dirty="0" smtClean="0">
                <a:solidFill>
                  <a:prstClr val="black"/>
                </a:solidFill>
                <a:latin typeface="Calibri" panose="020F0502020204030204"/>
              </a:rPr>
              <a:t>贷：公积公益金                                                 </a:t>
            </a:r>
            <a:r>
              <a:rPr lang="en-US" altLang="zh-CN" sz="2000" kern="0" dirty="0" smtClean="0">
                <a:solidFill>
                  <a:prstClr val="black"/>
                </a:solidFill>
                <a:latin typeface="Calibri" panose="020F0502020204030204"/>
              </a:rPr>
              <a:t>200000</a:t>
            </a:r>
            <a:endParaRPr lang="en-US" altLang="zh-CN" sz="2000" kern="0" dirty="0" smtClean="0">
              <a:solidFill>
                <a:prstClr val="black"/>
              </a:solidFill>
              <a:latin typeface="Calibri" panose="020F0502020204030204"/>
            </a:endParaRPr>
          </a:p>
          <a:p>
            <a:pPr lvl="0">
              <a:buClr>
                <a:srgbClr val="0BD0D9"/>
              </a:buClr>
            </a:pPr>
            <a:endParaRPr lang="zh-CN" altLang="en-US" sz="2000" dirty="0">
              <a:solidFill>
                <a:srgbClr val="FF0000"/>
              </a:solidFill>
              <a:latin typeface="宋体" panose="02010600030101010101" pitchFamily="2" charset="-122"/>
            </a:endParaRPr>
          </a:p>
          <a:p>
            <a:endParaRPr lang="en-US" altLang="zh-CN" sz="2000" dirty="0" smtClean="0">
              <a:latin typeface="+mn-ea"/>
            </a:endParaRPr>
          </a:p>
          <a:p>
            <a:r>
              <a:rPr lang="en-US" altLang="zh-CN" sz="2000" dirty="0">
                <a:latin typeface="+mn-ea"/>
              </a:rPr>
              <a:t> </a:t>
            </a:r>
            <a:endParaRPr lang="zh-CN" altLang="en-US" sz="20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 calcmode="lin" valueType="num">
                                      <p:cBhvr additive="base">
                                        <p:cTn id="6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6.xml><?xml version="1.0" encoding="utf-8"?>
<p:tagLst xmlns:p="http://schemas.openxmlformats.org/presentationml/2006/main">
  <p:tag name="commondata" val="eyJoZGlkIjoiZmRkYzBkZmM5MWFkZGZlNmQ1ZmY5MzRlYmY0NmZkZTAifQ=="/>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ainsdrops_II">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黑体"/>
        <a:ea typeface="黑体"/>
        <a:cs typeface=""/>
      </a:majorFont>
      <a:minorFont>
        <a:latin typeface="微软雅黑"/>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defRPr>
        </a:defPPr>
      </a:lstStyle>
    </a:lnDef>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2_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0</TotalTime>
  <Words>36294</Words>
  <Application>WPS 演示</Application>
  <PresentationFormat>全屏显示(4:3)</PresentationFormat>
  <Paragraphs>2152</Paragraphs>
  <Slides>145</Slides>
  <Notes>2</Notes>
  <HiddenSlides>0</HiddenSlides>
  <MMClips>0</MMClips>
  <ScaleCrop>false</ScaleCrop>
  <HeadingPairs>
    <vt:vector size="6" baseType="variant">
      <vt:variant>
        <vt:lpstr>已用的字体</vt:lpstr>
      </vt:variant>
      <vt:variant>
        <vt:i4>29</vt:i4>
      </vt:variant>
      <vt:variant>
        <vt:lpstr>主题</vt:lpstr>
      </vt:variant>
      <vt:variant>
        <vt:i4>11</vt:i4>
      </vt:variant>
      <vt:variant>
        <vt:lpstr>幻灯片标题</vt:lpstr>
      </vt:variant>
      <vt:variant>
        <vt:i4>145</vt:i4>
      </vt:variant>
    </vt:vector>
  </HeadingPairs>
  <TitlesOfParts>
    <vt:vector size="185" baseType="lpstr">
      <vt:lpstr>Arial</vt:lpstr>
      <vt:lpstr>宋体</vt:lpstr>
      <vt:lpstr>Wingdings</vt:lpstr>
      <vt:lpstr>Wingdings 2</vt:lpstr>
      <vt:lpstr>Times New Roman</vt:lpstr>
      <vt:lpstr>微软雅黑</vt:lpstr>
      <vt:lpstr>Garamond</vt:lpstr>
      <vt:lpstr>Verdana</vt:lpstr>
      <vt:lpstr>Gulim</vt:lpstr>
      <vt:lpstr>Malgun Gothic</vt:lpstr>
      <vt:lpstr>黑体</vt:lpstr>
      <vt:lpstr>Wingdings</vt:lpstr>
      <vt:lpstr>Constantia</vt:lpstr>
      <vt:lpstr>Calibri</vt:lpstr>
      <vt:lpstr>隶书</vt:lpstr>
      <vt:lpstr>Wingdings 2</vt:lpstr>
      <vt:lpstr>仿宋</vt:lpstr>
      <vt:lpstr>Arial</vt:lpstr>
      <vt:lpstr>Arial Unicode MS</vt:lpstr>
      <vt:lpstr>Calibri</vt:lpstr>
      <vt:lpstr>Times New Roman</vt:lpstr>
      <vt:lpstr>仿宋_GB2312</vt:lpstr>
      <vt:lpstr>FZHTK--GBK1-0</vt:lpstr>
      <vt:lpstr>ksdb</vt:lpstr>
      <vt:lpstr>新宋体</vt:lpstr>
      <vt:lpstr>TimesNewRomanPSMT</vt:lpstr>
      <vt:lpstr>FZKTK--GBK1-0</vt:lpstr>
      <vt:lpstr>Lucida Sans Unicode</vt:lpstr>
      <vt:lpstr>Calibri Light</vt:lpstr>
      <vt:lpstr>流畅</vt:lpstr>
      <vt:lpstr>rainsdrops_II</vt:lpstr>
      <vt:lpstr>Office 主题​​</vt:lpstr>
      <vt:lpstr>1_默认设计模板</vt:lpstr>
      <vt:lpstr>2_默认设计模板</vt:lpstr>
      <vt:lpstr>Edge</vt:lpstr>
      <vt:lpstr>1_Office 主题</vt:lpstr>
      <vt:lpstr>2_Office 主题</vt:lpstr>
      <vt:lpstr>12_流畅</vt:lpstr>
      <vt:lpstr>1_Office 主题​​</vt:lpstr>
      <vt:lpstr>1_流畅</vt:lpstr>
      <vt:lpstr>PowerPoint 演示文稿</vt:lpstr>
      <vt:lpstr>一、《农村集体经济组织会计制度》修订</vt:lpstr>
      <vt:lpstr>（一）修订《制度》的背景是什么？</vt:lpstr>
      <vt:lpstr>（一）修订《制度》的背景是什么？</vt:lpstr>
      <vt:lpstr>（一）修订《制度》的背景是什么？</vt:lpstr>
      <vt:lpstr>（一）修订《制度》的背景是什么？</vt:lpstr>
      <vt:lpstr>（二）《制度》的主要内容是什么？</vt:lpstr>
      <vt:lpstr>（二）《制度》的主要内容是什么？</vt:lpstr>
      <vt:lpstr>（二）《制度》的主要内容是什么？</vt:lpstr>
      <vt:lpstr>（二）《制度》的主要内容是什么？</vt:lpstr>
      <vt:lpstr>（二）《制度》的主要内容是什么？</vt:lpstr>
      <vt:lpstr>（二）《制度》的主要内容是什么？</vt:lpstr>
      <vt:lpstr>（二）《制度》的主要内容是什么？</vt:lpstr>
      <vt:lpstr>（二）《制度》的主要内容是什么？</vt:lpstr>
      <vt:lpstr>（二）《制度》的主要内容是什么？</vt:lpstr>
      <vt:lpstr>（二）《制度》的主要内容是什么？</vt:lpstr>
      <vt:lpstr>（三）修订《制度》主要遵循了哪些原则？</vt:lpstr>
      <vt:lpstr>（三）修订《制度》主要遵循了哪些原则？</vt:lpstr>
      <vt:lpstr>（三）修订《制度》主要遵循了哪些原则？</vt:lpstr>
      <vt:lpstr>（三）修订《制度》主要遵循了哪些原则？</vt:lpstr>
      <vt:lpstr>（三）修订《制度》主要遵循了哪些原则？</vt:lpstr>
      <vt:lpstr>二、农村集体经济组织新旧会计制度有关衔接总体要求</vt:lpstr>
      <vt:lpstr>二、农村集体经济组织新旧会计制度有关衔接总体要求</vt:lpstr>
      <vt:lpstr>三、农村集体经济组织新旧会计制度有关衔接                                                 ——将原账会计科目余额转入新账</vt:lpstr>
      <vt:lpstr>三、农村集体经济组织新旧会计制度有关衔接                                                 ——将原账会计科目余额转入新账</vt:lpstr>
      <vt:lpstr>三、农村集体经济组织新旧会计制度有关衔接                                                 ——将原账会计科目余额转入新账</vt:lpstr>
      <vt:lpstr>三、农村集体经济组织新旧会计制度有关衔接                                                 ——将原账会计科目余额转入新账</vt:lpstr>
      <vt:lpstr>三、农村集体经济组织新旧会计制度有关衔接                                                 ——将原账会计科目余额转入新账</vt:lpstr>
      <vt:lpstr>三、农村集体经济组织新旧会计制度有关衔接                                                 ——将原账会计科目余额转入新账</vt:lpstr>
      <vt:lpstr>三、农村集体经济组织新旧会计制度有关衔接                                                 ——将原账会计科目余额转入新账</vt:lpstr>
      <vt:lpstr>三、农村集体经济组织新旧会计制度有关衔接                                                 ——将原账会计科目余额转入新账</vt:lpstr>
      <vt:lpstr>三、农村集体经济组织新旧会计制度有关衔接                                                 ——将原账会计科目余额转入新账</vt:lpstr>
      <vt:lpstr>四、农村集体经济组织新旧会计制度有关衔接                                                 ——将原未入账事项登记新账</vt:lpstr>
      <vt:lpstr>三、农村集体经济组织新旧会计制度有关衔接                                                 ——将原未入账事项登记新账</vt:lpstr>
      <vt:lpstr>三、农村集体经济组织新旧会计制度有关衔接                                     ——对新账的相关会计科目余额进行调整</vt:lpstr>
      <vt:lpstr>三、农村集体经济组织新旧会计制度有关衔接                                     ——对新账的相关会计科目余额进行调整</vt:lpstr>
      <vt:lpstr>三、农村集体经济组织新旧会计制度有关衔接                  --对新账的相关会计科目余额进行调整</vt:lpstr>
      <vt:lpstr>三、农村集体经济组织新旧会计制度有关衔接                                                 ——财务会计报告新旧衔接</vt:lpstr>
      <vt:lpstr>四、农村集体经济组织财务制度介绍</vt:lpstr>
      <vt:lpstr>四、农村集体经济组织财务制度介绍</vt:lpstr>
      <vt:lpstr>四、农村集体经济组织财务制度介绍</vt:lpstr>
      <vt:lpstr>四、农村集体经济组织财务制度介绍</vt:lpstr>
      <vt:lpstr>四、农村集体经济组织财务制度介绍</vt:lpstr>
      <vt:lpstr>四、农村集体经济组织财务制度介绍</vt:lpstr>
      <vt:lpstr>四、农村集体经济组织财务制度介绍</vt:lpstr>
      <vt:lpstr>四、农村集体经济组织财务制度介绍</vt:lpstr>
      <vt:lpstr>四、农村集体经济组织财务制度介绍</vt:lpstr>
      <vt:lpstr>四、农村集体经济组织财务制度介绍</vt:lpstr>
      <vt:lpstr>四、农村集体经济组织财务制度介绍</vt:lpstr>
      <vt:lpstr>四、农村集体经济组织财务制度介绍</vt:lpstr>
      <vt:lpstr>四、农村集体经济组织财务制度介绍</vt:lpstr>
      <vt:lpstr>四、农村集体经济组织财务制度介绍</vt:lpstr>
      <vt:lpstr>PowerPoint 演示文稿</vt:lpstr>
      <vt:lpstr>五、农村集体经济组织会计制度业务举例</vt:lpstr>
      <vt:lpstr>PowerPoint 演示文稿</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PowerPoint 演示文稿</vt:lpstr>
      <vt:lpstr>五、农村集体经济组织会计制度业务举例</vt:lpstr>
      <vt:lpstr>PowerPoint 演示文稿</vt:lpstr>
      <vt:lpstr>五、农村集体经济组织会计制度业务举例</vt:lpstr>
      <vt:lpstr>五、农村集体经济组织会计制度业务举例</vt:lpstr>
      <vt:lpstr>五、农村集体经济组织会计制度业务举例</vt:lpstr>
      <vt:lpstr>四、农村集体经济组织财务制度介绍</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PowerPoint 演示文稿</vt:lpstr>
      <vt:lpstr>五、农村集体经济组织会计制度业务举例</vt:lpstr>
      <vt:lpstr>五、农村集体经济组织会计制度业务举例</vt:lpstr>
      <vt:lpstr>PowerPoint 演示文稿</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五、农村集体经济组织会计制度业务举例</vt:lpstr>
      <vt:lpstr>农村集体经济组织年终决算图示</vt:lpstr>
      <vt:lpstr>收益分配的核算</vt:lpstr>
      <vt:lpstr>五、农村集体经济组织会计制度业务举例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五、农村集体经济组织会计制度—财务报告</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政府会计制度  ——行政事业单位会计科目和报表  </dc:title>
  <dc:creator>win7</dc:creator>
  <cp:lastModifiedBy>王树军</cp:lastModifiedBy>
  <cp:revision>115</cp:revision>
  <dcterms:created xsi:type="dcterms:W3CDTF">2019-05-28T05:29:00Z</dcterms:created>
  <dcterms:modified xsi:type="dcterms:W3CDTF">2024-08-30T07:39:49Z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855EAABF1702477192F92E5C86C8657C_12</vt:lpwstr>
  </property>
  <property fmtid="{D5CDD505-2E9C-101B-9397-08002B2CF9AE}" pid="3" name="KSOProductBuildVer">
    <vt:lpwstr>2052-12.1.0.17827</vt:lpwstr>
  </property>
</Properties>
</file>