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74" r:id="rId2"/>
    <p:sldId id="273" r:id="rId3"/>
    <p:sldId id="275" r:id="rId4"/>
    <p:sldId id="276" r:id="rId5"/>
    <p:sldId id="287" r:id="rId6"/>
    <p:sldId id="256" r:id="rId7"/>
    <p:sldId id="257" r:id="rId8"/>
    <p:sldId id="258" r:id="rId9"/>
    <p:sldId id="259" r:id="rId10"/>
    <p:sldId id="294" r:id="rId11"/>
    <p:sldId id="295" r:id="rId12"/>
    <p:sldId id="289" r:id="rId13"/>
    <p:sldId id="293" r:id="rId14"/>
    <p:sldId id="269" r:id="rId15"/>
    <p:sldId id="271" r:id="rId16"/>
    <p:sldId id="278" r:id="rId17"/>
  </p:sldIdLst>
  <p:sldSz cx="12349163" cy="5903913"/>
  <p:notesSz cx="7104063" cy="10234613"/>
  <p:defaultTextStyle>
    <a:defPPr>
      <a:defRPr lang="zh-CN"/>
    </a:defPPr>
    <a:lvl1pPr marL="0" algn="l" defTabSz="9385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9265" algn="l" defTabSz="9385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38530" algn="l" defTabSz="9385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407795" algn="l" defTabSz="9385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76425" algn="l" defTabSz="9385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45690" algn="l" defTabSz="9385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814955" algn="l" defTabSz="9385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84220" algn="l" defTabSz="9385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753485" algn="l" defTabSz="9385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87" autoAdjust="0"/>
    <p:restoredTop sz="78109" autoAdjust="0"/>
  </p:normalViewPr>
  <p:slideViewPr>
    <p:cSldViewPr snapToGrid="0">
      <p:cViewPr varScale="1">
        <p:scale>
          <a:sx n="67" d="100"/>
          <a:sy n="67" d="100"/>
        </p:scale>
        <p:origin x="-570" y="-102"/>
      </p:cViewPr>
      <p:guideLst>
        <p:guide orient="horz" pos="1857"/>
        <p:guide pos="381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2021-01-13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-60325" y="1279525"/>
            <a:ext cx="72231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38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9265" algn="l" defTabSz="938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530" algn="l" defTabSz="938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7795" algn="l" defTabSz="938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6425" algn="l" defTabSz="938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5690" algn="l" defTabSz="938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4955" algn="l" defTabSz="938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4220" algn="l" defTabSz="938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3485" algn="l" defTabSz="938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-60325" y="1279525"/>
            <a:ext cx="7223125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43646" y="966220"/>
            <a:ext cx="9261872" cy="2055436"/>
          </a:xfrm>
        </p:spPr>
        <p:txBody>
          <a:bodyPr anchor="b"/>
          <a:lstStyle>
            <a:lvl1pPr algn="ctr">
              <a:defRPr sz="6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43646" y="3100921"/>
            <a:ext cx="9261872" cy="1425412"/>
          </a:xfrm>
        </p:spPr>
        <p:txBody>
          <a:bodyPr/>
          <a:lstStyle>
            <a:lvl1pPr marL="0" indent="0" algn="ctr">
              <a:buNone/>
              <a:defRPr sz="2500"/>
            </a:lvl1pPr>
            <a:lvl2pPr marL="469265" indent="0" algn="ctr">
              <a:buNone/>
              <a:defRPr sz="2100"/>
            </a:lvl2pPr>
            <a:lvl3pPr marL="938530" indent="0" algn="ctr">
              <a:buNone/>
              <a:defRPr sz="1800"/>
            </a:lvl3pPr>
            <a:lvl4pPr marL="1407795" indent="0" algn="ctr">
              <a:buNone/>
              <a:defRPr sz="1600"/>
            </a:lvl4pPr>
            <a:lvl5pPr marL="1876425" indent="0" algn="ctr">
              <a:buNone/>
              <a:defRPr sz="1600"/>
            </a:lvl5pPr>
            <a:lvl6pPr marL="2345690" indent="0" algn="ctr">
              <a:buNone/>
              <a:defRPr sz="1600"/>
            </a:lvl6pPr>
            <a:lvl7pPr marL="2814955" indent="0" algn="ctr">
              <a:buNone/>
              <a:defRPr sz="1600"/>
            </a:lvl7pPr>
            <a:lvl8pPr marL="3284220" indent="0" algn="ctr">
              <a:buNone/>
              <a:defRPr sz="1600"/>
            </a:lvl8pPr>
            <a:lvl9pPr marL="3753485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2021-01-13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49006" y="314329"/>
            <a:ext cx="10651153" cy="500329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2021-01-13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2021-01-13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2574" y="1471879"/>
            <a:ext cx="10651153" cy="2455864"/>
          </a:xfrm>
        </p:spPr>
        <p:txBody>
          <a:bodyPr anchor="b"/>
          <a:lstStyle>
            <a:lvl1pPr>
              <a:defRPr sz="6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2574" y="3950976"/>
            <a:ext cx="10651153" cy="1291480"/>
          </a:xfrm>
        </p:spPr>
        <p:txBody>
          <a:bodyPr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46926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3853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4077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764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3456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8149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842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7534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2021-01-13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49005" y="1571644"/>
            <a:ext cx="5248394" cy="374597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51764" y="1571644"/>
            <a:ext cx="5248394" cy="374597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2021-01-13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50614" y="314330"/>
            <a:ext cx="10651153" cy="114115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02072" y="1531021"/>
            <a:ext cx="4936398" cy="709289"/>
          </a:xfrm>
        </p:spPr>
        <p:txBody>
          <a:bodyPr anchor="ctr" anchorCtr="0"/>
          <a:lstStyle>
            <a:lvl1pPr marL="0" indent="0">
              <a:buNone/>
              <a:defRPr sz="2900"/>
            </a:lvl1pPr>
            <a:lvl2pPr marL="469265" indent="0">
              <a:buNone/>
              <a:defRPr sz="2500"/>
            </a:lvl2pPr>
            <a:lvl3pPr marL="938530" indent="0">
              <a:buNone/>
              <a:defRPr sz="2100"/>
            </a:lvl3pPr>
            <a:lvl4pPr marL="1407795" indent="0">
              <a:buNone/>
              <a:defRPr sz="1800"/>
            </a:lvl4pPr>
            <a:lvl5pPr marL="1876425" indent="0">
              <a:buNone/>
              <a:defRPr sz="1800"/>
            </a:lvl5pPr>
            <a:lvl6pPr marL="2345690" indent="0">
              <a:buNone/>
              <a:defRPr sz="1800"/>
            </a:lvl6pPr>
            <a:lvl7pPr marL="2814955" indent="0">
              <a:buNone/>
              <a:defRPr sz="1800"/>
            </a:lvl7pPr>
            <a:lvl8pPr marL="3284220" indent="0">
              <a:buNone/>
              <a:defRPr sz="1800"/>
            </a:lvl8pPr>
            <a:lvl9pPr marL="3753485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202072" y="2294571"/>
            <a:ext cx="4936398" cy="30339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337595" y="1531021"/>
            <a:ext cx="4960709" cy="709289"/>
          </a:xfrm>
        </p:spPr>
        <p:txBody>
          <a:bodyPr anchor="ctr" anchorCtr="0"/>
          <a:lstStyle>
            <a:lvl1pPr marL="0" indent="0">
              <a:buNone/>
              <a:defRPr sz="2900"/>
            </a:lvl1pPr>
            <a:lvl2pPr marL="469265" indent="0">
              <a:buNone/>
              <a:defRPr sz="2500"/>
            </a:lvl2pPr>
            <a:lvl3pPr marL="938530" indent="0">
              <a:buNone/>
              <a:defRPr sz="2100"/>
            </a:lvl3pPr>
            <a:lvl4pPr marL="1407795" indent="0">
              <a:buNone/>
              <a:defRPr sz="1800"/>
            </a:lvl4pPr>
            <a:lvl5pPr marL="1876425" indent="0">
              <a:buNone/>
              <a:defRPr sz="1800"/>
            </a:lvl5pPr>
            <a:lvl6pPr marL="2345690" indent="0">
              <a:buNone/>
              <a:defRPr sz="1800"/>
            </a:lvl6pPr>
            <a:lvl7pPr marL="2814955" indent="0">
              <a:buNone/>
              <a:defRPr sz="1800"/>
            </a:lvl7pPr>
            <a:lvl8pPr marL="3284220" indent="0">
              <a:buNone/>
              <a:defRPr sz="1800"/>
            </a:lvl8pPr>
            <a:lvl9pPr marL="3753485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337595" y="2294571"/>
            <a:ext cx="4960709" cy="30339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2021-01-13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2021-01-13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2021-01-13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50615" y="393594"/>
            <a:ext cx="4219043" cy="1377580"/>
          </a:xfrm>
        </p:spPr>
        <p:txBody>
          <a:bodyPr anchor="b"/>
          <a:lstStyle>
            <a:lvl1pPr>
              <a:defRPr sz="33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250003" y="393596"/>
            <a:ext cx="6251764" cy="4652065"/>
          </a:xfrm>
        </p:spPr>
        <p:txBody>
          <a:bodyPr/>
          <a:lstStyle>
            <a:lvl1pPr marL="0" indent="0">
              <a:buNone/>
              <a:defRPr sz="3300"/>
            </a:lvl1pPr>
            <a:lvl2pPr marL="469265" indent="0">
              <a:buNone/>
              <a:defRPr sz="2900"/>
            </a:lvl2pPr>
            <a:lvl3pPr marL="938530" indent="0">
              <a:buNone/>
              <a:defRPr sz="2500"/>
            </a:lvl3pPr>
            <a:lvl4pPr marL="1407795" indent="0">
              <a:buNone/>
              <a:defRPr sz="2100"/>
            </a:lvl4pPr>
            <a:lvl5pPr marL="1876425" indent="0">
              <a:buNone/>
              <a:defRPr sz="2100"/>
            </a:lvl5pPr>
            <a:lvl6pPr marL="2345690" indent="0">
              <a:buNone/>
              <a:defRPr sz="2100"/>
            </a:lvl6pPr>
            <a:lvl7pPr marL="2814955" indent="0">
              <a:buNone/>
              <a:defRPr sz="2100"/>
            </a:lvl7pPr>
            <a:lvl8pPr marL="3284220" indent="0">
              <a:buNone/>
              <a:defRPr sz="2100"/>
            </a:lvl8pPr>
            <a:lvl9pPr marL="3753485" indent="0">
              <a:buNone/>
              <a:defRPr sz="21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50615" y="1771175"/>
            <a:ext cx="4219043" cy="3281318"/>
          </a:xfrm>
        </p:spPr>
        <p:txBody>
          <a:bodyPr/>
          <a:lstStyle>
            <a:lvl1pPr marL="0" indent="0">
              <a:buNone/>
              <a:defRPr sz="2100"/>
            </a:lvl1pPr>
            <a:lvl2pPr marL="469265" indent="0">
              <a:buNone/>
              <a:defRPr sz="1800"/>
            </a:lvl2pPr>
            <a:lvl3pPr marL="938530" indent="0">
              <a:buNone/>
              <a:defRPr sz="1600"/>
            </a:lvl3pPr>
            <a:lvl4pPr marL="1407795" indent="0">
              <a:buNone/>
              <a:defRPr sz="1400"/>
            </a:lvl4pPr>
            <a:lvl5pPr marL="1876425" indent="0">
              <a:buNone/>
              <a:defRPr sz="1400"/>
            </a:lvl5pPr>
            <a:lvl6pPr marL="2345690" indent="0">
              <a:buNone/>
              <a:defRPr sz="1400"/>
            </a:lvl6pPr>
            <a:lvl7pPr marL="2814955" indent="0">
              <a:buNone/>
              <a:defRPr sz="1400"/>
            </a:lvl7pPr>
            <a:lvl8pPr marL="3284220" indent="0">
              <a:buNone/>
              <a:defRPr sz="1400"/>
            </a:lvl8pPr>
            <a:lvl9pPr marL="3753485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2021-01-13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7370" y="314329"/>
            <a:ext cx="2662788" cy="500329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49005" y="314329"/>
            <a:ext cx="7834000" cy="500329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2021-01-13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49006" y="314330"/>
            <a:ext cx="10651153" cy="1141150"/>
          </a:xfrm>
          <a:prstGeom prst="rect">
            <a:avLst/>
          </a:prstGeom>
        </p:spPr>
        <p:txBody>
          <a:bodyPr vert="horz" lIns="93836" tIns="46918" rIns="93836" bIns="46918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9006" y="1571644"/>
            <a:ext cx="10651153" cy="3745979"/>
          </a:xfrm>
          <a:prstGeom prst="rect">
            <a:avLst/>
          </a:prstGeom>
        </p:spPr>
        <p:txBody>
          <a:bodyPr vert="horz" lIns="93836" tIns="46918" rIns="93836" bIns="46918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49005" y="5472054"/>
            <a:ext cx="2778562" cy="314328"/>
          </a:xfrm>
          <a:prstGeom prst="rect">
            <a:avLst/>
          </a:prstGeom>
        </p:spPr>
        <p:txBody>
          <a:bodyPr vert="horz" lIns="93836" tIns="46918" rIns="93836" bIns="469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pPr/>
              <a:t>2021-01-13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90661" y="5472054"/>
            <a:ext cx="4167843" cy="314328"/>
          </a:xfrm>
          <a:prstGeom prst="rect">
            <a:avLst/>
          </a:prstGeom>
        </p:spPr>
        <p:txBody>
          <a:bodyPr vert="horz" lIns="93836" tIns="46918" rIns="93836" bIns="469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21596" y="5472054"/>
            <a:ext cx="2778562" cy="314328"/>
          </a:xfrm>
          <a:prstGeom prst="rect">
            <a:avLst/>
          </a:prstGeom>
        </p:spPr>
        <p:txBody>
          <a:bodyPr vert="horz" lIns="93836" tIns="46918" rIns="93836" bIns="469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3853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4315" indent="-234315" algn="l" defTabSz="938530" rtl="0" eaLnBrk="1" latinLnBrk="0" hangingPunct="1">
        <a:lnSpc>
          <a:spcPct val="90000"/>
        </a:lnSpc>
        <a:spcBef>
          <a:spcPts val="1025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03580" indent="-234315" algn="l" defTabSz="938530" rtl="0" eaLnBrk="1" latinLnBrk="0" hangingPunct="1">
        <a:lnSpc>
          <a:spcPct val="90000"/>
        </a:lnSpc>
        <a:spcBef>
          <a:spcPts val="515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172845" indent="-234315" algn="l" defTabSz="938530" rtl="0" eaLnBrk="1" latinLnBrk="0" hangingPunct="1">
        <a:lnSpc>
          <a:spcPct val="90000"/>
        </a:lnSpc>
        <a:spcBef>
          <a:spcPts val="51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42110" indent="-234315" algn="l" defTabSz="938530" rtl="0" eaLnBrk="1" latinLnBrk="0" hangingPunct="1">
        <a:lnSpc>
          <a:spcPct val="90000"/>
        </a:lnSpc>
        <a:spcBef>
          <a:spcPts val="51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111375" indent="-234315" algn="l" defTabSz="938530" rtl="0" eaLnBrk="1" latinLnBrk="0" hangingPunct="1">
        <a:lnSpc>
          <a:spcPct val="90000"/>
        </a:lnSpc>
        <a:spcBef>
          <a:spcPts val="51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80640" indent="-234315" algn="l" defTabSz="938530" rtl="0" eaLnBrk="1" latinLnBrk="0" hangingPunct="1">
        <a:lnSpc>
          <a:spcPct val="90000"/>
        </a:lnSpc>
        <a:spcBef>
          <a:spcPts val="51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49905" indent="-234315" algn="l" defTabSz="938530" rtl="0" eaLnBrk="1" latinLnBrk="0" hangingPunct="1">
        <a:lnSpc>
          <a:spcPct val="90000"/>
        </a:lnSpc>
        <a:spcBef>
          <a:spcPts val="51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518535" indent="-234315" algn="l" defTabSz="938530" rtl="0" eaLnBrk="1" latinLnBrk="0" hangingPunct="1">
        <a:lnSpc>
          <a:spcPct val="90000"/>
        </a:lnSpc>
        <a:spcBef>
          <a:spcPts val="51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987800" indent="-234315" algn="l" defTabSz="938530" rtl="0" eaLnBrk="1" latinLnBrk="0" hangingPunct="1">
        <a:lnSpc>
          <a:spcPct val="90000"/>
        </a:lnSpc>
        <a:spcBef>
          <a:spcPts val="51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385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9265" algn="l" defTabSz="9385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8530" algn="l" defTabSz="9385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07795" algn="l" defTabSz="9385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76425" algn="l" defTabSz="9385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45690" algn="l" defTabSz="9385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814955" algn="l" defTabSz="9385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84220" algn="l" defTabSz="9385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53485" algn="l" defTabSz="9385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3355" y="1017332"/>
            <a:ext cx="11024201" cy="1509871"/>
          </a:xfrm>
        </p:spPr>
        <p:txBody>
          <a:bodyPr/>
          <a:lstStyle/>
          <a:p>
            <a:pPr algn="ctr"/>
            <a:r>
              <a:rPr lang="en-US" altLang="zh-CN" sz="6200" dirty="0" smtClean="0">
                <a:latin typeface="方正小标宋简体" panose="02010601030101010101" charset="-122"/>
                <a:ea typeface="方正小标宋简体" panose="02010601030101010101" charset="-122"/>
              </a:rPr>
              <a:t>2020</a:t>
            </a:r>
            <a:r>
              <a:rPr lang="zh-CN" altLang="en-US" sz="6200" dirty="0" smtClean="0">
                <a:latin typeface="方正小标宋简体" panose="02010601030101010101" charset="-122"/>
                <a:ea typeface="方正小标宋简体" panose="02010601030101010101" charset="-122"/>
              </a:rPr>
              <a:t>年财务</a:t>
            </a:r>
            <a:r>
              <a:rPr lang="zh-CN" altLang="en-US" sz="6200" dirty="0">
                <a:latin typeface="方正小标宋简体" panose="02010601030101010101" charset="-122"/>
                <a:ea typeface="方正小标宋简体" panose="02010601030101010101" charset="-122"/>
              </a:rPr>
              <a:t>公开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1181" y="4076518"/>
            <a:ext cx="10651153" cy="1232715"/>
          </a:xfrm>
        </p:spPr>
        <p:txBody>
          <a:bodyPr/>
          <a:lstStyle/>
          <a:p>
            <a:pPr marL="0" indent="0" algn="ctr">
              <a:buNone/>
            </a:pPr>
            <a:r>
              <a:rPr lang="zh-CN" altLang="en-US" dirty="0">
                <a:latin typeface="方正大标宋简体" panose="02010601030101010101" charset="-122"/>
                <a:ea typeface="方正大标宋简体" panose="02010601030101010101" charset="-122"/>
              </a:rPr>
              <a:t>中共奈曼旗工业园区工作委员会</a:t>
            </a:r>
          </a:p>
          <a:p>
            <a:pPr marL="0" indent="0" algn="ctr">
              <a:buNone/>
            </a:pPr>
            <a:r>
              <a:rPr lang="en-US" altLang="zh-CN" dirty="0" smtClean="0">
                <a:latin typeface="方正大标宋简体" panose="02010601030101010101" charset="-122"/>
                <a:ea typeface="方正大标宋简体" panose="02010601030101010101" charset="-122"/>
              </a:rPr>
              <a:t>2021</a:t>
            </a:r>
            <a:r>
              <a:rPr lang="zh-CN" altLang="en-US" dirty="0" smtClean="0">
                <a:latin typeface="方正大标宋简体" panose="02010601030101010101" charset="-122"/>
                <a:ea typeface="方正大标宋简体" panose="02010601030101010101" charset="-122"/>
              </a:rPr>
              <a:t>年</a:t>
            </a:r>
            <a:r>
              <a:rPr lang="en-US" altLang="zh-CN" dirty="0" smtClean="0">
                <a:latin typeface="方正大标宋简体" panose="02010601030101010101" charset="-122"/>
                <a:ea typeface="方正大标宋简体" panose="02010601030101010101" charset="-122"/>
              </a:rPr>
              <a:t>1</a:t>
            </a:r>
            <a:r>
              <a:rPr lang="zh-CN" altLang="en-US" dirty="0" smtClean="0">
                <a:latin typeface="方正大标宋简体" panose="02010601030101010101" charset="-122"/>
                <a:ea typeface="方正大标宋简体" panose="02010601030101010101" charset="-122"/>
              </a:rPr>
              <a:t>月</a:t>
            </a:r>
            <a:endParaRPr lang="zh-CN" altLang="en-US" dirty="0">
              <a:latin typeface="方正大标宋简体" panose="02010601030101010101" charset="-122"/>
              <a:ea typeface="方正大标宋简体" panose="0201060103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614487" y="542929"/>
          <a:ext cx="8743950" cy="5072052"/>
        </p:xfrm>
        <a:graphic>
          <a:graphicData uri="http://schemas.openxmlformats.org/drawingml/2006/table">
            <a:tbl>
              <a:tblPr/>
              <a:tblGrid>
                <a:gridCol w="544371"/>
                <a:gridCol w="6175201"/>
                <a:gridCol w="2024378"/>
              </a:tblGrid>
              <a:tr h="4226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付鑫世达园林绿化工程有限公司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(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玻纤产业园现场会铺设道路费用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37,000.00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6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付和谊铁路专用线道口整修费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6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付鑫运达建筑公司施工费（</a:t>
                      </a:r>
                      <a:r>
                        <a:rPr lang="zh-CN" altLang="en-US" sz="14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更换安装办公楼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彩钢瓦费用）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52,000.00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6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付权达园林绿化公司施工费（二中北侧巷道）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24,000.00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6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付纳米微晶石项目场地搭建布置费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6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付纳米微晶石项目现场硬化场地铺设道路费用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69,250.00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6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付工业园区办公楼楼外墙涂料费用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19,500.00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6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付工业园区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A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区工业东区垃圾清理费用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16,380.00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6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付八仙筒糖厂南路维修费用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6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付工业园区清雪费用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60,000.00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6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付化工区门卫暖气改造费用及北站电源线改造费用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6,882.00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67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合    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375,012.00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文本框 11"/>
          <p:cNvSpPr txBox="1"/>
          <p:nvPr/>
        </p:nvSpPr>
        <p:spPr>
          <a:xfrm>
            <a:off x="1142999" y="0"/>
            <a:ext cx="1685926" cy="479473"/>
          </a:xfrm>
          <a:prstGeom prst="rect">
            <a:avLst/>
          </a:prstGeom>
          <a:noFill/>
        </p:spPr>
        <p:txBody>
          <a:bodyPr wrap="square" lIns="93836" tIns="46918" rIns="93836" bIns="46918" rtlCol="0" anchor="t">
            <a:spAutoFit/>
          </a:bodyPr>
          <a:lstStyle/>
          <a:p>
            <a:r>
              <a:rPr lang="zh-CN" altLang="en-US" sz="25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表</a:t>
            </a:r>
            <a:r>
              <a:rPr lang="en-US" sz="25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5.3-1</a:t>
            </a:r>
            <a:endParaRPr lang="en-US" sz="2500" b="1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485900" y="700084"/>
          <a:ext cx="8915400" cy="4486278"/>
        </p:xfrm>
        <a:graphic>
          <a:graphicData uri="http://schemas.openxmlformats.org/drawingml/2006/table">
            <a:tbl>
              <a:tblPr/>
              <a:tblGrid>
                <a:gridCol w="2626829"/>
                <a:gridCol w="1309975"/>
                <a:gridCol w="3396998"/>
                <a:gridCol w="1581598"/>
              </a:tblGrid>
              <a:tr h="7477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收款单位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收费项目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服务对象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金额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7713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通辽市乃蛮林业规划设计服务有限公司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占用林地规划设计费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内蒙古盈石建材有限公司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 </a:t>
                      </a:r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99,000.00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771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奈曼旗金鹰木业有限公司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 </a:t>
                      </a:r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80,000.00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771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内蒙古明强玻璃纤维制品有限公司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 </a:t>
                      </a:r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99,000.00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771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奈曼旗兴塔再生资源有限公司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 </a:t>
                      </a:r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60,000.00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合    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  </a:t>
                      </a:r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338,000.00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文本框 11"/>
          <p:cNvSpPr txBox="1"/>
          <p:nvPr/>
        </p:nvSpPr>
        <p:spPr>
          <a:xfrm>
            <a:off x="1185863" y="185738"/>
            <a:ext cx="1643062" cy="479473"/>
          </a:xfrm>
          <a:prstGeom prst="rect">
            <a:avLst/>
          </a:prstGeom>
          <a:noFill/>
        </p:spPr>
        <p:txBody>
          <a:bodyPr wrap="square" lIns="93836" tIns="46918" rIns="93836" bIns="46918" rtlCol="0" anchor="t">
            <a:spAutoFit/>
          </a:bodyPr>
          <a:lstStyle/>
          <a:p>
            <a:r>
              <a:rPr lang="zh-CN" altLang="en-US" sz="25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表</a:t>
            </a:r>
            <a:r>
              <a:rPr lang="en-US" sz="25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5.3-2</a:t>
            </a:r>
            <a:endParaRPr lang="en-US" sz="2500" b="1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073939" y="185351"/>
            <a:ext cx="3409527" cy="155029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836" tIns="46918" rIns="93836" bIns="46918" rtlCol="0" anchor="ctr"/>
          <a:lstStyle/>
          <a:p>
            <a:pPr algn="ctr"/>
            <a:r>
              <a:rPr lang="zh-CN" altLang="en-US" sz="3700" dirty="0" smtClean="0"/>
              <a:t>差旅费</a:t>
            </a:r>
            <a:r>
              <a:rPr lang="en-US" altLang="zh-CN" sz="3700" dirty="0" smtClean="0"/>
              <a:t>38398</a:t>
            </a:r>
            <a:endParaRPr lang="en-US" altLang="zh-CN" sz="3700" dirty="0"/>
          </a:p>
        </p:txBody>
      </p:sp>
      <p:cxnSp>
        <p:nvCxnSpPr>
          <p:cNvPr id="5" name="直接连接符 4"/>
          <p:cNvCxnSpPr/>
          <p:nvPr/>
        </p:nvCxnSpPr>
        <p:spPr>
          <a:xfrm>
            <a:off x="2554735" y="2403659"/>
            <a:ext cx="6221620" cy="1903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直接连接符 5"/>
          <p:cNvCxnSpPr>
            <a:stCxn id="4" idx="2"/>
          </p:cNvCxnSpPr>
          <p:nvPr/>
        </p:nvCxnSpPr>
        <p:spPr>
          <a:xfrm rot="5400000">
            <a:off x="5437100" y="2076189"/>
            <a:ext cx="682150" cy="10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2554733" y="2409124"/>
            <a:ext cx="0" cy="55649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rot="16200000" flipH="1">
            <a:off x="8468035" y="2738606"/>
            <a:ext cx="637248" cy="1470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 rot="10800000" flipV="1">
            <a:off x="1208546" y="2979837"/>
            <a:ext cx="2693018" cy="16230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836" tIns="46918" rIns="93836" bIns="46918" rtlCol="0" anchor="ctr"/>
          <a:lstStyle/>
          <a:p>
            <a:pPr algn="ctr"/>
            <a:r>
              <a:rPr lang="zh-CN" altLang="en-US" sz="3700" dirty="0" smtClean="0"/>
              <a:t>出差补助费</a:t>
            </a:r>
            <a:r>
              <a:rPr lang="en-US" altLang="zh-CN" sz="3700" dirty="0" smtClean="0"/>
              <a:t>28080</a:t>
            </a:r>
            <a:endParaRPr lang="en-US" altLang="zh-CN" sz="3700" dirty="0"/>
          </a:p>
        </p:txBody>
      </p:sp>
      <p:sp>
        <p:nvSpPr>
          <p:cNvPr id="10" name="矩形 9"/>
          <p:cNvSpPr/>
          <p:nvPr/>
        </p:nvSpPr>
        <p:spPr>
          <a:xfrm>
            <a:off x="7503736" y="2969443"/>
            <a:ext cx="2686639" cy="15452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836" tIns="46918" rIns="93836" bIns="46918" rtlCol="0" anchor="ctr"/>
          <a:lstStyle/>
          <a:p>
            <a:pPr algn="ctr"/>
            <a:r>
              <a:rPr lang="zh-CN" altLang="en-US" sz="3700" dirty="0" smtClean="0"/>
              <a:t>出差交通费</a:t>
            </a:r>
            <a:r>
              <a:rPr lang="en-US" altLang="zh-CN" sz="3700" dirty="0" smtClean="0"/>
              <a:t>8283</a:t>
            </a:r>
            <a:endParaRPr lang="en-US" altLang="zh-CN" sz="3700" dirty="0"/>
          </a:p>
        </p:txBody>
      </p:sp>
      <p:sp>
        <p:nvSpPr>
          <p:cNvPr id="13" name="矩形 12"/>
          <p:cNvSpPr/>
          <p:nvPr/>
        </p:nvSpPr>
        <p:spPr>
          <a:xfrm>
            <a:off x="4234205" y="3063082"/>
            <a:ext cx="2817044" cy="15191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836" tIns="46918" rIns="93836" bIns="46918" rtlCol="0" anchor="ctr"/>
          <a:lstStyle/>
          <a:p>
            <a:pPr algn="ctr"/>
            <a:r>
              <a:rPr lang="zh-CN" altLang="en-US" sz="3700" dirty="0" smtClean="0"/>
              <a:t>出差住宿费</a:t>
            </a:r>
            <a:r>
              <a:rPr lang="en-US" altLang="zh-CN" sz="3700" dirty="0" smtClean="0"/>
              <a:t>2035</a:t>
            </a:r>
            <a:endParaRPr lang="en-US" altLang="zh-CN" sz="3700" dirty="0"/>
          </a:p>
        </p:txBody>
      </p:sp>
      <p:cxnSp>
        <p:nvCxnSpPr>
          <p:cNvPr id="14" name="直接连接符 13"/>
          <p:cNvCxnSpPr/>
          <p:nvPr/>
        </p:nvCxnSpPr>
        <p:spPr>
          <a:xfrm rot="16200000" flipH="1">
            <a:off x="5102667" y="2719753"/>
            <a:ext cx="637248" cy="1470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文本框 1"/>
          <p:cNvSpPr txBox="1"/>
          <p:nvPr/>
        </p:nvSpPr>
        <p:spPr>
          <a:xfrm>
            <a:off x="1086783" y="340434"/>
            <a:ext cx="1083125" cy="525640"/>
          </a:xfrm>
          <a:prstGeom prst="rect">
            <a:avLst/>
          </a:prstGeom>
          <a:noFill/>
        </p:spPr>
        <p:txBody>
          <a:bodyPr wrap="square" lIns="93836" tIns="46918" rIns="93836" bIns="46918" rtlCol="0" anchor="t">
            <a:spAutoFit/>
          </a:bodyPr>
          <a:lstStyle/>
          <a:p>
            <a:r>
              <a:rPr lang="zh-CN" altLang="en-US" sz="28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表</a:t>
            </a:r>
            <a:r>
              <a:rPr lang="en-US" sz="28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5.4</a:t>
            </a:r>
            <a:endParaRPr lang="en-US" sz="2800" b="1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516726" y="628650"/>
            <a:ext cx="4169949" cy="12498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836" tIns="46918" rIns="93836" bIns="46918" rtlCol="0" anchor="ctr"/>
          <a:lstStyle/>
          <a:p>
            <a:pPr algn="ctr"/>
            <a:r>
              <a:rPr lang="zh-CN" altLang="en-US" sz="3700" dirty="0" smtClean="0"/>
              <a:t>公务用车运行维护费</a:t>
            </a:r>
            <a:r>
              <a:rPr lang="en-US" altLang="zh-CN" sz="4000" dirty="0" smtClean="0"/>
              <a:t>59,623.04</a:t>
            </a:r>
            <a:r>
              <a:rPr lang="zh-CN" altLang="en-US" sz="4000" dirty="0" smtClean="0"/>
              <a:t> </a:t>
            </a:r>
            <a:endParaRPr lang="en-US" altLang="zh-CN" sz="3700" dirty="0"/>
          </a:p>
        </p:txBody>
      </p:sp>
      <p:cxnSp>
        <p:nvCxnSpPr>
          <p:cNvPr id="5" name="直接连接符 4"/>
          <p:cNvCxnSpPr/>
          <p:nvPr/>
        </p:nvCxnSpPr>
        <p:spPr>
          <a:xfrm flipV="1">
            <a:off x="2554735" y="2400300"/>
            <a:ext cx="6674990" cy="335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直接连接符 5"/>
          <p:cNvCxnSpPr>
            <a:stCxn id="4" idx="2"/>
          </p:cNvCxnSpPr>
          <p:nvPr/>
        </p:nvCxnSpPr>
        <p:spPr>
          <a:xfrm rot="16200000" flipH="1">
            <a:off x="5361738" y="2118478"/>
            <a:ext cx="493212" cy="1328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2554733" y="2409124"/>
            <a:ext cx="0" cy="55649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 rot="10800000" flipV="1">
            <a:off x="1208546" y="2979837"/>
            <a:ext cx="2693018" cy="16230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836" tIns="46918" rIns="93836" bIns="46918" rtlCol="0" anchor="ctr"/>
          <a:lstStyle/>
          <a:p>
            <a:pPr algn="ctr"/>
            <a:r>
              <a:rPr lang="zh-CN" altLang="en-US" sz="3700" dirty="0" smtClean="0"/>
              <a:t>公车加油费</a:t>
            </a:r>
            <a:r>
              <a:rPr lang="en-US" altLang="zh-CN" sz="3700" dirty="0" smtClean="0"/>
              <a:t>30478.47</a:t>
            </a:r>
            <a:endParaRPr lang="en-US" altLang="zh-CN" sz="3700" dirty="0"/>
          </a:p>
        </p:txBody>
      </p:sp>
      <p:sp>
        <p:nvSpPr>
          <p:cNvPr id="10" name="矩形 9"/>
          <p:cNvSpPr/>
          <p:nvPr/>
        </p:nvSpPr>
        <p:spPr>
          <a:xfrm>
            <a:off x="4672014" y="3023804"/>
            <a:ext cx="2328862" cy="15191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836" tIns="46918" rIns="93836" bIns="46918" rtlCol="0" anchor="ctr"/>
          <a:lstStyle/>
          <a:p>
            <a:pPr algn="ctr"/>
            <a:r>
              <a:rPr lang="zh-CN" altLang="en-US" sz="3700" dirty="0" smtClean="0"/>
              <a:t>公车维修费</a:t>
            </a:r>
            <a:r>
              <a:rPr lang="en-US" altLang="zh-CN" sz="3700" dirty="0" smtClean="0"/>
              <a:t>23580</a:t>
            </a:r>
            <a:endParaRPr lang="en-US" altLang="zh-CN" sz="3700" dirty="0"/>
          </a:p>
        </p:txBody>
      </p:sp>
      <p:sp>
        <p:nvSpPr>
          <p:cNvPr id="11" name="文本框 1"/>
          <p:cNvSpPr txBox="1"/>
          <p:nvPr/>
        </p:nvSpPr>
        <p:spPr>
          <a:xfrm>
            <a:off x="1086783" y="340434"/>
            <a:ext cx="1083125" cy="525640"/>
          </a:xfrm>
          <a:prstGeom prst="rect">
            <a:avLst/>
          </a:prstGeom>
          <a:noFill/>
        </p:spPr>
        <p:txBody>
          <a:bodyPr wrap="square" lIns="93836" tIns="46918" rIns="93836" bIns="46918" rtlCol="0" anchor="t">
            <a:spAutoFit/>
          </a:bodyPr>
          <a:lstStyle/>
          <a:p>
            <a:r>
              <a:rPr lang="zh-CN" altLang="en-US" sz="28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表</a:t>
            </a:r>
            <a:r>
              <a:rPr lang="en-US" sz="28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5.5</a:t>
            </a:r>
            <a:endParaRPr lang="en-US" sz="2800" b="1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001000" y="3044229"/>
            <a:ext cx="2257425" cy="15191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836" tIns="46918" rIns="93836" bIns="46918" rtlCol="0" anchor="ctr"/>
          <a:lstStyle/>
          <a:p>
            <a:pPr algn="ctr"/>
            <a:r>
              <a:rPr lang="zh-CN" altLang="en-US" sz="3700" dirty="0" smtClean="0"/>
              <a:t>公车保险费</a:t>
            </a:r>
            <a:r>
              <a:rPr lang="en-US" altLang="zh-CN" sz="3700" dirty="0" smtClean="0"/>
              <a:t>5564.57</a:t>
            </a:r>
            <a:endParaRPr lang="en-US" altLang="zh-CN" sz="3700" dirty="0"/>
          </a:p>
        </p:txBody>
      </p:sp>
      <p:cxnSp>
        <p:nvCxnSpPr>
          <p:cNvPr id="14" name="直接连接符 13"/>
          <p:cNvCxnSpPr/>
          <p:nvPr/>
        </p:nvCxnSpPr>
        <p:spPr>
          <a:xfrm rot="16200000" flipH="1">
            <a:off x="8887677" y="2724613"/>
            <a:ext cx="637248" cy="1470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rot="16200000" flipH="1">
            <a:off x="5645593" y="2705466"/>
            <a:ext cx="637248" cy="1470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接连接符 13"/>
          <p:cNvCxnSpPr/>
          <p:nvPr/>
        </p:nvCxnSpPr>
        <p:spPr>
          <a:xfrm>
            <a:off x="1681585" y="1654624"/>
            <a:ext cx="9355356" cy="2826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3673876" y="378289"/>
            <a:ext cx="3689956" cy="11565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3836" tIns="46918" rIns="93836" bIns="46918" rtlCol="0">
            <a:spAutoFit/>
          </a:bodyPr>
          <a:lstStyle/>
          <a:p>
            <a:r>
              <a:rPr lang="zh-CN" altLang="en-US" sz="3300" dirty="0"/>
              <a:t>其他商品和服务</a:t>
            </a:r>
            <a:r>
              <a:rPr lang="zh-CN" altLang="en-US" sz="3300" dirty="0" smtClean="0"/>
              <a:t>支出</a:t>
            </a:r>
            <a:r>
              <a:rPr lang="en-US" altLang="zh-CN" sz="3600" dirty="0" smtClean="0"/>
              <a:t>109,729,860.16 </a:t>
            </a:r>
            <a:endParaRPr lang="en-US" altLang="zh-CN" sz="3300" dirty="0"/>
          </a:p>
        </p:txBody>
      </p:sp>
      <p:cxnSp>
        <p:nvCxnSpPr>
          <p:cNvPr id="17" name="直接连接符 16"/>
          <p:cNvCxnSpPr>
            <a:stCxn id="16" idx="2"/>
          </p:cNvCxnSpPr>
          <p:nvPr/>
        </p:nvCxnSpPr>
        <p:spPr>
          <a:xfrm rot="5400000">
            <a:off x="5472757" y="1575138"/>
            <a:ext cx="86365" cy="58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2523522" y="1646596"/>
            <a:ext cx="3216" cy="5734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rot="16200000" flipH="1">
            <a:off x="3250609" y="1892892"/>
            <a:ext cx="397201" cy="118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2077450" y="2065108"/>
            <a:ext cx="908638" cy="9565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3836" tIns="46918" rIns="93836" bIns="46918" rtlCol="0">
            <a:spAutoFit/>
          </a:bodyPr>
          <a:lstStyle/>
          <a:p>
            <a:r>
              <a:rPr lang="zh-CN" altLang="en-US" sz="1400" dirty="0" smtClean="0"/>
              <a:t>化工区企业搬迁补偿费</a:t>
            </a:r>
            <a:r>
              <a:rPr lang="en-US" altLang="zh-CN" sz="1400" dirty="0" smtClean="0"/>
              <a:t>9383280</a:t>
            </a:r>
            <a:endParaRPr lang="zh-CN" altLang="en-US" sz="1400" dirty="0"/>
          </a:p>
        </p:txBody>
      </p:sp>
      <p:sp>
        <p:nvSpPr>
          <p:cNvPr id="26" name="文本框 25"/>
          <p:cNvSpPr txBox="1"/>
          <p:nvPr/>
        </p:nvSpPr>
        <p:spPr>
          <a:xfrm rot="10800000" flipV="1">
            <a:off x="3107510" y="2028702"/>
            <a:ext cx="792065" cy="16028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3836" tIns="46918" rIns="93836" bIns="46918" rtlCol="0">
            <a:spAutoFit/>
          </a:bodyPr>
          <a:lstStyle/>
          <a:p>
            <a:r>
              <a:rPr lang="zh-CN" altLang="en-US" sz="1400" dirty="0" smtClean="0"/>
              <a:t>新增建设用地有偿使用费</a:t>
            </a:r>
            <a:r>
              <a:rPr lang="en-US" altLang="zh-CN" sz="1400" dirty="0" smtClean="0"/>
              <a:t>19,665,830.00</a:t>
            </a:r>
            <a:r>
              <a:rPr lang="zh-CN" altLang="en-US" sz="1400" dirty="0" smtClean="0"/>
              <a:t>元</a:t>
            </a:r>
            <a:endParaRPr lang="zh-CN" altLang="en-US" sz="1400" dirty="0"/>
          </a:p>
        </p:txBody>
      </p:sp>
      <p:sp>
        <p:nvSpPr>
          <p:cNvPr id="27" name="文本框 26"/>
          <p:cNvSpPr txBox="1"/>
          <p:nvPr/>
        </p:nvSpPr>
        <p:spPr>
          <a:xfrm>
            <a:off x="1089497" y="2136342"/>
            <a:ext cx="943583" cy="11719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3836" tIns="46918" rIns="93836" bIns="46918" rtlCol="0">
            <a:spAutoFit/>
          </a:bodyPr>
          <a:lstStyle/>
          <a:p>
            <a:r>
              <a:rPr lang="zh-CN" altLang="en-US" sz="1400" dirty="0" smtClean="0"/>
              <a:t>化工区地下水修复费元</a:t>
            </a:r>
            <a:r>
              <a:rPr lang="en-US" altLang="zh-CN" sz="1400" dirty="0" smtClean="0"/>
              <a:t>1,561,854.16</a:t>
            </a:r>
            <a:r>
              <a:rPr lang="zh-CN" altLang="en-US" sz="1400" dirty="0" smtClean="0"/>
              <a:t>元</a:t>
            </a:r>
            <a:endParaRPr lang="en-US" altLang="zh-CN" sz="1400" dirty="0"/>
          </a:p>
        </p:txBody>
      </p:sp>
      <p:cxnSp>
        <p:nvCxnSpPr>
          <p:cNvPr id="28" name="直接连接符 27"/>
          <p:cNvCxnSpPr/>
          <p:nvPr/>
        </p:nvCxnSpPr>
        <p:spPr>
          <a:xfrm>
            <a:off x="1704992" y="1641167"/>
            <a:ext cx="0" cy="5340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文本框 29"/>
          <p:cNvSpPr txBox="1"/>
          <p:nvPr/>
        </p:nvSpPr>
        <p:spPr>
          <a:xfrm>
            <a:off x="3955492" y="2145792"/>
            <a:ext cx="567869" cy="13874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3836" tIns="46918" rIns="93836" bIns="46918" rtlCol="0">
            <a:spAutoFit/>
          </a:bodyPr>
          <a:lstStyle/>
          <a:p>
            <a:r>
              <a:rPr lang="zh-CN" altLang="en-US" sz="1400" dirty="0" smtClean="0"/>
              <a:t>仁创公司安置补偿款</a:t>
            </a:r>
            <a:r>
              <a:rPr lang="en-US" altLang="zh-CN" sz="1400" dirty="0" smtClean="0"/>
              <a:t>30</a:t>
            </a:r>
            <a:r>
              <a:rPr lang="zh-CN" altLang="en-US" sz="1400" dirty="0" smtClean="0"/>
              <a:t>万元</a:t>
            </a:r>
            <a:endParaRPr lang="zh-CN" altLang="en-US" sz="1400" dirty="0"/>
          </a:p>
        </p:txBody>
      </p:sp>
      <p:cxnSp>
        <p:nvCxnSpPr>
          <p:cNvPr id="31" name="直接连接符 30"/>
          <p:cNvCxnSpPr/>
          <p:nvPr/>
        </p:nvCxnSpPr>
        <p:spPr>
          <a:xfrm>
            <a:off x="4259160" y="1662160"/>
            <a:ext cx="643" cy="4509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 flipH="1">
            <a:off x="4956954" y="1682749"/>
            <a:ext cx="1930" cy="3777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4604958" y="2067134"/>
            <a:ext cx="724280" cy="21636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836" tIns="46918" rIns="93836" bIns="46918" rtlCol="0" anchor="ctr"/>
          <a:lstStyle/>
          <a:p>
            <a:pPr algn="ctr"/>
            <a:r>
              <a:rPr lang="zh-CN" altLang="en-US" sz="1400" dirty="0" smtClean="0"/>
              <a:t>森林植被恢复费</a:t>
            </a:r>
            <a:r>
              <a:rPr lang="en-US" altLang="zh-CN" sz="1400" dirty="0" smtClean="0"/>
              <a:t>(3</a:t>
            </a:r>
            <a:r>
              <a:rPr lang="zh-CN" altLang="en-US" sz="1400" dirty="0" smtClean="0"/>
              <a:t>笔</a:t>
            </a:r>
            <a:r>
              <a:rPr lang="en-US" altLang="zh-CN" sz="1400" dirty="0" smtClean="0"/>
              <a:t>)7199358</a:t>
            </a:r>
            <a:r>
              <a:rPr lang="zh-CN" altLang="en-US" sz="1400" dirty="0" smtClean="0"/>
              <a:t>元</a:t>
            </a:r>
            <a:endParaRPr lang="en-US" altLang="zh-CN" sz="1400" dirty="0"/>
          </a:p>
        </p:txBody>
      </p:sp>
      <p:sp>
        <p:nvSpPr>
          <p:cNvPr id="15" name="矩形 14"/>
          <p:cNvSpPr/>
          <p:nvPr/>
        </p:nvSpPr>
        <p:spPr>
          <a:xfrm>
            <a:off x="8729663" y="2008895"/>
            <a:ext cx="498847" cy="19165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836" tIns="46918" rIns="93836" bIns="46918" rtlCol="0" anchor="ctr"/>
          <a:lstStyle/>
          <a:p>
            <a:r>
              <a:rPr lang="zh-CN" altLang="en-US" sz="1200" dirty="0" smtClean="0"/>
              <a:t>付博澳化工马铃薯全粉项目补偿款</a:t>
            </a:r>
            <a:r>
              <a:rPr lang="en-US" altLang="zh-CN" sz="1200" dirty="0" smtClean="0"/>
              <a:t>315</a:t>
            </a:r>
            <a:r>
              <a:rPr lang="zh-CN" altLang="en-US" sz="1200" dirty="0" smtClean="0"/>
              <a:t>万元</a:t>
            </a:r>
            <a:endParaRPr lang="en-US" altLang="zh-CN" sz="1200" dirty="0"/>
          </a:p>
        </p:txBody>
      </p:sp>
      <p:cxnSp>
        <p:nvCxnSpPr>
          <p:cNvPr id="29" name="直接连接符 28"/>
          <p:cNvCxnSpPr/>
          <p:nvPr/>
        </p:nvCxnSpPr>
        <p:spPr>
          <a:xfrm rot="16200000" flipH="1">
            <a:off x="9383842" y="1851605"/>
            <a:ext cx="339307" cy="18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文本框 36"/>
          <p:cNvSpPr txBox="1"/>
          <p:nvPr/>
        </p:nvSpPr>
        <p:spPr>
          <a:xfrm>
            <a:off x="934372" y="378288"/>
            <a:ext cx="997418" cy="479473"/>
          </a:xfrm>
          <a:prstGeom prst="rect">
            <a:avLst/>
          </a:prstGeom>
          <a:noFill/>
        </p:spPr>
        <p:txBody>
          <a:bodyPr wrap="none" lIns="93836" tIns="46918" rIns="93836" bIns="46918" rtlCol="0" anchor="t">
            <a:spAutoFit/>
          </a:bodyPr>
          <a:lstStyle/>
          <a:p>
            <a:r>
              <a:rPr lang="zh-CN" altLang="en-US" sz="25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表</a:t>
            </a:r>
            <a:r>
              <a:rPr lang="en-US" sz="25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5.6</a:t>
            </a:r>
            <a:endParaRPr lang="en-US" sz="2500" b="1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5965184" y="2028884"/>
            <a:ext cx="1350017" cy="21105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836" tIns="46918" rIns="93836" bIns="46918" rtlCol="0" anchor="ctr"/>
          <a:lstStyle/>
          <a:p>
            <a:r>
              <a:rPr lang="zh-CN" altLang="en-US" sz="1400" dirty="0" smtClean="0"/>
              <a:t>净昊转支出（东区污水厂</a:t>
            </a:r>
            <a:r>
              <a:rPr lang="en-US" altLang="zh-CN" sz="1400" dirty="0" smtClean="0"/>
              <a:t>948.274</a:t>
            </a:r>
            <a:r>
              <a:rPr lang="zh-CN" altLang="en-US" sz="1400" dirty="0" smtClean="0"/>
              <a:t>万元、工业园区给排水管网建设项目</a:t>
            </a:r>
            <a:r>
              <a:rPr lang="en-US" altLang="zh-CN" sz="1400" dirty="0" smtClean="0"/>
              <a:t>600</a:t>
            </a:r>
            <a:r>
              <a:rPr lang="zh-CN" altLang="en-US" sz="1400" dirty="0" smtClean="0"/>
              <a:t>万元、工业园区固废渣场项目</a:t>
            </a:r>
            <a:r>
              <a:rPr lang="en-US" altLang="zh-CN" sz="1400" dirty="0" smtClean="0"/>
              <a:t>8993429.60</a:t>
            </a:r>
            <a:r>
              <a:rPr lang="zh-CN" altLang="en-US" sz="1400" dirty="0" smtClean="0"/>
              <a:t>元）</a:t>
            </a:r>
            <a:endParaRPr lang="en-US" altLang="zh-CN" sz="1400" dirty="0"/>
          </a:p>
        </p:txBody>
      </p:sp>
      <p:sp>
        <p:nvSpPr>
          <p:cNvPr id="24" name="文本框 29"/>
          <p:cNvSpPr txBox="1"/>
          <p:nvPr/>
        </p:nvSpPr>
        <p:spPr>
          <a:xfrm>
            <a:off x="5418307" y="2107574"/>
            <a:ext cx="525294" cy="21260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3836" tIns="46918" rIns="93836" bIns="46918" rtlCol="0">
            <a:spAutoFit/>
          </a:bodyPr>
          <a:lstStyle/>
          <a:p>
            <a:r>
              <a:rPr lang="zh-CN" altLang="en-US" sz="1200" dirty="0" smtClean="0"/>
              <a:t>新增建设用地征收土地补偿款</a:t>
            </a:r>
            <a:r>
              <a:rPr lang="en-US" altLang="zh-CN" sz="1200" dirty="0" smtClean="0"/>
              <a:t>33,301,017.30 </a:t>
            </a:r>
            <a:r>
              <a:rPr lang="zh-CN" altLang="en-US" sz="1200" dirty="0" smtClean="0"/>
              <a:t>元</a:t>
            </a:r>
            <a:endParaRPr lang="zh-CN" altLang="en-US" sz="1200" dirty="0"/>
          </a:p>
        </p:txBody>
      </p:sp>
      <p:cxnSp>
        <p:nvCxnSpPr>
          <p:cNvPr id="25" name="直接连接符 24"/>
          <p:cNvCxnSpPr>
            <a:endCxn id="22" idx="0"/>
          </p:cNvCxnSpPr>
          <p:nvPr/>
        </p:nvCxnSpPr>
        <p:spPr>
          <a:xfrm rot="16200000" flipH="1">
            <a:off x="6449031" y="1837721"/>
            <a:ext cx="371531" cy="107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>
          <a:xfrm>
            <a:off x="5622544" y="1706796"/>
            <a:ext cx="2573" cy="4209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矩形 32"/>
          <p:cNvSpPr/>
          <p:nvPr/>
        </p:nvSpPr>
        <p:spPr>
          <a:xfrm>
            <a:off x="8043863" y="1985963"/>
            <a:ext cx="557822" cy="17999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836" tIns="46918" rIns="93836" bIns="46918" rtlCol="0" anchor="ctr"/>
          <a:lstStyle/>
          <a:p>
            <a:r>
              <a:rPr lang="zh-CN" altLang="en-US" sz="1400" dirty="0" smtClean="0"/>
              <a:t>耕地</a:t>
            </a:r>
            <a:r>
              <a:rPr lang="zh-CN" altLang="en-US" sz="1400" smtClean="0"/>
              <a:t>开垦费</a:t>
            </a:r>
            <a:r>
              <a:rPr lang="en-US" altLang="zh-CN" sz="1400" smtClean="0"/>
              <a:t>2</a:t>
            </a:r>
            <a:r>
              <a:rPr lang="zh-CN" altLang="en-US" sz="1400" dirty="0" smtClean="0"/>
              <a:t>笔</a:t>
            </a:r>
            <a:r>
              <a:rPr lang="en-US" altLang="zh-CN" sz="1400" dirty="0" smtClean="0"/>
              <a:t>2641387.50</a:t>
            </a:r>
            <a:r>
              <a:rPr lang="zh-CN" altLang="en-US" sz="1400" dirty="0" smtClean="0"/>
              <a:t>元）</a:t>
            </a:r>
            <a:endParaRPr lang="en-US" altLang="zh-CN" sz="1400" dirty="0"/>
          </a:p>
        </p:txBody>
      </p:sp>
      <p:sp>
        <p:nvSpPr>
          <p:cNvPr id="35" name="矩形 34"/>
          <p:cNvSpPr/>
          <p:nvPr/>
        </p:nvSpPr>
        <p:spPr>
          <a:xfrm>
            <a:off x="10633955" y="2091342"/>
            <a:ext cx="479896" cy="20968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836" tIns="46918" rIns="93836" bIns="46918" rtlCol="0" anchor="ctr"/>
          <a:lstStyle/>
          <a:p>
            <a:pPr algn="ctr"/>
            <a:r>
              <a:rPr lang="zh-CN" altLang="en-US" sz="1050" dirty="0" smtClean="0"/>
              <a:t>账户管理服务费</a:t>
            </a:r>
            <a:r>
              <a:rPr lang="en-US" altLang="zh-CN" sz="1050" dirty="0" smtClean="0"/>
              <a:t>360</a:t>
            </a:r>
            <a:r>
              <a:rPr lang="zh-CN" altLang="en-US" sz="1050" dirty="0" smtClean="0"/>
              <a:t>元</a:t>
            </a:r>
            <a:endParaRPr lang="en-US" altLang="zh-CN" sz="1050" dirty="0"/>
          </a:p>
        </p:txBody>
      </p:sp>
      <p:sp>
        <p:nvSpPr>
          <p:cNvPr id="36" name="矩形 35"/>
          <p:cNvSpPr/>
          <p:nvPr/>
        </p:nvSpPr>
        <p:spPr>
          <a:xfrm>
            <a:off x="9286672" y="2005009"/>
            <a:ext cx="600277" cy="23526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836" tIns="46918" rIns="93836" bIns="46918" rtlCol="0" anchor="ctr"/>
          <a:lstStyle/>
          <a:p>
            <a:pPr algn="ctr"/>
            <a:r>
              <a:rPr lang="zh-CN" altLang="en-US" sz="1050" dirty="0" smtClean="0"/>
              <a:t>付春节期间慰问企业费用</a:t>
            </a:r>
            <a:r>
              <a:rPr lang="en-US" altLang="zh-CN" sz="1050" dirty="0" smtClean="0"/>
              <a:t>33000</a:t>
            </a:r>
            <a:r>
              <a:rPr lang="zh-CN" altLang="en-US" sz="1050" dirty="0" smtClean="0"/>
              <a:t>元、</a:t>
            </a:r>
            <a:r>
              <a:rPr lang="en-US" altLang="zh-CN" sz="1050" dirty="0" smtClean="0"/>
              <a:t>1</a:t>
            </a:r>
            <a:r>
              <a:rPr lang="zh-CN" altLang="en-US" sz="1050" dirty="0" smtClean="0"/>
              <a:t>名困难党员</a:t>
            </a:r>
            <a:r>
              <a:rPr lang="en-US" altLang="zh-CN" sz="1050" dirty="0" smtClean="0"/>
              <a:t>1000</a:t>
            </a:r>
            <a:r>
              <a:rPr lang="zh-CN" altLang="en-US" sz="1050" dirty="0" smtClean="0"/>
              <a:t>元、慰问贫困户</a:t>
            </a:r>
            <a:r>
              <a:rPr lang="en-US" altLang="zh-CN" sz="1050" dirty="0" smtClean="0"/>
              <a:t>12136</a:t>
            </a:r>
            <a:r>
              <a:rPr lang="zh-CN" altLang="en-US" sz="1050" dirty="0" smtClean="0"/>
              <a:t>元</a:t>
            </a:r>
            <a:endParaRPr lang="en-US" altLang="zh-CN" sz="1050" dirty="0"/>
          </a:p>
        </p:txBody>
      </p:sp>
      <p:cxnSp>
        <p:nvCxnSpPr>
          <p:cNvPr id="42" name="直接连接符 41"/>
          <p:cNvCxnSpPr/>
          <p:nvPr/>
        </p:nvCxnSpPr>
        <p:spPr>
          <a:xfrm rot="16200000" flipH="1">
            <a:off x="8149195" y="1837770"/>
            <a:ext cx="303686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9944100" y="2019297"/>
            <a:ext cx="500062" cy="20968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836" tIns="46918" rIns="93836" bIns="46918" rtlCol="0" anchor="ctr"/>
          <a:lstStyle/>
          <a:p>
            <a:pPr algn="ctr"/>
            <a:r>
              <a:rPr lang="en-US" altLang="zh-CN" sz="1050" dirty="0" smtClean="0"/>
              <a:t>2019</a:t>
            </a:r>
            <a:r>
              <a:rPr lang="zh-CN" altLang="en-US" sz="1050" dirty="0" smtClean="0"/>
              <a:t>年残疾人就业保障金</a:t>
            </a:r>
            <a:r>
              <a:rPr lang="en-US" altLang="zh-CN" sz="1050" dirty="0" smtClean="0"/>
              <a:t>4,467.60</a:t>
            </a:r>
            <a:r>
              <a:rPr lang="zh-CN" altLang="en-US" sz="1050" dirty="0" smtClean="0"/>
              <a:t> 元</a:t>
            </a:r>
            <a:endParaRPr lang="en-US" altLang="zh-CN" sz="1050" dirty="0"/>
          </a:p>
        </p:txBody>
      </p:sp>
      <p:cxnSp>
        <p:nvCxnSpPr>
          <p:cNvPr id="50" name="直接连接符 49"/>
          <p:cNvCxnSpPr/>
          <p:nvPr/>
        </p:nvCxnSpPr>
        <p:spPr>
          <a:xfrm rot="16200000" flipH="1">
            <a:off x="8772982" y="1839893"/>
            <a:ext cx="331852" cy="178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接连接符 51"/>
          <p:cNvCxnSpPr>
            <a:endCxn id="43" idx="0"/>
          </p:cNvCxnSpPr>
          <p:nvPr/>
        </p:nvCxnSpPr>
        <p:spPr>
          <a:xfrm rot="5400000">
            <a:off x="10016730" y="1834751"/>
            <a:ext cx="361947" cy="7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接连接符 55"/>
          <p:cNvCxnSpPr/>
          <p:nvPr/>
        </p:nvCxnSpPr>
        <p:spPr>
          <a:xfrm rot="5400000">
            <a:off x="10867310" y="1855096"/>
            <a:ext cx="355519" cy="111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矩形 57"/>
          <p:cNvSpPr/>
          <p:nvPr/>
        </p:nvSpPr>
        <p:spPr>
          <a:xfrm>
            <a:off x="7439025" y="2024063"/>
            <a:ext cx="557822" cy="17999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836" tIns="46918" rIns="93836" bIns="46918" rtlCol="0" anchor="ctr"/>
          <a:lstStyle/>
          <a:p>
            <a:r>
              <a:rPr lang="zh-CN" altLang="en-US" sz="1400" dirty="0" smtClean="0"/>
              <a:t>工业园区土地平整费</a:t>
            </a:r>
            <a:r>
              <a:rPr lang="en-US" altLang="zh-CN" sz="1400" dirty="0" smtClean="0"/>
              <a:t>800</a:t>
            </a:r>
            <a:r>
              <a:rPr lang="zh-CN" altLang="en-US" sz="1400" dirty="0" smtClean="0"/>
              <a:t>万元）</a:t>
            </a:r>
            <a:endParaRPr lang="en-US" altLang="zh-CN" sz="1400" dirty="0"/>
          </a:p>
        </p:txBody>
      </p:sp>
      <p:cxnSp>
        <p:nvCxnSpPr>
          <p:cNvPr id="61" name="直接连接符 60"/>
          <p:cNvCxnSpPr/>
          <p:nvPr/>
        </p:nvCxnSpPr>
        <p:spPr>
          <a:xfrm rot="16200000" flipH="1">
            <a:off x="7517051" y="1826974"/>
            <a:ext cx="343104" cy="38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073939" y="185351"/>
            <a:ext cx="3409527" cy="155029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836" tIns="46918" rIns="93836" bIns="46918" rtlCol="0" anchor="ctr"/>
          <a:lstStyle/>
          <a:p>
            <a:pPr algn="ctr"/>
            <a:r>
              <a:rPr lang="zh-CN" altLang="en-US" sz="3700" dirty="0"/>
              <a:t>化工区地下水修复</a:t>
            </a:r>
            <a:r>
              <a:rPr lang="zh-CN" altLang="en-US" sz="3700" dirty="0" smtClean="0"/>
              <a:t>费</a:t>
            </a:r>
            <a:r>
              <a:rPr lang="en-US" altLang="zh-CN" sz="4000" dirty="0" smtClean="0"/>
              <a:t>1,561,854.16 </a:t>
            </a:r>
            <a:endParaRPr lang="en-US" altLang="zh-CN" sz="3700" dirty="0"/>
          </a:p>
        </p:txBody>
      </p:sp>
      <p:cxnSp>
        <p:nvCxnSpPr>
          <p:cNvPr id="5" name="直接连接符 4"/>
          <p:cNvCxnSpPr/>
          <p:nvPr/>
        </p:nvCxnSpPr>
        <p:spPr>
          <a:xfrm>
            <a:off x="3120343" y="2394232"/>
            <a:ext cx="4958428" cy="17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直接连接符 5"/>
          <p:cNvCxnSpPr>
            <a:stCxn id="4" idx="2"/>
          </p:cNvCxnSpPr>
          <p:nvPr/>
        </p:nvCxnSpPr>
        <p:spPr>
          <a:xfrm rot="5400000">
            <a:off x="5437100" y="2076189"/>
            <a:ext cx="682150" cy="10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3159553" y="2390571"/>
            <a:ext cx="0" cy="55649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rot="16200000" flipH="1">
            <a:off x="7779878" y="2710325"/>
            <a:ext cx="637248" cy="1470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 rot="10800000" flipV="1">
            <a:off x="1208544" y="2979836"/>
            <a:ext cx="3412094" cy="21106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836" tIns="46918" rIns="93836" bIns="46918" rtlCol="0" anchor="ctr"/>
          <a:lstStyle/>
          <a:p>
            <a:pPr algn="ctr"/>
            <a:r>
              <a:rPr lang="zh-CN" altLang="en-US" sz="2400" dirty="0" smtClean="0"/>
              <a:t>地下水</a:t>
            </a:r>
            <a:r>
              <a:rPr lang="zh-CN" altLang="en-US" sz="2400" dirty="0"/>
              <a:t>修复</a:t>
            </a:r>
            <a:r>
              <a:rPr lang="zh-CN" altLang="en-US" sz="2400" dirty="0" smtClean="0"/>
              <a:t>电费</a:t>
            </a:r>
            <a:r>
              <a:rPr lang="en-US" altLang="zh-CN" sz="2400" dirty="0" smtClean="0"/>
              <a:t>111,417.66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（2020</a:t>
            </a:r>
            <a:r>
              <a:rPr lang="zh-CN" altLang="en-US" sz="2400" dirty="0" smtClean="0"/>
              <a:t>年</a:t>
            </a:r>
            <a:r>
              <a:rPr lang="en-US" altLang="zh-CN" sz="2400" dirty="0" smtClean="0"/>
              <a:t>1-3</a:t>
            </a:r>
            <a:r>
              <a:rPr lang="zh-CN" altLang="en-US" sz="2400" dirty="0" smtClean="0"/>
              <a:t>月电费</a:t>
            </a:r>
            <a:r>
              <a:rPr lang="en-US" altLang="zh-CN" sz="2400" dirty="0" smtClean="0"/>
              <a:t>）</a:t>
            </a:r>
            <a:endParaRPr lang="en-US" altLang="zh-CN" sz="2400" dirty="0"/>
          </a:p>
        </p:txBody>
      </p:sp>
      <p:sp>
        <p:nvSpPr>
          <p:cNvPr id="10" name="矩形 9"/>
          <p:cNvSpPr/>
          <p:nvPr/>
        </p:nvSpPr>
        <p:spPr>
          <a:xfrm>
            <a:off x="6673174" y="3023803"/>
            <a:ext cx="3045860" cy="18404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836" tIns="46918" rIns="93836" bIns="46918" rtlCol="0" anchor="ctr"/>
          <a:lstStyle/>
          <a:p>
            <a:pPr algn="ctr"/>
            <a:r>
              <a:rPr lang="zh-CN" altLang="en-US" sz="2400" dirty="0" smtClean="0"/>
              <a:t>运行费</a:t>
            </a:r>
            <a:r>
              <a:rPr lang="en-US" altLang="zh-CN" sz="2400" dirty="0" smtClean="0"/>
              <a:t>559,953.00</a:t>
            </a:r>
            <a:r>
              <a:rPr lang="zh-CN" altLang="en-US" sz="2400" dirty="0" smtClean="0"/>
              <a:t> </a:t>
            </a:r>
            <a:endParaRPr lang="en-US" altLang="zh-CN" sz="2400" dirty="0" smtClean="0"/>
          </a:p>
          <a:p>
            <a:pPr algn="ctr"/>
            <a:r>
              <a:rPr lang="zh-CN" altLang="en-US" sz="2400" dirty="0" smtClean="0"/>
              <a:t>（</a:t>
            </a:r>
            <a:r>
              <a:rPr lang="en-US" altLang="zh-CN" sz="2400" dirty="0" smtClean="0"/>
              <a:t>2020</a:t>
            </a:r>
            <a:r>
              <a:rPr lang="zh-CN" altLang="en-US" sz="2400" dirty="0" smtClean="0"/>
              <a:t>年</a:t>
            </a:r>
            <a:r>
              <a:rPr lang="en-US" altLang="zh-CN" sz="2400" dirty="0" smtClean="0"/>
              <a:t>1-3</a:t>
            </a:r>
            <a:r>
              <a:rPr lang="zh-CN" altLang="en-US" sz="2400" dirty="0" smtClean="0"/>
              <a:t>月运行费）</a:t>
            </a:r>
            <a:endParaRPr lang="en-US" altLang="zh-CN" sz="2400" dirty="0"/>
          </a:p>
        </p:txBody>
      </p:sp>
      <p:sp>
        <p:nvSpPr>
          <p:cNvPr id="2" name="文本框 1"/>
          <p:cNvSpPr txBox="1"/>
          <p:nvPr/>
        </p:nvSpPr>
        <p:spPr>
          <a:xfrm>
            <a:off x="1086782" y="340434"/>
            <a:ext cx="1499255" cy="525640"/>
          </a:xfrm>
          <a:prstGeom prst="rect">
            <a:avLst/>
          </a:prstGeom>
          <a:noFill/>
        </p:spPr>
        <p:txBody>
          <a:bodyPr wrap="square" lIns="93836" tIns="46918" rIns="93836" bIns="46918" rtlCol="0" anchor="t">
            <a:spAutoFit/>
          </a:bodyPr>
          <a:lstStyle/>
          <a:p>
            <a:r>
              <a:rPr lang="zh-CN" altLang="en-US" sz="28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表</a:t>
            </a:r>
            <a:r>
              <a:rPr lang="en-US" sz="28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5.6-1</a:t>
            </a:r>
            <a:endParaRPr lang="en-US" sz="2800" b="1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740747" y="3040015"/>
            <a:ext cx="1825424" cy="18404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836" tIns="46918" rIns="93836" bIns="46918" rtlCol="0" anchor="ctr"/>
          <a:lstStyle/>
          <a:p>
            <a:pPr algn="ctr"/>
            <a:r>
              <a:rPr lang="zh-CN" altLang="en-US" sz="2400" dirty="0" smtClean="0"/>
              <a:t>专用材料费</a:t>
            </a:r>
            <a:r>
              <a:rPr lang="en-US" altLang="zh-CN" sz="2400" dirty="0" smtClean="0"/>
              <a:t>890,483.50 </a:t>
            </a:r>
            <a:endParaRPr lang="en-US" altLang="zh-CN" sz="2400" dirty="0"/>
          </a:p>
        </p:txBody>
      </p:sp>
      <p:cxnSp>
        <p:nvCxnSpPr>
          <p:cNvPr id="12" name="直接连接符 11"/>
          <p:cNvCxnSpPr/>
          <p:nvPr/>
        </p:nvCxnSpPr>
        <p:spPr>
          <a:xfrm>
            <a:off x="5714685" y="2455422"/>
            <a:ext cx="0" cy="55649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-1"/>
          <p:cNvGraphicFramePr/>
          <p:nvPr/>
        </p:nvGraphicFramePr>
        <p:xfrm>
          <a:off x="1314451" y="289117"/>
          <a:ext cx="8886823" cy="52690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140"/>
                <a:gridCol w="5293399"/>
                <a:gridCol w="444625"/>
                <a:gridCol w="586534"/>
                <a:gridCol w="2047125"/>
              </a:tblGrid>
              <a:tr h="229101">
                <a:tc gridSpan="5"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zh-CN" altLang="en-US" sz="1600" b="1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表</a:t>
                      </a:r>
                      <a:r>
                        <a:rPr lang="en-US" altLang="zh-CN" sz="1600" b="1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5.6-2</a:t>
                      </a:r>
                      <a:endParaRPr lang="en-US" altLang="zh-CN" sz="16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1755">
                <a:tc gridSpan="5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700" b="1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化 工 区 企 业 搬 迁 补 偿 款 明 细 表</a:t>
                      </a:r>
                    </a:p>
                  </a:txBody>
                  <a:tcPr marL="0" marR="0" marT="0" marB="0" anchor="ctr">
                    <a:lnL w="9525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>
                      <a:noFill/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>
                      <a:noFill/>
                    </a:lnT>
                    <a:lnB w="9525" cap="flat" cmpd="sng">
                      <a:noFill/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>
                      <a:noFill/>
                    </a:lnT>
                    <a:lnB w="9525" cap="flat" cmpd="sng">
                      <a:noFill/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>
                      <a:noFill/>
                    </a:lnT>
                    <a:lnB w="9525" cap="flat" cmpd="sng">
                      <a:noFill/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80584">
                <a:tc gridSpan="3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200" b="1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填报日期</a:t>
                      </a:r>
                      <a:r>
                        <a:rPr lang="en-US" altLang="zh-CN" sz="1200" b="1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:</a:t>
                      </a:r>
                      <a:r>
                        <a:rPr lang="en-US" altLang="zh-CN" sz="1200" b="1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2020</a:t>
                      </a:r>
                      <a:r>
                        <a:rPr lang="zh-CN" altLang="en-US" sz="1200" b="1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年</a:t>
                      </a:r>
                      <a:r>
                        <a:rPr lang="en-US" altLang="zh-CN" sz="1200" b="1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</a:t>
                      </a:r>
                      <a:r>
                        <a:rPr lang="zh-CN" altLang="en-US" sz="1200" b="1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月</a:t>
                      </a:r>
                      <a:r>
                        <a:rPr lang="en-US" altLang="zh-CN" sz="1200" b="1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31</a:t>
                      </a:r>
                      <a:r>
                        <a:rPr lang="zh-CN" altLang="en-US" sz="1200" b="1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日</a:t>
                      </a:r>
                      <a:endParaRPr lang="zh-CN" altLang="en-US" sz="12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5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9525" cap="flat" cmpd="sng">
                      <a:noFill/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zh-CN" altLang="en-US" sz="20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5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zh-CN" altLang="en-US" sz="20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5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408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序号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公司名称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0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en-US" altLang="zh-CN" sz="1400" b="0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2020</a:t>
                      </a:r>
                      <a:r>
                        <a:rPr lang="zh-CN" altLang="en-US" sz="1400" b="0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年已支付</a:t>
                      </a: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搬迁补偿款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44429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奈曼明州化工科技有限公司</a:t>
                      </a: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0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53.8991</a:t>
                      </a:r>
                      <a:endParaRPr lang="en-US" altLang="zh-CN" sz="1400" b="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60151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通辽泰禾大化工有限公司</a:t>
                      </a: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8268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内蒙古青龙化工有限公司</a:t>
                      </a: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0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300</a:t>
                      </a:r>
                      <a:endParaRPr lang="en-US" altLang="zh-CN" sz="1400" b="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82187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通辽海雨化工科技有限公司</a:t>
                      </a: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zh-CN" sz="1400" b="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74239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通辽市博澳化工有限责任公司</a:t>
                      </a: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zh-CN" sz="1400" b="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8169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通辽塞北制药中间体有限公司</a:t>
                      </a: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8268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通辽市田园化工有限责任公司</a:t>
                      </a: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0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72.05</a:t>
                      </a:r>
                      <a:endParaRPr lang="en-US" altLang="zh-CN" sz="1400" b="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8268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通辽市畅通润滑油有限公司</a:t>
                      </a: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zh-CN" sz="1400" b="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02339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0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奈曼旗泰达化工有限公司</a:t>
                      </a: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40.2278</a:t>
                      </a:r>
                      <a:endParaRPr lang="zh-CN" altLang="en-US" dirty="0"/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</a:tr>
              <a:tr h="250889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0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通辽克瑞特化工有限公司</a:t>
                      </a: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60151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奈曼旗华馨化工有限公司</a:t>
                      </a: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83182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通辽金兰达化工有限责任公司</a:t>
                      </a: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0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122.1511</a:t>
                      </a:r>
                      <a:endParaRPr lang="en-US" altLang="zh-CN" sz="1400" b="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82187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通辽明达化工有限公司</a:t>
                      </a: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zh-CN" sz="1400" b="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8268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通辽龙盛化工有限公司</a:t>
                      </a: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02339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0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15</a:t>
                      </a:r>
                      <a:endParaRPr lang="en-US" altLang="zh-CN" sz="1400" b="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1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泰达化工院内硫酸储罐</a:t>
                      </a:r>
                      <a:endParaRPr lang="zh-CN" altLang="en-US" sz="14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150</a:t>
                      </a:r>
                      <a:endParaRPr lang="en-US" altLang="zh-CN" sz="14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202339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0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16</a:t>
                      </a:r>
                      <a:endParaRPr lang="en-US" altLang="zh-CN" sz="1400" b="0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总  计</a:t>
                      </a: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400" b="1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738.328</a:t>
                      </a:r>
                      <a:endParaRPr lang="en-US" altLang="zh-CN" sz="14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-1"/>
          <p:cNvGraphicFramePr/>
          <p:nvPr/>
        </p:nvGraphicFramePr>
        <p:xfrm>
          <a:off x="-471340" y="161364"/>
          <a:ext cx="44450" cy="5318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"/>
              </a:tblGrid>
              <a:tr h="354669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>
                      <a:noFill/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96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>
                      <a:noFill/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96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>
                      <a:noFill/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96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>
                      <a:noFill/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96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>
                      <a:noFill/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96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>
                      <a:noFill/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96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>
                      <a:noFill/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96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>
                      <a:noFill/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96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>
                      <a:noFill/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96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>
                      <a:noFill/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96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>
                      <a:noFill/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96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>
                      <a:noFill/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96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>
                      <a:noFill/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96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>
                      <a:noFill/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96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>
                      <a:noFill/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96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>
                      <a:noFill/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96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>
                      <a:noFill/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96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>
                      <a:noFill/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000124" y="214313"/>
          <a:ext cx="10105519" cy="5509702"/>
        </p:xfrm>
        <a:graphic>
          <a:graphicData uri="http://schemas.openxmlformats.org/drawingml/2006/table">
            <a:tbl>
              <a:tblPr/>
              <a:tblGrid>
                <a:gridCol w="1424417"/>
                <a:gridCol w="1380306"/>
                <a:gridCol w="1460159"/>
                <a:gridCol w="1540012"/>
                <a:gridCol w="1597049"/>
                <a:gridCol w="1254825"/>
                <a:gridCol w="1448751"/>
              </a:tblGrid>
              <a:tr h="46609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zh-CN" altLang="en-US" sz="1800" b="1" i="0" u="none" strike="noStrike" dirty="0" smtClean="0">
                          <a:latin typeface="宋体" panose="02010600030101010101" pitchFamily="2" charset="-122"/>
                        </a:rPr>
                        <a:t>表</a:t>
                      </a:r>
                      <a:r>
                        <a:rPr lang="en-US" altLang="zh-CN" sz="1800" b="1" i="0" u="none" strike="noStrike" dirty="0" smtClean="0">
                          <a:latin typeface="宋体" panose="02010600030101010101" pitchFamily="2" charset="-122"/>
                        </a:rPr>
                        <a:t>1：         </a:t>
                      </a:r>
                      <a:r>
                        <a:rPr lang="zh-CN" altLang="en-US" sz="1800" b="1" i="0" u="none" strike="noStrike" dirty="0" smtClean="0">
                          <a:latin typeface="宋体" panose="02010600030101010101" pitchFamily="2" charset="-122"/>
                        </a:rPr>
                        <a:t>奈 曼 旗 工 业 园 区 管 理 委 员 会 资 </a:t>
                      </a:r>
                      <a:r>
                        <a:rPr lang="zh-CN" altLang="en-US" sz="1800" b="1" i="0" u="none" strike="noStrike" dirty="0">
                          <a:latin typeface="宋体" panose="02010600030101010101" pitchFamily="2" charset="-122"/>
                        </a:rPr>
                        <a:t>产 负 债 余 额 表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zh-CN" altLang="en-US" sz="1100" b="1" i="0" u="none" strike="noStrike" dirty="0">
                          <a:latin typeface="宋体" panose="02010600030101010101" pitchFamily="2" charset="-122"/>
                        </a:rPr>
                        <a:t>填报日期：</a:t>
                      </a:r>
                      <a:r>
                        <a:rPr lang="en-US" altLang="zh-CN" sz="1100" b="1" i="0" u="none" strike="noStrike" dirty="0" smtClean="0">
                          <a:latin typeface="宋体" panose="02010600030101010101" pitchFamily="2" charset="-122"/>
                        </a:rPr>
                        <a:t>2020</a:t>
                      </a:r>
                      <a:r>
                        <a:rPr lang="zh-CN" altLang="en-US" sz="1100" b="1" i="0" u="none" strike="noStrike" dirty="0" smtClean="0">
                          <a:latin typeface="宋体" panose="02010600030101010101" pitchFamily="2" charset="-122"/>
                        </a:rPr>
                        <a:t>年</a:t>
                      </a:r>
                      <a:r>
                        <a:rPr lang="en-US" altLang="zh-CN" sz="1100" b="1" i="0" u="none" strike="noStrike" dirty="0">
                          <a:latin typeface="宋体" panose="02010600030101010101" pitchFamily="2" charset="-122"/>
                        </a:rPr>
                        <a:t>12</a:t>
                      </a:r>
                      <a:r>
                        <a:rPr lang="zh-CN" altLang="en-US" sz="1100" b="1" i="0" u="none" strike="noStrike" dirty="0">
                          <a:latin typeface="宋体" panose="02010600030101010101" pitchFamily="2" charset="-122"/>
                        </a:rPr>
                        <a:t>月</a:t>
                      </a:r>
                      <a:r>
                        <a:rPr lang="en-US" altLang="zh-CN" sz="1100" b="1" i="0" u="none" strike="noStrike" dirty="0">
                          <a:latin typeface="宋体" panose="02010600030101010101" pitchFamily="2" charset="-122"/>
                        </a:rPr>
                        <a:t>31</a:t>
                      </a:r>
                      <a:r>
                        <a:rPr lang="zh-CN" altLang="en-US" sz="1100" b="1" i="0" u="none" strike="noStrike" dirty="0">
                          <a:latin typeface="宋体" panose="02010600030101010101" pitchFamily="2" charset="-122"/>
                        </a:rPr>
                        <a:t>日                                                </a:t>
                      </a:r>
                      <a:r>
                        <a:rPr lang="zh-CN" altLang="en-US" sz="1100" b="1" i="0" u="none" strike="noStrike" dirty="0" smtClean="0">
                          <a:latin typeface="宋体" panose="02010600030101010101" pitchFamily="2" charset="-122"/>
                        </a:rPr>
                        <a:t>                                              单位</a:t>
                      </a:r>
                      <a:r>
                        <a:rPr lang="zh-CN" altLang="en-US" sz="1100" b="1" i="0" u="none" strike="noStrike" dirty="0">
                          <a:latin typeface="宋体" panose="02010600030101010101" pitchFamily="2" charset="-122"/>
                        </a:rPr>
                        <a:t>：元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21589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latin typeface="宋体" panose="02010600030101010101" pitchFamily="2" charset="-122"/>
                        </a:rPr>
                        <a:t> 会计科目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latin typeface="宋体" panose="02010600030101010101" pitchFamily="2" charset="-122"/>
                        </a:rPr>
                        <a:t> 期初余额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latin typeface="宋体" panose="02010600030101010101" pitchFamily="2" charset="-122"/>
                        </a:rPr>
                        <a:t> 本期发生额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latin typeface="宋体" panose="02010600030101010101" pitchFamily="2" charset="-122"/>
                        </a:rPr>
                        <a:t> 期末余额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185737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latin typeface="宋体" panose="02010600030101010101" pitchFamily="2" charset="-122"/>
                        </a:rPr>
                        <a:t> 借方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latin typeface="宋体" panose="02010600030101010101" pitchFamily="2" charset="-122"/>
                        </a:rPr>
                        <a:t> 贷方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latin typeface="宋体" panose="02010600030101010101" pitchFamily="2" charset="-122"/>
                        </a:rPr>
                        <a:t> 借方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latin typeface="宋体" panose="02010600030101010101" pitchFamily="2" charset="-122"/>
                        </a:rPr>
                        <a:t> 贷方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latin typeface="宋体" panose="02010600030101010101" pitchFamily="2" charset="-122"/>
                        </a:rPr>
                        <a:t> 借方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latin typeface="宋体" panose="02010600030101010101" pitchFamily="2" charset="-122"/>
                        </a:rPr>
                        <a:t> 贷方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78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latin typeface="宋体" panose="02010600030101010101" pitchFamily="2" charset="-122"/>
                        </a:rPr>
                        <a:t> 库存现金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latin typeface="宋体" panose="02010600030101010101" pitchFamily="2" charset="-122"/>
                        </a:rPr>
                        <a:t>        </a:t>
                      </a:r>
                      <a:r>
                        <a:rPr lang="en-US" altLang="zh-CN" sz="1000" b="0" i="0" u="none" strike="noStrike" dirty="0" smtClean="0">
                          <a:latin typeface="宋体" panose="02010600030101010101" pitchFamily="2" charset="-122"/>
                        </a:rPr>
                        <a:t>292.46</a:t>
                      </a:r>
                      <a:endParaRPr lang="en-US" altLang="zh-CN" sz="10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166,401.50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166,599.50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94.46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78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latin typeface="宋体" panose="02010600030101010101" pitchFamily="2" charset="-122"/>
                        </a:rPr>
                        <a:t> 银行存款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latin typeface="宋体" panose="02010600030101010101" pitchFamily="2" charset="-122"/>
                        </a:rPr>
                        <a:t>       3803.65</a:t>
                      </a:r>
                      <a:endParaRPr lang="en-US" altLang="zh-CN" sz="10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5,275,878.81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5,202,289.81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77,392.65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78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latin typeface="宋体" panose="02010600030101010101" pitchFamily="2" charset="-122"/>
                        </a:rPr>
                        <a:t> 应收账款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8,355,764.90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69,933,708.00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133,764.90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78,155,708.00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78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latin typeface="宋体" panose="02010600030101010101" pitchFamily="2" charset="-122"/>
                        </a:rPr>
                        <a:t> 固定资产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14,820,662.00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10,826,158.69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25,646,820.69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78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latin typeface="宋体" panose="02010600030101010101" pitchFamily="2" charset="-122"/>
                        </a:rPr>
                        <a:t> 固定资产累计折旧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5,367,110.01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3,773,583.22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9,140,693.23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78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 smtClean="0">
                          <a:latin typeface="宋体" panose="02010600030101010101" pitchFamily="2" charset="-122"/>
                        </a:rPr>
                        <a:t>库存</a:t>
                      </a:r>
                      <a:r>
                        <a:rPr lang="zh-CN" altLang="en-US" sz="1000" b="0" i="0" u="none" strike="noStrike" baseline="0" dirty="0" smtClean="0">
                          <a:latin typeface="宋体" panose="02010600030101010101" pitchFamily="2" charset="-122"/>
                        </a:rPr>
                        <a:t>材料</a:t>
                      </a:r>
                      <a:endParaRPr lang="zh-CN" altLang="en-US" sz="10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215,077.50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725,008.00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940,085.50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latin typeface="宋体" panose="02010600030101010101" pitchFamily="2" charset="-122"/>
                        </a:rPr>
                        <a:t>-</a:t>
                      </a:r>
                      <a:endParaRPr lang="en-US" altLang="zh-CN" sz="10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0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78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latin typeface="宋体" panose="02010600030101010101" pitchFamily="2" charset="-122"/>
                        </a:rPr>
                        <a:t> 事业支出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latin typeface="宋体" panose="02010600030101010101" pitchFamily="2" charset="-122"/>
                        </a:rPr>
                        <a:t>            </a:t>
                      </a:r>
                      <a:r>
                        <a:rPr lang="en-US" altLang="zh-CN" sz="1000" b="0" i="0" u="none" strike="noStrike" dirty="0">
                          <a:latin typeface="宋体" panose="02010600030101010101" pitchFamily="2" charset="-122"/>
                        </a:rPr>
                        <a:t>-  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118,136,197.98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118,136,197.98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 smtClean="0">
                          <a:latin typeface="宋体" panose="02010600030101010101" pitchFamily="2" charset="-122"/>
                        </a:rPr>
                        <a:t> </a:t>
                      </a:r>
                      <a:r>
                        <a:rPr lang="en-US" altLang="zh-CN" sz="1000" b="0" i="0" u="none" strike="noStrike" dirty="0">
                          <a:latin typeface="宋体" panose="02010600030101010101" pitchFamily="2" charset="-122"/>
                        </a:rPr>
                        <a:t>-  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78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 smtClean="0">
                          <a:latin typeface="宋体" panose="02010600030101010101" pitchFamily="2" charset="-122"/>
                        </a:rPr>
                        <a:t>应交个人所得税</a:t>
                      </a:r>
                      <a:endParaRPr lang="zh-CN" altLang="en-US" sz="10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0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latin typeface="宋体" panose="02010600030101010101" pitchFamily="2" charset="-122"/>
                        </a:rPr>
                        <a:t>         8231.53</a:t>
                      </a:r>
                      <a:endParaRPr lang="zh-CN" altLang="en-US" sz="10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12,374.72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7,257.87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0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3,114.68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78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 smtClean="0">
                          <a:latin typeface="宋体" panose="02010600030101010101" pitchFamily="2" charset="-122"/>
                        </a:rPr>
                        <a:t>应付职工薪酬</a:t>
                      </a:r>
                      <a:endParaRPr lang="zh-CN" altLang="en-US" sz="10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0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latin typeface="宋体" panose="02010600030101010101" pitchFamily="2" charset="-122"/>
                        </a:rPr>
                        <a:t>          347.76</a:t>
                      </a:r>
                      <a:endParaRPr lang="zh-CN" altLang="en-US" sz="10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1,450,273.64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1,507,155.82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0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57,229.94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78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latin typeface="宋体" panose="02010600030101010101" pitchFamily="2" charset="-122"/>
                        </a:rPr>
                        <a:t> 应付账款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264,254,705.59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28,451,706.54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24,487,161.24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260,290,160.29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78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latin typeface="宋体" panose="02010600030101010101" pitchFamily="2" charset="-122"/>
                        </a:rPr>
                        <a:t> 财政补助收入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latin typeface="宋体" panose="02010600030101010101" pitchFamily="2" charset="-122"/>
                        </a:rPr>
                        <a:t>             </a:t>
                      </a:r>
                      <a:r>
                        <a:rPr lang="en-US" altLang="zh-CN" sz="1000" b="0" i="0" u="none" strike="noStrike">
                          <a:latin typeface="宋体" panose="02010600030101010101" pitchFamily="2" charset="-122"/>
                        </a:rPr>
                        <a:t>-  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187,988,659.50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187,988,659.50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latin typeface="宋体" panose="02010600030101010101" pitchFamily="2" charset="-122"/>
                        </a:rPr>
                        <a:t>              </a:t>
                      </a:r>
                      <a:r>
                        <a:rPr lang="en-US" altLang="zh-CN" sz="1000" b="0" i="0" u="none" strike="noStrike" dirty="0">
                          <a:latin typeface="宋体" panose="02010600030101010101" pitchFamily="2" charset="-122"/>
                        </a:rPr>
                        <a:t>-  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78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latin typeface="宋体" panose="02010600030101010101" pitchFamily="2" charset="-122"/>
                        </a:rPr>
                        <a:t> 其他收入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latin typeface="宋体" panose="02010600030101010101" pitchFamily="2" charset="-122"/>
                        </a:rPr>
                        <a:t>             </a:t>
                      </a:r>
                      <a:r>
                        <a:rPr lang="en-US" altLang="zh-CN" sz="1000" b="0" i="0" u="none" strike="noStrike">
                          <a:latin typeface="宋体" panose="02010600030101010101" pitchFamily="2" charset="-122"/>
                        </a:rPr>
                        <a:t>-  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250.71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250.71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latin typeface="宋体" panose="02010600030101010101" pitchFamily="2" charset="-122"/>
                        </a:rPr>
                        <a:t>              </a:t>
                      </a:r>
                      <a:r>
                        <a:rPr lang="en-US" altLang="zh-CN" sz="1000" b="0" i="0" u="none" strike="noStrike" dirty="0">
                          <a:latin typeface="宋体" panose="02010600030101010101" pitchFamily="2" charset="-122"/>
                        </a:rPr>
                        <a:t>-  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78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latin typeface="宋体" panose="02010600030101010101" pitchFamily="2" charset="-122"/>
                        </a:rPr>
                        <a:t> 累计盈余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246,234,794.38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0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10,826,158.69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235,408,635.69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0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78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 smtClean="0">
                          <a:latin typeface="宋体" panose="02010600030101010101" pitchFamily="2" charset="-122"/>
                        </a:rPr>
                        <a:t>本期盈余</a:t>
                      </a:r>
                      <a:endParaRPr lang="zh-CN" altLang="en-US" sz="10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latin typeface="宋体" panose="02010600030101010101" pitchFamily="2" charset="-122"/>
                        </a:rPr>
                        <a:t>-</a:t>
                      </a:r>
                      <a:endParaRPr lang="en-US" altLang="zh-CN" sz="10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118,158,827.42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187,956,280.77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0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69,797,453.35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78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latin typeface="宋体" panose="02010600030101010101" pitchFamily="2" charset="-122"/>
                        </a:rPr>
                        <a:t> 合计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  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269,630,394.89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latin typeface="宋体" panose="02010600030101010101" pitchFamily="2" charset="-122"/>
                        </a:rPr>
                        <a:t>   </a:t>
                      </a:r>
                      <a:r>
                        <a:rPr lang="zh-CN" altLang="en-US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 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269,630,394.89 </a:t>
                      </a:r>
                      <a:endParaRPr lang="en-US" altLang="zh-CN" sz="10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541,115,445.51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541,115,445.51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 </a:t>
                      </a:r>
                      <a:r>
                        <a:rPr lang="zh-CN" altLang="en-US" sz="11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  </a:t>
                      </a:r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339,288,651.49 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339,288,651.49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/>
          <p:nvPr/>
        </p:nvGraphicFramePr>
        <p:xfrm>
          <a:off x="295867" y="174931"/>
          <a:ext cx="11814210" cy="283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14210"/>
              </a:tblGrid>
              <a:tr h="255375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357315" y="177421"/>
          <a:ext cx="9444036" cy="5447243"/>
        </p:xfrm>
        <a:graphic>
          <a:graphicData uri="http://schemas.openxmlformats.org/drawingml/2006/table">
            <a:tbl>
              <a:tblPr/>
              <a:tblGrid>
                <a:gridCol w="328579"/>
                <a:gridCol w="1757953"/>
                <a:gridCol w="925325"/>
                <a:gridCol w="178300"/>
                <a:gridCol w="233742"/>
                <a:gridCol w="1396914"/>
                <a:gridCol w="1236114"/>
                <a:gridCol w="1336615"/>
                <a:gridCol w="562784"/>
                <a:gridCol w="857578"/>
                <a:gridCol w="630132"/>
              </a:tblGrid>
              <a:tr h="492633"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zh-CN" altLang="en-US" sz="2200" b="1" i="0" u="none" strike="noStrike" dirty="0" smtClean="0">
                          <a:latin typeface="宋体" panose="02010600030101010101" pitchFamily="2" charset="-122"/>
                        </a:rPr>
                        <a:t>  表</a:t>
                      </a:r>
                      <a:r>
                        <a:rPr lang="en-US" altLang="zh-CN" sz="2200" b="1" i="0" u="none" strike="noStrike" dirty="0" smtClean="0">
                          <a:latin typeface="宋体" panose="02010600030101010101" pitchFamily="2" charset="-122"/>
                        </a:rPr>
                        <a:t>2</a:t>
                      </a:r>
                      <a:r>
                        <a:rPr lang="zh-CN" altLang="en-US" sz="2200" b="1" i="0" u="none" strike="noStrike" dirty="0" smtClean="0">
                          <a:latin typeface="宋体" panose="02010600030101010101" pitchFamily="2" charset="-122"/>
                        </a:rPr>
                        <a:t>：                应 </a:t>
                      </a:r>
                      <a:r>
                        <a:rPr lang="zh-CN" altLang="en-US" sz="2200" b="1" i="0" u="none" strike="noStrike" dirty="0">
                          <a:latin typeface="宋体" panose="02010600030101010101" pitchFamily="2" charset="-122"/>
                        </a:rPr>
                        <a:t>收 账 款 明 细 表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50279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zh-CN" altLang="en-US" sz="1200" b="1" i="0" u="none" strike="noStrike" dirty="0" smtClean="0">
                          <a:latin typeface="宋体" panose="02010600030101010101" pitchFamily="2" charset="-122"/>
                        </a:rPr>
                        <a:t>   填报</a:t>
                      </a:r>
                      <a:r>
                        <a:rPr lang="zh-CN" altLang="en-US" sz="1200" b="1" i="0" u="none" strike="noStrike" dirty="0">
                          <a:latin typeface="宋体" panose="02010600030101010101" pitchFamily="2" charset="-122"/>
                        </a:rPr>
                        <a:t>日期</a:t>
                      </a:r>
                      <a:r>
                        <a:rPr lang="en-US" altLang="zh-CN" sz="1200" b="1" i="0" u="none" strike="noStrike" dirty="0">
                          <a:latin typeface="宋体" panose="02010600030101010101" pitchFamily="2" charset="-122"/>
                        </a:rPr>
                        <a:t>:</a:t>
                      </a:r>
                      <a:r>
                        <a:rPr lang="en-US" altLang="zh-CN" sz="1200" b="1" i="0" u="none" strike="noStrike" dirty="0" smtClean="0">
                          <a:latin typeface="宋体" panose="02010600030101010101" pitchFamily="2" charset="-122"/>
                        </a:rPr>
                        <a:t>2020</a:t>
                      </a:r>
                      <a:r>
                        <a:rPr lang="zh-CN" altLang="en-US" sz="1200" b="1" i="0" u="none" strike="noStrike" dirty="0" smtClean="0">
                          <a:latin typeface="宋体" panose="02010600030101010101" pitchFamily="2" charset="-122"/>
                        </a:rPr>
                        <a:t>年</a:t>
                      </a:r>
                      <a:r>
                        <a:rPr lang="en-US" altLang="zh-CN" sz="1200" b="1" i="0" u="none" strike="noStrike" dirty="0">
                          <a:latin typeface="宋体" panose="02010600030101010101" pitchFamily="2" charset="-122"/>
                        </a:rPr>
                        <a:t>12</a:t>
                      </a:r>
                      <a:r>
                        <a:rPr lang="zh-CN" altLang="en-US" sz="1200" b="1" i="0" u="none" strike="noStrike" dirty="0">
                          <a:latin typeface="宋体" panose="02010600030101010101" pitchFamily="2" charset="-122"/>
                        </a:rPr>
                        <a:t>月</a:t>
                      </a:r>
                      <a:r>
                        <a:rPr lang="en-US" altLang="zh-CN" sz="1200" b="1" i="0" u="none" strike="noStrike" dirty="0">
                          <a:latin typeface="宋体" panose="02010600030101010101" pitchFamily="2" charset="-122"/>
                        </a:rPr>
                        <a:t>31</a:t>
                      </a:r>
                      <a:r>
                        <a:rPr lang="zh-CN" altLang="en-US" sz="1200" b="1" i="0" u="none" strike="noStrike" dirty="0">
                          <a:latin typeface="宋体" panose="02010600030101010101" pitchFamily="2" charset="-122"/>
                        </a:rPr>
                        <a:t>日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zh-CN" altLang="en-US" sz="1200" b="1" i="0" u="none" strike="noStrike"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1" i="0" u="none" strike="noStrike"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1" i="0" u="none" strike="noStrike"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1" i="0" u="none" strike="noStrike"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1" i="0" u="none" strike="noStrike"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1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latin typeface="宋体" panose="02010600030101010101" pitchFamily="2" charset="-122"/>
                        </a:rPr>
                        <a:t>单位</a:t>
                      </a:r>
                      <a:r>
                        <a:rPr lang="en-US" altLang="zh-CN" sz="1200" b="1" i="0" u="none" strike="noStrike" dirty="0">
                          <a:latin typeface="宋体" panose="02010600030101010101" pitchFamily="2" charset="-122"/>
                        </a:rPr>
                        <a:t>:</a:t>
                      </a:r>
                      <a:r>
                        <a:rPr lang="zh-CN" altLang="en-US" sz="1200" b="1" i="0" u="none" strike="noStrike" dirty="0">
                          <a:latin typeface="宋体" panose="02010600030101010101" pitchFamily="2" charset="-122"/>
                        </a:rPr>
                        <a:t>元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22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latin typeface="宋体" panose="02010600030101010101" pitchFamily="2" charset="-122"/>
                        </a:rPr>
                        <a:t>序号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latin typeface="宋体" panose="02010600030101010101" pitchFamily="2" charset="-122"/>
                        </a:rPr>
                        <a:t>名称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期初余额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本期发生额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latin typeface="宋体" panose="02010600030101010101" pitchFamily="2" charset="-122"/>
                        </a:rPr>
                        <a:t>期末余额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借款人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借款日期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2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latin typeface="宋体" panose="02010600030101010101" pitchFamily="2" charset="-122"/>
                        </a:rPr>
                        <a:t>借方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贷方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借方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贷方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latin typeface="宋体" panose="02010600030101010101" pitchFamily="2" charset="-122"/>
                        </a:rPr>
                        <a:t>借方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贷方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38522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latin typeface="宋体" panose="02010600030101010101" pitchFamily="2" charset="-122"/>
                        </a:rPr>
                        <a:t>1</a:t>
                      </a:r>
                      <a:endParaRPr lang="en-US" altLang="zh-CN" sz="12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latin typeface="宋体" panose="02010600030101010101" pitchFamily="2" charset="-122"/>
                        </a:rPr>
                        <a:t>奈曼旗净昊排水有限责任公司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   </a:t>
                      </a:r>
                      <a:r>
                        <a:rPr lang="en-US" altLang="zh-CN" sz="1200" b="0" i="0" u="none" strike="noStrike" dirty="0">
                          <a:latin typeface="宋体" panose="02010600030101010101" pitchFamily="2" charset="-122"/>
                        </a:rPr>
                        <a:t>8,200,000.00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latin typeface="宋体" panose="02010600030101010101" pitchFamily="2" charset="-122"/>
                        </a:rPr>
                        <a:t>      </a:t>
                      </a:r>
                      <a:r>
                        <a:rPr lang="en-US" altLang="zh-CN" sz="1200" b="0" i="0" u="none" strike="noStrike">
                          <a:latin typeface="宋体" panose="02010600030101010101" pitchFamily="2" charset="-122"/>
                        </a:rPr>
                        <a:t>-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     </a:t>
                      </a:r>
                      <a:r>
                        <a:rPr lang="en-US" altLang="zh-CN" sz="1200" b="0" i="0" u="none" strike="noStrike" dirty="0">
                          <a:latin typeface="宋体" panose="02010600030101010101" pitchFamily="2" charset="-122"/>
                        </a:rPr>
                        <a:t>8,200,000.00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2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latin typeface="宋体" panose="02010600030101010101" pitchFamily="2" charset="-122"/>
                        </a:rPr>
                        <a:t>2</a:t>
                      </a:r>
                      <a:endParaRPr lang="en-US" altLang="zh-CN" sz="12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内蒙古自治区财政厅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            </a:t>
                      </a:r>
                      <a:r>
                        <a:rPr lang="en-US" altLang="zh-CN" sz="1200" b="0" i="0" u="none" strike="noStrike" dirty="0">
                          <a:latin typeface="宋体" panose="02010600030101010101" pitchFamily="2" charset="-122"/>
                        </a:rPr>
                        <a:t>-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15,430,708.00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15,430,708.00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 smtClean="0">
                          <a:latin typeface="宋体" panose="02010600030101010101" pitchFamily="2" charset="-122"/>
                        </a:rPr>
                        <a:t>缴纳森林植被恢复费</a:t>
                      </a:r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2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latin typeface="宋体" panose="02010600030101010101" pitchFamily="2" charset="-122"/>
                        </a:rPr>
                        <a:t>3</a:t>
                      </a:r>
                      <a:endParaRPr lang="en-US" altLang="zh-CN" sz="12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内蒙古（奈曼）经安有色金属材料有限公司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latin typeface="宋体" panose="02010600030101010101" pitchFamily="2" charset="-122"/>
                        </a:rPr>
                        <a:t>           -</a:t>
                      </a:r>
                      <a:endParaRPr lang="en-US" altLang="zh-CN" sz="12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54,000,000.00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54,000,000.00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latin typeface="宋体" panose="02010600030101010101" pitchFamily="2" charset="-122"/>
                        </a:rPr>
                        <a:t>220KV</a:t>
                      </a:r>
                      <a:r>
                        <a:rPr lang="zh-CN" altLang="en-US" sz="1200" b="0" i="0" u="none" strike="noStrike" dirty="0" smtClean="0">
                          <a:latin typeface="宋体" panose="02010600030101010101" pitchFamily="2" charset="-122"/>
                        </a:rPr>
                        <a:t>总降变电站资产回购</a:t>
                      </a:r>
                      <a:endParaRPr lang="zh-CN" altLang="en-US" sz="12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2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latin typeface="宋体" panose="02010600030101010101" pitchFamily="2" charset="-122"/>
                        </a:rPr>
                        <a:t>4</a:t>
                      </a:r>
                      <a:endParaRPr lang="en-US" altLang="zh-CN" sz="12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内蒙古自治区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通辽市中级人民法院执行款专户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            </a:t>
                      </a:r>
                      <a:r>
                        <a:rPr lang="en-US" altLang="zh-CN" sz="1200" b="0" i="0" u="none" strike="noStrike" dirty="0">
                          <a:latin typeface="宋体" panose="02010600030101010101" pitchFamily="2" charset="-122"/>
                        </a:rPr>
                        <a:t>-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500,000.00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500,000.00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 smtClean="0">
                          <a:latin typeface="宋体" panose="02010600030101010101" pitchFamily="2" charset="-122"/>
                        </a:rPr>
                        <a:t>搬迁补偿款</a:t>
                      </a:r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2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latin typeface="宋体" panose="02010600030101010101" pitchFamily="2" charset="-122"/>
                        </a:rPr>
                        <a:t>5</a:t>
                      </a:r>
                      <a:endParaRPr lang="en-US" altLang="zh-CN" sz="12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 smtClean="0">
                          <a:latin typeface="宋体" panose="02010600030101010101" pitchFamily="2" charset="-122"/>
                        </a:rPr>
                        <a:t>刘宝刚</a:t>
                      </a:r>
                      <a:endParaRPr lang="zh-CN" altLang="en-US" sz="12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      </a:t>
                      </a:r>
                      <a:r>
                        <a:rPr lang="en-US" altLang="zh-CN" sz="1200" b="0" i="0" u="none" strike="noStrike" dirty="0">
                          <a:latin typeface="宋体" panose="02010600030101010101" pitchFamily="2" charset="-122"/>
                        </a:rPr>
                        <a:t>20,000.00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      </a:t>
                      </a:r>
                      <a:r>
                        <a:rPr lang="en-US" altLang="zh-CN" sz="1200" b="0" i="0" u="none" strike="noStrike" dirty="0">
                          <a:latin typeface="宋体" panose="02010600030101010101" pitchFamily="2" charset="-122"/>
                        </a:rPr>
                        <a:t>-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        </a:t>
                      </a:r>
                      <a:r>
                        <a:rPr lang="en-US" altLang="zh-CN" sz="1200" b="0" i="0" u="none" strike="noStrike" dirty="0">
                          <a:latin typeface="宋体" panose="02010600030101010101" pitchFamily="2" charset="-122"/>
                        </a:rPr>
                        <a:t>20,000.00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刘宝刚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2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latin typeface="宋体" panose="02010600030101010101" pitchFamily="2" charset="-122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刘晓冉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 smtClean="0">
                          <a:latin typeface="宋体" panose="02010600030101010101" pitchFamily="2" charset="-122"/>
                        </a:rPr>
                        <a:t> </a:t>
                      </a:r>
                      <a:r>
                        <a:rPr lang="en-US" altLang="zh-CN" sz="1200" b="0" i="0" u="none" strike="noStrike" dirty="0" smtClean="0">
                          <a:latin typeface="宋体" panose="02010600030101010101" pitchFamily="2" charset="-122"/>
                        </a:rPr>
                        <a:t>2,000.00 </a:t>
                      </a:r>
                      <a:endParaRPr lang="en-US" altLang="zh-CN" sz="12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        3,000.00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5,000.00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公车</a:t>
                      </a:r>
                      <a:r>
                        <a:rPr lang="en-US" sz="1200" b="0" i="0" u="none" strike="noStrike" dirty="0">
                          <a:latin typeface="宋体" panose="02010600030101010101" pitchFamily="2" charset="-122"/>
                        </a:rPr>
                        <a:t>ETC</a:t>
                      </a:r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储值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2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latin typeface="宋体" panose="02010600030101010101" pitchFamily="2" charset="-122"/>
                        </a:rPr>
                        <a:t>合    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8,222,000.00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69,933,708.00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78,155,708.00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-1"/>
          <p:cNvGraphicFramePr/>
          <p:nvPr/>
        </p:nvGraphicFramePr>
        <p:xfrm>
          <a:off x="80683" y="0"/>
          <a:ext cx="10985156" cy="484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5156"/>
              </a:tblGrid>
              <a:tr h="48409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200" b="1" i="0" u="none" strike="noStrike" dirty="0">
                          <a:latin typeface="宋体" panose="02010600030101010101" pitchFamily="2" charset="-122"/>
                        </a:rPr>
                        <a:t>应 付 账 款 明 细 账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371599" y="367765"/>
          <a:ext cx="9544051" cy="4988150"/>
        </p:xfrm>
        <a:graphic>
          <a:graphicData uri="http://schemas.openxmlformats.org/drawingml/2006/table">
            <a:tbl>
              <a:tblPr/>
              <a:tblGrid>
                <a:gridCol w="473675"/>
                <a:gridCol w="3829714"/>
                <a:gridCol w="403129"/>
                <a:gridCol w="1169071"/>
                <a:gridCol w="1058212"/>
                <a:gridCol w="1078365"/>
                <a:gridCol w="362814"/>
                <a:gridCol w="1169071"/>
              </a:tblGrid>
              <a:tr h="411336">
                <a:tc gridSpan="8">
                  <a:txBody>
                    <a:bodyPr/>
                    <a:lstStyle/>
                    <a:p>
                      <a:pPr algn="l" fontAlgn="ctr"/>
                      <a:r>
                        <a:rPr lang="zh-CN" altLang="en-US" sz="2200" b="1" i="0" u="none" strike="noStrike" dirty="0" smtClean="0">
                          <a:latin typeface="宋体" panose="02010600030101010101" pitchFamily="2" charset="-122"/>
                        </a:rPr>
                        <a:t>表</a:t>
                      </a:r>
                      <a:r>
                        <a:rPr lang="en-US" altLang="zh-CN" sz="2200" b="1" i="0" u="none" strike="noStrike" dirty="0" smtClean="0">
                          <a:latin typeface="宋体" panose="02010600030101010101" pitchFamily="2" charset="-122"/>
                        </a:rPr>
                        <a:t>3：                      </a:t>
                      </a:r>
                      <a:r>
                        <a:rPr lang="zh-CN" altLang="en-US" sz="2200" b="1" i="0" u="none" strike="noStrike" dirty="0" smtClean="0">
                          <a:latin typeface="宋体" panose="02010600030101010101" pitchFamily="2" charset="-122"/>
                        </a:rPr>
                        <a:t>应 </a:t>
                      </a:r>
                      <a:r>
                        <a:rPr lang="zh-CN" altLang="en-US" sz="2200" b="1" i="0" u="none" strike="noStrike" dirty="0">
                          <a:latin typeface="宋体" panose="02010600030101010101" pitchFamily="2" charset="-122"/>
                        </a:rPr>
                        <a:t>付 账 款 明 细 账</a:t>
                      </a:r>
                    </a:p>
                  </a:txBody>
                  <a:tcPr marL="7565" marR="7565" marT="75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141039">
                <a:tc gridSpan="8">
                  <a:txBody>
                    <a:bodyPr/>
                    <a:lstStyle/>
                    <a:p>
                      <a:pPr algn="l" fontAlgn="ctr"/>
                      <a:r>
                        <a:rPr lang="zh-CN" altLang="en-US" sz="900" b="1" i="0" u="none" strike="noStrike" dirty="0">
                          <a:latin typeface="宋体" panose="02010600030101010101" pitchFamily="2" charset="-122"/>
                        </a:rPr>
                        <a:t>填报日期</a:t>
                      </a:r>
                      <a:r>
                        <a:rPr lang="en-US" altLang="zh-CN" sz="900" b="1" i="0" u="none" strike="noStrike" dirty="0">
                          <a:latin typeface="宋体" panose="02010600030101010101" pitchFamily="2" charset="-122"/>
                        </a:rPr>
                        <a:t>:</a:t>
                      </a:r>
                      <a:r>
                        <a:rPr lang="en-US" altLang="zh-CN" sz="900" b="1" i="0" u="none" strike="noStrike" dirty="0" smtClean="0">
                          <a:latin typeface="宋体" panose="02010600030101010101" pitchFamily="2" charset="-122"/>
                        </a:rPr>
                        <a:t>2020</a:t>
                      </a:r>
                      <a:r>
                        <a:rPr lang="zh-CN" altLang="en-US" sz="900" b="1" i="0" u="none" strike="noStrike" dirty="0" smtClean="0">
                          <a:latin typeface="宋体" panose="02010600030101010101" pitchFamily="2" charset="-122"/>
                        </a:rPr>
                        <a:t>年</a:t>
                      </a:r>
                      <a:r>
                        <a:rPr lang="en-US" altLang="zh-CN" sz="900" b="1" i="0" u="none" strike="noStrike" dirty="0">
                          <a:latin typeface="宋体" panose="02010600030101010101" pitchFamily="2" charset="-122"/>
                        </a:rPr>
                        <a:t>12</a:t>
                      </a:r>
                      <a:r>
                        <a:rPr lang="zh-CN" altLang="en-US" sz="900" b="1" i="0" u="none" strike="noStrike" dirty="0">
                          <a:latin typeface="宋体" panose="02010600030101010101" pitchFamily="2" charset="-122"/>
                        </a:rPr>
                        <a:t>月</a:t>
                      </a:r>
                      <a:r>
                        <a:rPr lang="en-US" altLang="zh-CN" sz="900" b="1" i="0" u="none" strike="noStrike" dirty="0">
                          <a:latin typeface="宋体" panose="02010600030101010101" pitchFamily="2" charset="-122"/>
                        </a:rPr>
                        <a:t>31</a:t>
                      </a:r>
                      <a:r>
                        <a:rPr lang="zh-CN" altLang="en-US" sz="900" b="1" i="0" u="none" strike="noStrike" dirty="0">
                          <a:latin typeface="宋体" panose="02010600030101010101" pitchFamily="2" charset="-122"/>
                        </a:rPr>
                        <a:t>日                                                                                   </a:t>
                      </a:r>
                      <a:r>
                        <a:rPr lang="zh-CN" altLang="en-US" sz="900" b="1" i="0" u="none" strike="noStrike" dirty="0" smtClean="0">
                          <a:latin typeface="宋体" panose="02010600030101010101" pitchFamily="2" charset="-122"/>
                        </a:rPr>
                        <a:t>                                                 </a:t>
                      </a:r>
                      <a:r>
                        <a:rPr lang="zh-CN" altLang="en-US" sz="900" b="1" i="0" u="none" strike="noStrike" dirty="0">
                          <a:latin typeface="宋体" panose="02010600030101010101" pitchFamily="2" charset="-122"/>
                        </a:rPr>
                        <a:t>单位</a:t>
                      </a:r>
                      <a:r>
                        <a:rPr lang="en-US" altLang="zh-CN" sz="900" b="1" i="0" u="none" strike="noStrike" dirty="0">
                          <a:latin typeface="宋体" panose="02010600030101010101" pitchFamily="2" charset="-122"/>
                        </a:rPr>
                        <a:t>:</a:t>
                      </a:r>
                      <a:r>
                        <a:rPr lang="zh-CN" altLang="en-US" sz="900" b="1" i="0" u="none" strike="noStrike" dirty="0">
                          <a:latin typeface="宋体" panose="02010600030101010101" pitchFamily="2" charset="-122"/>
                        </a:rPr>
                        <a:t>元</a:t>
                      </a:r>
                    </a:p>
                  </a:txBody>
                  <a:tcPr marL="7565" marR="7565" marT="75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2042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050" b="0" i="0" u="none" strike="noStrike" dirty="0">
                          <a:latin typeface="宋体" panose="02010600030101010101" pitchFamily="2" charset="-122"/>
                        </a:rPr>
                        <a:t>序号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050" b="0" i="0" u="none" strike="noStrike" dirty="0">
                          <a:latin typeface="宋体" panose="02010600030101010101" pitchFamily="2" charset="-122"/>
                        </a:rPr>
                        <a:t>单位名称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050" b="0" i="0" u="none" strike="noStrike">
                          <a:latin typeface="宋体" panose="02010600030101010101" pitchFamily="2" charset="-122"/>
                        </a:rPr>
                        <a:t>期初余额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050" b="0" i="0" u="none" strike="noStrike">
                          <a:latin typeface="宋体" panose="02010600030101010101" pitchFamily="2" charset="-122"/>
                        </a:rPr>
                        <a:t>本期发生额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050" b="0" i="0" u="none" strike="noStrike">
                          <a:latin typeface="宋体" panose="02010600030101010101" pitchFamily="2" charset="-122"/>
                        </a:rPr>
                        <a:t>期末余额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204206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b="0" i="0" u="none" strike="noStrike">
                          <a:latin typeface="宋体" panose="02010600030101010101" pitchFamily="2" charset="-122"/>
                        </a:rPr>
                        <a:t>借方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b="0" i="0" u="none" strike="noStrike">
                          <a:latin typeface="宋体" panose="02010600030101010101" pitchFamily="2" charset="-122"/>
                        </a:rPr>
                        <a:t>贷方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b="0" i="0" u="none" strike="noStrike">
                          <a:latin typeface="宋体" panose="02010600030101010101" pitchFamily="2" charset="-122"/>
                        </a:rPr>
                        <a:t>借方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b="0" i="0" u="none" strike="noStrike">
                          <a:latin typeface="宋体" panose="02010600030101010101" pitchFamily="2" charset="-122"/>
                        </a:rPr>
                        <a:t>贷方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b="0" i="0" u="none" strike="noStrike">
                          <a:latin typeface="宋体" panose="02010600030101010101" pitchFamily="2" charset="-122"/>
                        </a:rPr>
                        <a:t>借方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50" b="0" i="0" u="none" strike="noStrike" dirty="0">
                          <a:latin typeface="宋体" panose="02010600030101010101" pitchFamily="2" charset="-122"/>
                        </a:rPr>
                        <a:t>贷方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latin typeface="宋体" panose="02010600030101010101" pitchFamily="2" charset="-122"/>
                        </a:rPr>
                        <a:t>1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奈曼旗财政局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   </a:t>
                      </a:r>
                      <a:r>
                        <a:rPr lang="en-US" altLang="zh-CN" sz="1100" b="0" i="0" u="none" strike="noStrike" dirty="0">
                          <a:latin typeface="宋体" panose="02010600030101010101" pitchFamily="2" charset="-122"/>
                        </a:rPr>
                        <a:t>97,235,000.00 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>
                          <a:latin typeface="宋体" panose="02010600030101010101" pitchFamily="2" charset="-122"/>
                        </a:rPr>
                        <a:t>0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>
                          <a:latin typeface="宋体" panose="02010600030101010101" pitchFamily="2" charset="-122"/>
                        </a:rPr>
                        <a:t>            </a:t>
                      </a:r>
                      <a:r>
                        <a:rPr lang="en-US" altLang="zh-CN" sz="1100" b="0" i="0" u="none" strike="noStrike">
                          <a:latin typeface="宋体" panose="02010600030101010101" pitchFamily="2" charset="-122"/>
                        </a:rPr>
                        <a:t>-   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   </a:t>
                      </a:r>
                      <a:r>
                        <a:rPr lang="en-US" altLang="zh-CN" sz="1100" b="0" i="0" u="none" strike="noStrike" dirty="0">
                          <a:latin typeface="宋体" panose="02010600030101010101" pitchFamily="2" charset="-122"/>
                        </a:rPr>
                        <a:t>97,235,000.00 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latin typeface="宋体" panose="02010600030101010101" pitchFamily="2" charset="-122"/>
                        </a:rPr>
                        <a:t>2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原庆源涂料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      </a:t>
                      </a:r>
                      <a:r>
                        <a:rPr lang="en-US" altLang="zh-CN" sz="1100" b="0" i="0" u="none" strike="noStrike" dirty="0">
                          <a:latin typeface="宋体" panose="02010600030101010101" pitchFamily="2" charset="-122"/>
                        </a:rPr>
                        <a:t>135,000.00 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      </a:t>
                      </a:r>
                      <a:r>
                        <a:rPr lang="en-US" altLang="zh-CN" sz="1100" b="0" i="0" u="none" strike="noStrike" dirty="0">
                          <a:latin typeface="宋体" panose="02010600030101010101" pitchFamily="2" charset="-122"/>
                        </a:rPr>
                        <a:t>135,000.00 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>
                          <a:latin typeface="宋体" panose="02010600030101010101" pitchFamily="2" charset="-122"/>
                        </a:rPr>
                        <a:t>3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奈曼旗大坤土地整理有限公司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 smtClean="0">
                          <a:latin typeface="宋体" panose="02010600030101010101" pitchFamily="2" charset="-122"/>
                        </a:rPr>
                        <a:t> </a:t>
                      </a:r>
                      <a:r>
                        <a:rPr lang="en-US" altLang="zh-CN" sz="1100" b="0" i="0" u="none" strike="noStrike" dirty="0" smtClean="0">
                          <a:latin typeface="宋体" panose="02010600030101010101" pitchFamily="2" charset="-122"/>
                        </a:rPr>
                        <a:t>3,272,564.46 </a:t>
                      </a:r>
                      <a:endParaRPr lang="en-US" altLang="zh-CN" sz="11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2,120,000.00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>
                          <a:latin typeface="宋体" panose="02010600030101010101" pitchFamily="2" charset="-122"/>
                        </a:rPr>
                        <a:t>            </a:t>
                      </a:r>
                      <a:r>
                        <a:rPr lang="en-US" altLang="zh-CN" sz="1100" b="0" i="0" u="none" strike="noStrike">
                          <a:latin typeface="宋体" panose="02010600030101010101" pitchFamily="2" charset="-122"/>
                        </a:rPr>
                        <a:t>-   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1,152,564.46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>
                          <a:latin typeface="宋体" panose="02010600030101010101" pitchFamily="2" charset="-122"/>
                        </a:rPr>
                        <a:t>4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沈阳华盈环保材料有限公司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      </a:t>
                      </a:r>
                      <a:r>
                        <a:rPr lang="en-US" altLang="zh-CN" sz="1100" b="0" i="0" u="none" strike="noStrike" dirty="0">
                          <a:latin typeface="宋体" panose="02010600030101010101" pitchFamily="2" charset="-122"/>
                        </a:rPr>
                        <a:t>416,314.91 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      </a:t>
                      </a:r>
                      <a:r>
                        <a:rPr lang="en-US" altLang="zh-CN" sz="1100" b="0" i="0" u="none" strike="noStrike" dirty="0">
                          <a:latin typeface="宋体" panose="02010600030101010101" pitchFamily="2" charset="-122"/>
                        </a:rPr>
                        <a:t>416,314.91 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>
                          <a:latin typeface="宋体" panose="02010600030101010101" pitchFamily="2" charset="-122"/>
                        </a:rPr>
                        <a:t>5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奈曼旗大镇长青园艺研究所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      </a:t>
                      </a:r>
                      <a:r>
                        <a:rPr lang="en-US" altLang="zh-CN" sz="1100" b="0" i="0" u="none" strike="noStrike" dirty="0">
                          <a:latin typeface="宋体" panose="02010600030101010101" pitchFamily="2" charset="-122"/>
                        </a:rPr>
                        <a:t>103,181.00 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      </a:t>
                      </a:r>
                      <a:r>
                        <a:rPr lang="en-US" altLang="zh-CN" sz="1100" b="0" i="0" u="none" strike="noStrike" dirty="0">
                          <a:latin typeface="宋体" panose="02010600030101010101" pitchFamily="2" charset="-122"/>
                        </a:rPr>
                        <a:t>103,181.00 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>
                          <a:latin typeface="宋体" panose="02010600030101010101" pitchFamily="2" charset="-122"/>
                        </a:rPr>
                        <a:t>6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鄂尔多斯市华旗机电工程有限责任公司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      </a:t>
                      </a:r>
                      <a:r>
                        <a:rPr lang="en-US" altLang="zh-CN" sz="1100" b="0" i="0" u="none" strike="noStrike" dirty="0">
                          <a:latin typeface="宋体" panose="02010600030101010101" pitchFamily="2" charset="-122"/>
                        </a:rPr>
                        <a:t>420,859.00 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      </a:t>
                      </a:r>
                      <a:r>
                        <a:rPr lang="en-US" altLang="zh-CN" sz="1100" b="0" i="0" u="none" strike="noStrike" dirty="0">
                          <a:latin typeface="宋体" panose="02010600030101010101" pitchFamily="2" charset="-122"/>
                        </a:rPr>
                        <a:t>420,859.00 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>
                          <a:latin typeface="宋体" panose="02010600030101010101" pitchFamily="2" charset="-122"/>
                        </a:rPr>
                        <a:t>7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锦州华冠环境科技实业公司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       </a:t>
                      </a:r>
                      <a:r>
                        <a:rPr lang="en-US" altLang="zh-CN" sz="1100" b="0" i="0" u="none" strike="noStrike" dirty="0">
                          <a:latin typeface="宋体" panose="02010600030101010101" pitchFamily="2" charset="-122"/>
                        </a:rPr>
                        <a:t>90,000.00 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       </a:t>
                      </a:r>
                      <a:r>
                        <a:rPr lang="en-US" altLang="zh-CN" sz="1100" b="0" i="0" u="none" strike="noStrike" dirty="0">
                          <a:latin typeface="宋体" panose="02010600030101010101" pitchFamily="2" charset="-122"/>
                        </a:rPr>
                        <a:t>90,000.00 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>
                          <a:latin typeface="宋体" panose="02010600030101010101" pitchFamily="2" charset="-122"/>
                        </a:rPr>
                        <a:t>8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奈曼旗鼎信投资集团有限公司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  </a:t>
                      </a:r>
                      <a:r>
                        <a:rPr lang="en-US" altLang="zh-CN" sz="1100" b="0" i="0" u="none" strike="noStrike" dirty="0">
                          <a:latin typeface="宋体" panose="02010600030101010101" pitchFamily="2" charset="-122"/>
                        </a:rPr>
                        <a:t>155,249,000.00 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           </a:t>
                      </a:r>
                      <a:r>
                        <a:rPr lang="en-US" altLang="zh-CN" sz="1100" b="0" i="0" u="none" strike="noStrike" dirty="0">
                          <a:latin typeface="宋体" panose="02010600030101010101" pitchFamily="2" charset="-122"/>
                        </a:rPr>
                        <a:t>-   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            </a:t>
                      </a:r>
                      <a:r>
                        <a:rPr lang="en-US" altLang="zh-CN" sz="1100" b="0" i="0" u="none" strike="noStrike" dirty="0">
                          <a:latin typeface="宋体" panose="02010600030101010101" pitchFamily="2" charset="-122"/>
                        </a:rPr>
                        <a:t>-   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  </a:t>
                      </a:r>
                      <a:r>
                        <a:rPr lang="en-US" altLang="zh-CN" sz="1100" b="0" i="0" u="none" strike="noStrike" dirty="0">
                          <a:latin typeface="宋体" panose="02010600030101010101" pitchFamily="2" charset="-122"/>
                        </a:rPr>
                        <a:t>155,249,000.00 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 smtClean="0">
                          <a:latin typeface="宋体" panose="02010600030101010101" pitchFamily="2" charset="-122"/>
                        </a:rPr>
                        <a:t>9</a:t>
                      </a:r>
                      <a:endParaRPr lang="en-US" altLang="zh-CN" sz="105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 smtClean="0">
                          <a:latin typeface="宋体" panose="02010600030101010101" pitchFamily="2" charset="-122"/>
                        </a:rPr>
                        <a:t>通辽市亿丰建筑安装有限公司</a:t>
                      </a:r>
                      <a:endParaRPr lang="zh-CN" altLang="en-US" sz="11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 smtClean="0">
                          <a:latin typeface="宋体" panose="02010600030101010101" pitchFamily="2" charset="-122"/>
                        </a:rPr>
                        <a:t>             -</a:t>
                      </a:r>
                      <a:endParaRPr lang="en-US" altLang="zh-CN" sz="11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     </a:t>
                      </a:r>
                      <a:r>
                        <a:rPr lang="en-US" altLang="zh-CN" sz="1100" b="0" i="0" u="none" strike="noStrike" dirty="0" smtClean="0">
                          <a:latin typeface="宋体" panose="02010600030101010101" pitchFamily="2" charset="-122"/>
                        </a:rPr>
                        <a:t> </a:t>
                      </a:r>
                      <a:endParaRPr lang="en-US" altLang="zh-CN" sz="11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6,882.00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6,882.00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 smtClean="0">
                          <a:latin typeface="宋体" panose="02010600030101010101" pitchFamily="2" charset="-122"/>
                        </a:rPr>
                        <a:t>10</a:t>
                      </a:r>
                      <a:endParaRPr lang="en-US" altLang="zh-CN" sz="105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上海同济城市规划设计研究院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      </a:t>
                      </a:r>
                      <a:r>
                        <a:rPr lang="en-US" altLang="zh-CN" sz="1100" b="0" i="0" u="none" strike="noStrike" dirty="0">
                          <a:latin typeface="宋体" panose="02010600030101010101" pitchFamily="2" charset="-122"/>
                        </a:rPr>
                        <a:t>105,000.00 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            </a:t>
                      </a:r>
                      <a:r>
                        <a:rPr lang="en-US" altLang="zh-CN" sz="1100" b="0" i="0" u="none" strike="noStrike" dirty="0">
                          <a:latin typeface="宋体" panose="02010600030101010101" pitchFamily="2" charset="-122"/>
                        </a:rPr>
                        <a:t>-   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      </a:t>
                      </a:r>
                      <a:r>
                        <a:rPr lang="en-US" altLang="zh-CN" sz="1100" b="0" i="0" u="none" strike="noStrike" dirty="0">
                          <a:latin typeface="宋体" panose="02010600030101010101" pitchFamily="2" charset="-122"/>
                        </a:rPr>
                        <a:t>105,000.00 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 smtClean="0">
                          <a:latin typeface="宋体" panose="02010600030101010101" pitchFamily="2" charset="-122"/>
                        </a:rPr>
                        <a:t>11</a:t>
                      </a:r>
                      <a:endParaRPr lang="en-US" altLang="zh-CN" sz="105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内蒙古哈达建设集团有限公司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70,400.00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70,400.00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 smtClean="0">
                          <a:latin typeface="宋体" panose="02010600030101010101" pitchFamily="2" charset="-122"/>
                        </a:rPr>
                        <a:t>12</a:t>
                      </a:r>
                      <a:endParaRPr lang="en-US" altLang="zh-CN" sz="105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内蒙古欣安泰检测评价技术有限公司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99,000.00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99,000.00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 smtClean="0">
                          <a:latin typeface="宋体" panose="02010600030101010101" pitchFamily="2" charset="-122"/>
                        </a:rPr>
                        <a:t>13</a:t>
                      </a:r>
                      <a:endParaRPr lang="en-US" altLang="zh-CN" sz="105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内蒙古生态环境科学研究院有限公司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975,000.00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975,000.00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 smtClean="0">
                          <a:latin typeface="宋体" panose="02010600030101010101" pitchFamily="2" charset="-122"/>
                        </a:rPr>
                        <a:t>14</a:t>
                      </a:r>
                      <a:endParaRPr lang="en-US" altLang="zh-CN" sz="105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奈曼旗方圆测绘规划设计室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99,000.00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99,000.00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160,000.00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160,000.00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 smtClean="0">
                          <a:latin typeface="宋体" panose="02010600030101010101" pitchFamily="2" charset="-122"/>
                        </a:rPr>
                        <a:t>15</a:t>
                      </a:r>
                      <a:endParaRPr lang="en-US" altLang="zh-CN" sz="105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通辽市经纬测绘有限公司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  <a:r>
                        <a:rPr lang="zh-CN" altLang="en-US" sz="1100" b="0" i="0" u="none" strike="noStrike" dirty="0" smtClean="0">
                          <a:latin typeface="宋体" panose="02010600030101010101" pitchFamily="2" charset="-122"/>
                        </a:rPr>
                        <a:t>           </a:t>
                      </a:r>
                      <a:r>
                        <a:rPr lang="en-US" altLang="zh-CN" sz="1100" b="0" i="0" u="none" strike="noStrike" dirty="0" smtClean="0">
                          <a:latin typeface="宋体" panose="02010600030101010101" pitchFamily="2" charset="-122"/>
                        </a:rPr>
                        <a:t>-</a:t>
                      </a:r>
                      <a:endParaRPr lang="zh-CN" altLang="en-US" sz="11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21,521.08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30,000.00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8,478.92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 smtClean="0">
                          <a:latin typeface="宋体" panose="02010600030101010101" pitchFamily="2" charset="-122"/>
                        </a:rPr>
                        <a:t>16</a:t>
                      </a:r>
                      <a:endParaRPr lang="en-US" altLang="zh-CN" sz="105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内蒙古绿康检测有限公司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82,000.00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79,000.00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3,000.00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 smtClean="0">
                          <a:latin typeface="宋体" panose="02010600030101010101" pitchFamily="2" charset="-122"/>
                        </a:rPr>
                        <a:t>17</a:t>
                      </a:r>
                      <a:endParaRPr lang="en-US" altLang="zh-CN" sz="105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内蒙古青龙化工有限公司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1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 smtClean="0">
                          <a:latin typeface="宋体" panose="02010600030101010101" pitchFamily="2" charset="-122"/>
                        </a:rPr>
                        <a:t>             -</a:t>
                      </a:r>
                      <a:endParaRPr lang="en-US" altLang="zh-CN" sz="11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CN" altLang="en-US" sz="11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CN" altLang="en-US" sz="11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50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 smtClean="0">
                          <a:latin typeface="宋体" panose="02010600030101010101" pitchFamily="2" charset="-122"/>
                        </a:rPr>
                        <a:t>18</a:t>
                      </a:r>
                      <a:endParaRPr lang="en-US" altLang="zh-CN" sz="105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通辽海雨化工科技有限公司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1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 smtClean="0">
                          <a:latin typeface="宋体" panose="02010600030101010101" pitchFamily="2" charset="-122"/>
                        </a:rPr>
                        <a:t>             -</a:t>
                      </a:r>
                      <a:endParaRPr lang="en-US" altLang="zh-CN" sz="11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CN" altLang="en-US" sz="11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3853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1,000,000.00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CN" altLang="en-US" sz="11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3853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1,000,000.00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50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 smtClean="0">
                          <a:latin typeface="宋体" panose="02010600030101010101" pitchFamily="2" charset="-122"/>
                        </a:rPr>
                        <a:t>19</a:t>
                      </a:r>
                      <a:endParaRPr lang="en-US" altLang="zh-CN" sz="105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奈曼旗权达园林绿化工程有限公司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             </a:t>
                      </a:r>
                      <a:r>
                        <a:rPr lang="en-US" altLang="zh-CN" sz="1100" b="0" i="0" u="none" strike="noStrike" dirty="0">
                          <a:latin typeface="宋体" panose="02010600030101010101" pitchFamily="2" charset="-122"/>
                        </a:rPr>
                        <a:t>-   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105,880.00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b="0" i="0" u="none" strike="noStrike" dirty="0">
                          <a:latin typeface="宋体" panose="02010600030101010101" pitchFamily="2" charset="-122"/>
                        </a:rPr>
                        <a:t>　</a:t>
                      </a: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105,880.00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653">
                <a:tc>
                  <a:txBody>
                    <a:bodyPr/>
                    <a:lstStyle/>
                    <a:p>
                      <a:pPr algn="ctr" fontAlgn="ctr"/>
                      <a:endParaRPr lang="en-US" altLang="zh-CN" sz="105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合     计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1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258,352,319.37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3,364,921.08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5,302,762.00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CN" altLang="en-US" sz="1100" b="0" i="0" u="none" strike="noStrike" dirty="0">
                        <a:latin typeface="宋体" panose="02010600030101010101" pitchFamily="2" charset="-122"/>
                      </a:endParaRPr>
                    </a:p>
                  </a:txBody>
                  <a:tcPr marL="7565" marR="7565" marT="75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260,290,160.29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30"/>
          <p:cNvGrpSpPr/>
          <p:nvPr/>
        </p:nvGrpSpPr>
        <p:grpSpPr>
          <a:xfrm>
            <a:off x="3120464" y="1441620"/>
            <a:ext cx="6231182" cy="968679"/>
            <a:chOff x="5404" y="2513"/>
            <a:chExt cx="9688" cy="1772"/>
          </a:xfrm>
        </p:grpSpPr>
        <p:sp>
          <p:nvSpPr>
            <p:cNvPr id="5" name="左中括号 4"/>
            <p:cNvSpPr/>
            <p:nvPr/>
          </p:nvSpPr>
          <p:spPr>
            <a:xfrm rot="5400000">
              <a:off x="9957" y="-849"/>
              <a:ext cx="581" cy="9688"/>
            </a:xfrm>
            <a:prstGeom prst="leftBracket">
              <a:avLst>
                <a:gd name="adj" fmla="val 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6" name="直接连接符 5"/>
            <p:cNvCxnSpPr/>
            <p:nvPr/>
          </p:nvCxnSpPr>
          <p:spPr>
            <a:xfrm flipH="1">
              <a:off x="9897" y="2513"/>
              <a:ext cx="12" cy="120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直接连接符 45"/>
            <p:cNvCxnSpPr>
              <a:endCxn id="43" idx="0"/>
            </p:cNvCxnSpPr>
            <p:nvPr/>
          </p:nvCxnSpPr>
          <p:spPr>
            <a:xfrm rot="5400000">
              <a:off x="11541" y="3939"/>
              <a:ext cx="5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矩形 3"/>
          <p:cNvSpPr/>
          <p:nvPr/>
        </p:nvSpPr>
        <p:spPr>
          <a:xfrm>
            <a:off x="2891763" y="280983"/>
            <a:ext cx="6565638" cy="12261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836" tIns="46918" rIns="93836" bIns="46918" rtlCol="0" anchor="ctr"/>
          <a:lstStyle/>
          <a:p>
            <a:pPr algn="ctr"/>
            <a:r>
              <a:rPr lang="zh-CN" altLang="en-US" sz="4100" dirty="0" smtClean="0"/>
              <a:t>财政拨款</a:t>
            </a:r>
            <a:r>
              <a:rPr lang="zh-CN" altLang="en-US" sz="4100" dirty="0" smtClean="0">
                <a:solidFill>
                  <a:schemeClr val="tx1"/>
                </a:solidFill>
              </a:rPr>
              <a:t>收入</a:t>
            </a:r>
            <a:r>
              <a:rPr lang="en-US" altLang="zh-CN" sz="4400" dirty="0" smtClean="0"/>
              <a:t>187,988,910.21 </a:t>
            </a:r>
            <a:endParaRPr lang="en-US" altLang="zh-CN" sz="4100" dirty="0"/>
          </a:p>
        </p:txBody>
      </p:sp>
      <p:sp>
        <p:nvSpPr>
          <p:cNvPr id="13" name="矩形 12"/>
          <p:cNvSpPr/>
          <p:nvPr/>
        </p:nvSpPr>
        <p:spPr>
          <a:xfrm>
            <a:off x="1871664" y="2454314"/>
            <a:ext cx="2153582" cy="1768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836" tIns="46918" rIns="93836" bIns="46918" rtlCol="0" anchor="ctr"/>
          <a:lstStyle/>
          <a:p>
            <a:pPr algn="ctr"/>
            <a:r>
              <a:rPr lang="zh-CN" altLang="en-US" sz="2800" dirty="0" smtClean="0"/>
              <a:t>人员经费</a:t>
            </a:r>
            <a:r>
              <a:rPr lang="en-US" altLang="zh-CN" sz="2800" dirty="0" smtClean="0"/>
              <a:t>1,619,977.97</a:t>
            </a:r>
            <a:r>
              <a:rPr lang="zh-CN" altLang="en-US" sz="2800" dirty="0" smtClean="0"/>
              <a:t> </a:t>
            </a:r>
            <a:endParaRPr lang="en-US" altLang="zh-CN" sz="2800" dirty="0"/>
          </a:p>
        </p:txBody>
      </p:sp>
      <p:sp>
        <p:nvSpPr>
          <p:cNvPr id="34" name="矩形 33"/>
          <p:cNvSpPr/>
          <p:nvPr/>
        </p:nvSpPr>
        <p:spPr>
          <a:xfrm>
            <a:off x="8380429" y="2370859"/>
            <a:ext cx="1435923" cy="17298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836" tIns="46918" rIns="93836" bIns="46918" rtlCol="0" anchor="ctr"/>
          <a:lstStyle/>
          <a:p>
            <a:pPr algn="ctr"/>
            <a:r>
              <a:rPr lang="zh-CN" altLang="en-US" sz="2400" dirty="0" smtClean="0"/>
              <a:t>其他收入</a:t>
            </a:r>
            <a:r>
              <a:rPr lang="en-US" altLang="zh-CN" sz="2400" dirty="0" smtClean="0"/>
              <a:t>250.71</a:t>
            </a:r>
            <a:endParaRPr lang="en-US" altLang="zh-CN" sz="2400" dirty="0"/>
          </a:p>
        </p:txBody>
      </p:sp>
      <p:sp>
        <p:nvSpPr>
          <p:cNvPr id="36" name="矩形 35"/>
          <p:cNvSpPr/>
          <p:nvPr/>
        </p:nvSpPr>
        <p:spPr>
          <a:xfrm>
            <a:off x="4071938" y="2416340"/>
            <a:ext cx="2000249" cy="18822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836" tIns="46918" rIns="93836" bIns="46918" rtlCol="0" anchor="ctr"/>
          <a:lstStyle/>
          <a:p>
            <a:pPr algn="ctr"/>
            <a:r>
              <a:rPr lang="zh-CN" altLang="en-US" sz="2000" dirty="0" smtClean="0"/>
              <a:t>日常公用经费</a:t>
            </a:r>
            <a:r>
              <a:rPr lang="en-US" altLang="zh-CN" sz="2400" dirty="0" smtClean="0"/>
              <a:t>231,142.51 </a:t>
            </a:r>
            <a:endParaRPr lang="en-US" altLang="zh-CN" sz="2400" dirty="0"/>
          </a:p>
        </p:txBody>
      </p:sp>
      <p:sp>
        <p:nvSpPr>
          <p:cNvPr id="40" name="文本框 39"/>
          <p:cNvSpPr txBox="1"/>
          <p:nvPr/>
        </p:nvSpPr>
        <p:spPr>
          <a:xfrm>
            <a:off x="924257" y="280983"/>
            <a:ext cx="731320" cy="525640"/>
          </a:xfrm>
          <a:prstGeom prst="rect">
            <a:avLst/>
          </a:prstGeom>
          <a:noFill/>
        </p:spPr>
        <p:txBody>
          <a:bodyPr wrap="none" lIns="93836" tIns="46918" rIns="93836" bIns="46918" rtlCol="0" anchor="t">
            <a:spAutoFit/>
          </a:bodyPr>
          <a:lstStyle/>
          <a:p>
            <a:r>
              <a:rPr lang="zh-CN" altLang="en-US" sz="2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表</a:t>
            </a:r>
            <a:r>
              <a:rPr lang="en-US" sz="28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4</a:t>
            </a:r>
            <a:endParaRPr lang="en-US" sz="2800" b="1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cxnSp>
        <p:nvCxnSpPr>
          <p:cNvPr id="41" name="直接连接符 40"/>
          <p:cNvCxnSpPr/>
          <p:nvPr/>
        </p:nvCxnSpPr>
        <p:spPr>
          <a:xfrm rot="5400000">
            <a:off x="4804842" y="2247759"/>
            <a:ext cx="323082" cy="14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6143624" y="2371165"/>
            <a:ext cx="2200275" cy="17106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836" tIns="46918" rIns="93836" bIns="46918" rtlCol="0" anchor="ctr"/>
          <a:lstStyle/>
          <a:p>
            <a:pPr algn="ctr"/>
            <a:r>
              <a:rPr lang="zh-CN" altLang="en-US" sz="2400" dirty="0" smtClean="0"/>
              <a:t>项目支出经费</a:t>
            </a:r>
            <a:r>
              <a:rPr lang="en-US" altLang="zh-CN" sz="2400" dirty="0" smtClean="0"/>
              <a:t>186,137,539.02 </a:t>
            </a:r>
            <a:r>
              <a:rPr lang="zh-CN" altLang="en-US" sz="2400" dirty="0" smtClean="0"/>
              <a:t> </a:t>
            </a:r>
            <a:endParaRPr lang="en-US" altLang="zh-C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952376" y="735803"/>
            <a:ext cx="5535255" cy="6487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3836" tIns="46918" rIns="93836" bIns="46918" rtlCol="0">
            <a:spAutoFit/>
          </a:bodyPr>
          <a:lstStyle/>
          <a:p>
            <a:pPr algn="ctr"/>
            <a:r>
              <a:rPr lang="zh-CN" altLang="en-US" sz="3300" dirty="0"/>
              <a:t>事业支出</a:t>
            </a:r>
            <a:r>
              <a:rPr lang="zh-CN" altLang="en-US" sz="3300" dirty="0" smtClean="0"/>
              <a:t>（</a:t>
            </a:r>
            <a:r>
              <a:rPr lang="en-US" altLang="zh-CN" sz="3600" dirty="0" smtClean="0"/>
              <a:t>118,136,197.98</a:t>
            </a:r>
            <a:r>
              <a:rPr lang="zh-CN" altLang="en-US" sz="3600" dirty="0" smtClean="0"/>
              <a:t> </a:t>
            </a:r>
            <a:r>
              <a:rPr lang="zh-CN" altLang="en-US" sz="3300" dirty="0" smtClean="0"/>
              <a:t>）</a:t>
            </a:r>
            <a:endParaRPr lang="zh-CN" altLang="en-US" sz="3300" dirty="0"/>
          </a:p>
        </p:txBody>
      </p:sp>
      <p:cxnSp>
        <p:nvCxnSpPr>
          <p:cNvPr id="6" name="直接连接符 5"/>
          <p:cNvCxnSpPr/>
          <p:nvPr/>
        </p:nvCxnSpPr>
        <p:spPr>
          <a:xfrm>
            <a:off x="1585609" y="1760706"/>
            <a:ext cx="8744254" cy="252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6503194" y="1333716"/>
            <a:ext cx="0" cy="4356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7"/>
          <p:cNvCxnSpPr>
            <a:endCxn id="17" idx="0"/>
          </p:cNvCxnSpPr>
          <p:nvPr/>
        </p:nvCxnSpPr>
        <p:spPr>
          <a:xfrm rot="5400000">
            <a:off x="2646221" y="2007772"/>
            <a:ext cx="461688" cy="180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rot="16200000" flipH="1">
            <a:off x="3882024" y="2006135"/>
            <a:ext cx="441222" cy="59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rot="16200000" flipH="1">
            <a:off x="1305927" y="2031690"/>
            <a:ext cx="528383" cy="102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1099226" y="2299091"/>
            <a:ext cx="1125358" cy="12027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3836" tIns="46918" rIns="93836" bIns="46918" rtlCol="0">
            <a:spAutoFit/>
          </a:bodyPr>
          <a:lstStyle/>
          <a:p>
            <a:r>
              <a:rPr lang="zh-CN" altLang="en-US" dirty="0"/>
              <a:t>单位个人部分支出</a:t>
            </a:r>
            <a:r>
              <a:rPr lang="en-US" altLang="zh-CN" dirty="0"/>
              <a:t>   </a:t>
            </a:r>
            <a:r>
              <a:rPr lang="zh-CN" altLang="en-US" dirty="0" smtClean="0"/>
              <a:t> </a:t>
            </a:r>
            <a:r>
              <a:rPr lang="en-US" altLang="zh-CN" dirty="0" smtClean="0"/>
              <a:t>1,544,723.33 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4795055" y="2168714"/>
            <a:ext cx="1034244" cy="6487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3836" tIns="46918" rIns="93836" bIns="46918" rtlCol="0">
            <a:spAutoFit/>
          </a:bodyPr>
          <a:lstStyle/>
          <a:p>
            <a:r>
              <a:rPr lang="zh-CN" altLang="en-US" dirty="0" smtClean="0"/>
              <a:t>差旅费</a:t>
            </a:r>
            <a:r>
              <a:rPr lang="en-US" altLang="zh-CN" dirty="0" smtClean="0"/>
              <a:t>38398</a:t>
            </a:r>
            <a:endParaRPr lang="en-US" altLang="zh-CN" dirty="0"/>
          </a:p>
        </p:txBody>
      </p:sp>
      <p:sp>
        <p:nvSpPr>
          <p:cNvPr id="14" name="文本框 13"/>
          <p:cNvSpPr txBox="1"/>
          <p:nvPr/>
        </p:nvSpPr>
        <p:spPr>
          <a:xfrm>
            <a:off x="3571875" y="2228572"/>
            <a:ext cx="1157287" cy="13104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3836" tIns="46918" rIns="93836" bIns="46918" rtlCol="0">
            <a:spAutoFit/>
          </a:bodyPr>
          <a:lstStyle/>
          <a:p>
            <a:r>
              <a:rPr lang="zh-CN" altLang="en-US" dirty="0" smtClean="0"/>
              <a:t>劳务费</a:t>
            </a:r>
            <a:r>
              <a:rPr lang="en-US" altLang="zh-CN" dirty="0" smtClean="0"/>
              <a:t>2,856,388.96</a:t>
            </a:r>
            <a:endParaRPr lang="zh-CN" altLang="en-US" dirty="0" smtClean="0"/>
          </a:p>
          <a:p>
            <a:endParaRPr lang="zh-CN" altLang="en-US" sz="2500" dirty="0"/>
          </a:p>
        </p:txBody>
      </p:sp>
      <p:cxnSp>
        <p:nvCxnSpPr>
          <p:cNvPr id="3" name="直接连接符 2"/>
          <p:cNvCxnSpPr/>
          <p:nvPr/>
        </p:nvCxnSpPr>
        <p:spPr>
          <a:xfrm flipH="1">
            <a:off x="5294811" y="1793000"/>
            <a:ext cx="3216" cy="3777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2292822" y="2247626"/>
            <a:ext cx="1150465" cy="8949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3836" tIns="46918" rIns="93836" bIns="46918" rtlCol="0">
            <a:spAutoFit/>
          </a:bodyPr>
          <a:lstStyle/>
          <a:p>
            <a:r>
              <a:rPr lang="zh-CN" altLang="en-US" dirty="0"/>
              <a:t>单位办公费用支出</a:t>
            </a:r>
          </a:p>
          <a:p>
            <a:r>
              <a:rPr lang="en-US" altLang="zh-CN" sz="1600" dirty="0" smtClean="0"/>
              <a:t>133,621.27 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5900738" y="2179169"/>
            <a:ext cx="1614487" cy="12027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3836" tIns="46918" rIns="93836" bIns="46918" rtlCol="0">
            <a:spAutoFit/>
          </a:bodyPr>
          <a:lstStyle/>
          <a:p>
            <a:endParaRPr lang="zh-CN" altLang="en-US" dirty="0"/>
          </a:p>
          <a:p>
            <a:r>
              <a:rPr lang="zh-CN" altLang="en-US" dirty="0" smtClean="0"/>
              <a:t>公务用车运行维护费</a:t>
            </a:r>
            <a:r>
              <a:rPr lang="en-US" altLang="zh-CN" dirty="0" smtClean="0"/>
              <a:t>59,623.04</a:t>
            </a:r>
            <a:r>
              <a:rPr lang="zh-CN" altLang="en-US" dirty="0" smtClean="0"/>
              <a:t> </a:t>
            </a:r>
            <a:endParaRPr lang="zh-CN" altLang="zh-CN" dirty="0"/>
          </a:p>
        </p:txBody>
      </p:sp>
      <p:sp>
        <p:nvSpPr>
          <p:cNvPr id="27" name="矩形 26"/>
          <p:cNvSpPr/>
          <p:nvPr/>
        </p:nvSpPr>
        <p:spPr>
          <a:xfrm>
            <a:off x="7658101" y="2213269"/>
            <a:ext cx="1843088" cy="12728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836" tIns="46918" rIns="93836" bIns="46918" rtlCol="0" anchor="ctr"/>
          <a:lstStyle/>
          <a:p>
            <a:pPr algn="ctr"/>
            <a:r>
              <a:rPr lang="zh-CN" altLang="en-US" dirty="0" smtClean="0"/>
              <a:t>其他商品和服务支出</a:t>
            </a:r>
            <a:r>
              <a:rPr lang="en-US" altLang="zh-CN" dirty="0" smtClean="0"/>
              <a:t>109,729,860.16</a:t>
            </a:r>
            <a:r>
              <a:rPr lang="zh-CN" altLang="en-US" dirty="0" smtClean="0"/>
              <a:t> 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1099226" y="272375"/>
            <a:ext cx="1108953" cy="479473"/>
          </a:xfrm>
          <a:prstGeom prst="rect">
            <a:avLst/>
          </a:prstGeom>
          <a:noFill/>
        </p:spPr>
        <p:txBody>
          <a:bodyPr wrap="square" lIns="93836" tIns="46918" rIns="93836" bIns="46918" rtlCol="0" anchor="t">
            <a:spAutoFit/>
          </a:bodyPr>
          <a:lstStyle/>
          <a:p>
            <a:r>
              <a:rPr lang="zh-CN" altLang="en-US" sz="25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表</a:t>
            </a:r>
            <a:r>
              <a:rPr lang="en-US" altLang="zh-CN" sz="25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5</a:t>
            </a:r>
            <a:endParaRPr lang="en-US" altLang="zh-CN" sz="2500" b="1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40" name="文本框 13"/>
          <p:cNvSpPr txBox="1"/>
          <p:nvPr/>
        </p:nvSpPr>
        <p:spPr>
          <a:xfrm>
            <a:off x="9629774" y="2183641"/>
            <a:ext cx="1314451" cy="7410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3836" tIns="46918" rIns="93836" bIns="46918" rtlCol="0">
            <a:spAutoFit/>
          </a:bodyPr>
          <a:lstStyle/>
          <a:p>
            <a:pPr algn="r" fontAlgn="b"/>
            <a:r>
              <a:rPr lang="zh-CN" altLang="en-US" sz="1400" dirty="0" smtClean="0"/>
              <a:t>固定资产折旧费</a:t>
            </a:r>
            <a:r>
              <a:rPr lang="en-US" altLang="zh-CN" sz="1400" dirty="0" smtClean="0">
                <a:solidFill>
                  <a:srgbClr val="000000"/>
                </a:solidFill>
                <a:latin typeface="宋体"/>
              </a:rPr>
              <a:t>3,773,583.22</a:t>
            </a:r>
            <a:endParaRPr lang="en-US" altLang="zh-CN" sz="1400" dirty="0">
              <a:solidFill>
                <a:srgbClr val="000000"/>
              </a:solidFill>
              <a:latin typeface="宋体"/>
            </a:endParaRPr>
          </a:p>
        </p:txBody>
      </p:sp>
      <p:cxnSp>
        <p:nvCxnSpPr>
          <p:cNvPr id="43" name="直接连接符 42"/>
          <p:cNvCxnSpPr/>
          <p:nvPr/>
        </p:nvCxnSpPr>
        <p:spPr>
          <a:xfrm rot="16200000" flipH="1">
            <a:off x="8216879" y="2000182"/>
            <a:ext cx="422150" cy="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 rot="16200000" flipH="1">
            <a:off x="10111502" y="1986535"/>
            <a:ext cx="422150" cy="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6684792" y="1771969"/>
            <a:ext cx="0" cy="4356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540094" y="476688"/>
            <a:ext cx="3801227" cy="11565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3836" tIns="46918" rIns="93836" bIns="46918" rtlCol="0">
            <a:spAutoFit/>
          </a:bodyPr>
          <a:lstStyle/>
          <a:p>
            <a:r>
              <a:rPr lang="zh-CN" altLang="en-US" sz="3300" dirty="0"/>
              <a:t>单位个人部分支出</a:t>
            </a:r>
            <a:r>
              <a:rPr lang="zh-CN" altLang="en-US" sz="3300" dirty="0" smtClean="0"/>
              <a:t>（</a:t>
            </a:r>
            <a:r>
              <a:rPr lang="en-US" altLang="zh-CN" sz="3300" dirty="0" smtClean="0"/>
              <a:t> 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1,544,723.33 </a:t>
            </a:r>
            <a:r>
              <a:rPr lang="zh-CN" altLang="en-US" sz="3300" dirty="0" smtClean="0"/>
              <a:t>）</a:t>
            </a:r>
            <a:endParaRPr lang="zh-CN" altLang="en-US" sz="3300" dirty="0"/>
          </a:p>
        </p:txBody>
      </p:sp>
      <p:sp>
        <p:nvSpPr>
          <p:cNvPr id="8" name="文本框 7"/>
          <p:cNvSpPr txBox="1"/>
          <p:nvPr/>
        </p:nvSpPr>
        <p:spPr>
          <a:xfrm>
            <a:off x="1578788" y="3021056"/>
            <a:ext cx="3364687" cy="11565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3836" tIns="46918" rIns="93836" bIns="46918" rtlCol="0">
            <a:spAutoFit/>
          </a:bodyPr>
          <a:lstStyle/>
          <a:p>
            <a:r>
              <a:rPr lang="zh-CN" altLang="en-US" sz="3300" dirty="0"/>
              <a:t>基本工资</a:t>
            </a:r>
          </a:p>
          <a:p>
            <a:r>
              <a:rPr lang="zh-CN" altLang="en-US" sz="3300" dirty="0" smtClean="0"/>
              <a:t>（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1,385,487.00 </a:t>
            </a:r>
            <a:r>
              <a:rPr lang="zh-CN" altLang="en-US" sz="3300" dirty="0" smtClean="0"/>
              <a:t>）</a:t>
            </a:r>
            <a:endParaRPr lang="zh-CN" altLang="en-US" sz="3300" dirty="0"/>
          </a:p>
        </p:txBody>
      </p:sp>
      <p:sp>
        <p:nvSpPr>
          <p:cNvPr id="9" name="文本框 8"/>
          <p:cNvSpPr txBox="1"/>
          <p:nvPr/>
        </p:nvSpPr>
        <p:spPr>
          <a:xfrm>
            <a:off x="6343649" y="2962663"/>
            <a:ext cx="2886075" cy="11565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3836" tIns="46918" rIns="93836" bIns="46918" rtlCol="0">
            <a:spAutoFit/>
          </a:bodyPr>
          <a:lstStyle/>
          <a:p>
            <a:r>
              <a:rPr lang="zh-CN" altLang="en-US" sz="3300" dirty="0"/>
              <a:t>社保缴费</a:t>
            </a:r>
          </a:p>
          <a:p>
            <a:r>
              <a:rPr lang="zh-CN" altLang="en-US" sz="3300" dirty="0" smtClean="0"/>
              <a:t>（</a:t>
            </a:r>
            <a:r>
              <a:rPr lang="en-US" altLang="zh-CN" sz="3600" dirty="0" smtClean="0"/>
              <a:t>159,236.33</a:t>
            </a:r>
            <a:r>
              <a:rPr lang="zh-CN" altLang="en-US" sz="3600" dirty="0" smtClean="0"/>
              <a:t> </a:t>
            </a:r>
            <a:r>
              <a:rPr lang="zh-CN" altLang="en-US" sz="3300" dirty="0" smtClean="0"/>
              <a:t>）</a:t>
            </a:r>
            <a:endParaRPr lang="zh-CN" altLang="en-US" sz="3300" dirty="0"/>
          </a:p>
        </p:txBody>
      </p:sp>
      <p:grpSp>
        <p:nvGrpSpPr>
          <p:cNvPr id="12" name="组合 11"/>
          <p:cNvGrpSpPr/>
          <p:nvPr/>
        </p:nvGrpSpPr>
        <p:grpSpPr>
          <a:xfrm>
            <a:off x="2929987" y="1646161"/>
            <a:ext cx="4771151" cy="1287928"/>
            <a:chOff x="4511" y="2550"/>
            <a:chExt cx="5180" cy="1813"/>
          </a:xfrm>
        </p:grpSpPr>
        <p:sp>
          <p:nvSpPr>
            <p:cNvPr id="10" name="左中括号 9"/>
            <p:cNvSpPr/>
            <p:nvPr/>
          </p:nvSpPr>
          <p:spPr>
            <a:xfrm rot="5400000">
              <a:off x="6909" y="1581"/>
              <a:ext cx="384" cy="5180"/>
            </a:xfrm>
            <a:prstGeom prst="lef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1" name="直接连接符 10"/>
            <p:cNvCxnSpPr/>
            <p:nvPr/>
          </p:nvCxnSpPr>
          <p:spPr>
            <a:xfrm>
              <a:off x="7251" y="2550"/>
              <a:ext cx="33" cy="142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文本框 1"/>
          <p:cNvSpPr txBox="1"/>
          <p:nvPr/>
        </p:nvSpPr>
        <p:spPr>
          <a:xfrm>
            <a:off x="601378" y="393595"/>
            <a:ext cx="1645031" cy="479473"/>
          </a:xfrm>
          <a:prstGeom prst="rect">
            <a:avLst/>
          </a:prstGeom>
          <a:noFill/>
        </p:spPr>
        <p:txBody>
          <a:bodyPr wrap="none" lIns="93836" tIns="46918" rIns="93836" bIns="46918" rtlCol="0" anchor="t">
            <a:spAutoFit/>
          </a:bodyPr>
          <a:lstStyle/>
          <a:p>
            <a:r>
              <a:rPr lang="zh-CN" altLang="en-US" sz="25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 表</a:t>
            </a:r>
            <a:r>
              <a:rPr lang="en-US" altLang="zh-CN" sz="25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5.1</a:t>
            </a:r>
            <a:endParaRPr lang="en-US" altLang="zh-CN" sz="2500" b="1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4223800" y="528073"/>
            <a:ext cx="3572896" cy="12027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3836" tIns="46918" rIns="93836" bIns="46918" rtlCol="0">
            <a:spAutoFit/>
          </a:bodyPr>
          <a:lstStyle/>
          <a:p>
            <a:pPr algn="ctr"/>
            <a:r>
              <a:rPr lang="zh-CN" altLang="en-US" sz="3300" dirty="0"/>
              <a:t>单位办公费用支出                     </a:t>
            </a:r>
            <a:r>
              <a:rPr lang="zh-CN" altLang="en-US" sz="3300" dirty="0" smtClean="0"/>
              <a:t>       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133,621.27 </a:t>
            </a:r>
            <a:endParaRPr lang="zh-CN" altLang="en-US" sz="3300" dirty="0"/>
          </a:p>
        </p:txBody>
      </p:sp>
      <p:grpSp>
        <p:nvGrpSpPr>
          <p:cNvPr id="31" name="组合 30"/>
          <p:cNvGrpSpPr/>
          <p:nvPr/>
        </p:nvGrpSpPr>
        <p:grpSpPr>
          <a:xfrm>
            <a:off x="1843094" y="1730558"/>
            <a:ext cx="7943985" cy="827095"/>
            <a:chOff x="3016" y="3110"/>
            <a:chExt cx="12351" cy="1513"/>
          </a:xfrm>
        </p:grpSpPr>
        <p:sp>
          <p:nvSpPr>
            <p:cNvPr id="5" name="左中括号 4"/>
            <p:cNvSpPr/>
            <p:nvPr/>
          </p:nvSpPr>
          <p:spPr>
            <a:xfrm rot="5400000">
              <a:off x="8957" y="-2024"/>
              <a:ext cx="469" cy="12351"/>
            </a:xfrm>
            <a:prstGeom prst="leftBracket">
              <a:avLst>
                <a:gd name="adj" fmla="val 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6" name="直接连接符 5"/>
            <p:cNvCxnSpPr>
              <a:stCxn id="13" idx="2"/>
            </p:cNvCxnSpPr>
            <p:nvPr/>
          </p:nvCxnSpPr>
          <p:spPr>
            <a:xfrm rot="5400000">
              <a:off x="9071" y="3520"/>
              <a:ext cx="833" cy="1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 rot="5400000">
              <a:off x="11769" y="4246"/>
              <a:ext cx="732" cy="2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>
              <a:endCxn id="24" idx="0"/>
            </p:cNvCxnSpPr>
            <p:nvPr/>
          </p:nvCxnSpPr>
          <p:spPr>
            <a:xfrm rot="5400000">
              <a:off x="6558" y="4210"/>
              <a:ext cx="546" cy="1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rot="5400000">
              <a:off x="4892" y="4191"/>
              <a:ext cx="60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文本框 19"/>
          <p:cNvSpPr txBox="1"/>
          <p:nvPr/>
        </p:nvSpPr>
        <p:spPr>
          <a:xfrm>
            <a:off x="1461155" y="2520701"/>
            <a:ext cx="1110595" cy="6949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3836" tIns="46918" rIns="93836" bIns="46918" rtlCol="0">
            <a:spAutoFit/>
          </a:bodyPr>
          <a:lstStyle/>
          <a:p>
            <a:r>
              <a:rPr lang="zh-CN" altLang="en-US" sz="2100" dirty="0" smtClean="0"/>
              <a:t>报刊费</a:t>
            </a:r>
            <a:r>
              <a:rPr lang="en-US" altLang="zh-CN" dirty="0" smtClean="0"/>
              <a:t>1,130.00 </a:t>
            </a:r>
            <a:endParaRPr lang="zh-CN" altLang="en-US" dirty="0"/>
          </a:p>
        </p:txBody>
      </p:sp>
      <p:sp>
        <p:nvSpPr>
          <p:cNvPr id="21" name="文本框 20"/>
          <p:cNvSpPr txBox="1"/>
          <p:nvPr/>
        </p:nvSpPr>
        <p:spPr>
          <a:xfrm>
            <a:off x="2637525" y="2467773"/>
            <a:ext cx="920063" cy="9257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3836" tIns="46918" rIns="93836" bIns="46918" rtlCol="0">
            <a:spAutoFit/>
          </a:bodyPr>
          <a:lstStyle/>
          <a:p>
            <a:r>
              <a:rPr lang="zh-CN" altLang="en-US" dirty="0" smtClean="0"/>
              <a:t>办公用品费</a:t>
            </a:r>
            <a:r>
              <a:rPr lang="en-US" altLang="zh-CN" dirty="0" smtClean="0"/>
              <a:t>18158</a:t>
            </a:r>
            <a:endParaRPr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3657600" y="2484244"/>
            <a:ext cx="1271587" cy="17105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3836" tIns="46918" rIns="93836" bIns="46918" rtlCol="0">
            <a:spAutoFit/>
          </a:bodyPr>
          <a:lstStyle/>
          <a:p>
            <a:r>
              <a:rPr lang="zh-CN" altLang="en-US" sz="2100" dirty="0" smtClean="0"/>
              <a:t>网费及电话费分别是</a:t>
            </a:r>
            <a:r>
              <a:rPr lang="en-US" altLang="zh-CN" sz="2100" dirty="0" smtClean="0"/>
              <a:t>5500</a:t>
            </a:r>
            <a:r>
              <a:rPr lang="zh-CN" altLang="en-US" sz="2100" dirty="0" smtClean="0"/>
              <a:t>和</a:t>
            </a:r>
            <a:r>
              <a:rPr lang="en-US" altLang="zh-CN" sz="2100" dirty="0" smtClean="0"/>
              <a:t>1500</a:t>
            </a:r>
          </a:p>
          <a:p>
            <a:endParaRPr lang="zh-CN" altLang="en-US" sz="2100" dirty="0"/>
          </a:p>
        </p:txBody>
      </p:sp>
      <p:sp>
        <p:nvSpPr>
          <p:cNvPr id="26" name="文本框 25"/>
          <p:cNvSpPr txBox="1"/>
          <p:nvPr/>
        </p:nvSpPr>
        <p:spPr>
          <a:xfrm>
            <a:off x="7043739" y="2565242"/>
            <a:ext cx="1200150" cy="17567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3836" tIns="46918" rIns="93836" bIns="46918" rtlCol="0">
            <a:spAutoFit/>
          </a:bodyPr>
          <a:lstStyle/>
          <a:p>
            <a:r>
              <a:rPr lang="zh-CN" altLang="en-US" sz="1200" dirty="0" smtClean="0"/>
              <a:t>印刷费（宣传条幅、图版喷绘费</a:t>
            </a:r>
            <a:r>
              <a:rPr lang="en-US" altLang="zh-CN" sz="1200" dirty="0" smtClean="0"/>
              <a:t>23169</a:t>
            </a:r>
            <a:r>
              <a:rPr lang="zh-CN" altLang="en-US" sz="1200" dirty="0" smtClean="0"/>
              <a:t>元，渣场、污水处理厂、水资源综合利用工程资金申请复印装订费等</a:t>
            </a:r>
            <a:r>
              <a:rPr lang="en-US" altLang="zh-CN" sz="1200" dirty="0" smtClean="0"/>
              <a:t>9867</a:t>
            </a:r>
            <a:r>
              <a:rPr lang="zh-CN" altLang="en-US" sz="1200" dirty="0" smtClean="0"/>
              <a:t>）总计</a:t>
            </a:r>
            <a:r>
              <a:rPr lang="en-US" altLang="zh-CN" sz="1200" dirty="0" smtClean="0"/>
              <a:t>33036</a:t>
            </a:r>
            <a:r>
              <a:rPr lang="zh-CN" altLang="en-US" sz="1200" dirty="0" smtClean="0"/>
              <a:t>元</a:t>
            </a:r>
            <a:endParaRPr lang="zh-CN" altLang="en-US" sz="1200" dirty="0"/>
          </a:p>
        </p:txBody>
      </p:sp>
      <p:sp>
        <p:nvSpPr>
          <p:cNvPr id="2" name="文本框 1"/>
          <p:cNvSpPr txBox="1"/>
          <p:nvPr/>
        </p:nvSpPr>
        <p:spPr>
          <a:xfrm>
            <a:off x="967331" y="394141"/>
            <a:ext cx="997418" cy="479473"/>
          </a:xfrm>
          <a:prstGeom prst="rect">
            <a:avLst/>
          </a:prstGeom>
          <a:noFill/>
        </p:spPr>
        <p:txBody>
          <a:bodyPr wrap="none" lIns="93836" tIns="46918" rIns="93836" bIns="46918" rtlCol="0" anchor="t">
            <a:spAutoFit/>
          </a:bodyPr>
          <a:lstStyle/>
          <a:p>
            <a:r>
              <a:rPr lang="zh-CN" altLang="en-US" sz="25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表</a:t>
            </a:r>
            <a:r>
              <a:rPr lang="en-US" altLang="zh-CN" sz="25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5.2</a:t>
            </a:r>
            <a:endParaRPr lang="en-US" altLang="zh-CN" sz="2500" b="1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18" name="文本框 25"/>
          <p:cNvSpPr txBox="1"/>
          <p:nvPr/>
        </p:nvSpPr>
        <p:spPr>
          <a:xfrm>
            <a:off x="5886450" y="2600324"/>
            <a:ext cx="1042988" cy="7410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3836" tIns="46918" rIns="93836" bIns="46918" rtlCol="0">
            <a:spAutoFit/>
          </a:bodyPr>
          <a:lstStyle/>
          <a:p>
            <a:r>
              <a:rPr lang="zh-CN" altLang="en-US" sz="2100" dirty="0" smtClean="0"/>
              <a:t>取暖费</a:t>
            </a:r>
            <a:r>
              <a:rPr lang="en-US" altLang="zh-CN" sz="2100" dirty="0" smtClean="0"/>
              <a:t>53000</a:t>
            </a:r>
            <a:endParaRPr lang="zh-CN" altLang="en-US" sz="2100" dirty="0"/>
          </a:p>
        </p:txBody>
      </p:sp>
      <p:sp>
        <p:nvSpPr>
          <p:cNvPr id="19" name="文本框 25"/>
          <p:cNvSpPr txBox="1"/>
          <p:nvPr/>
        </p:nvSpPr>
        <p:spPr>
          <a:xfrm>
            <a:off x="8372475" y="2625828"/>
            <a:ext cx="871538" cy="16028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3836" tIns="46918" rIns="93836" bIns="46918" rtlCol="0">
            <a:spAutoFit/>
          </a:bodyPr>
          <a:lstStyle/>
          <a:p>
            <a:r>
              <a:rPr lang="zh-CN" altLang="en-US" sz="1400" dirty="0" smtClean="0"/>
              <a:t>水费（含化工区值守人员用水</a:t>
            </a:r>
            <a:r>
              <a:rPr lang="en-US" altLang="zh-CN" sz="1400" dirty="0" smtClean="0"/>
              <a:t>4400</a:t>
            </a:r>
            <a:r>
              <a:rPr lang="zh-CN" altLang="en-US" sz="1400" dirty="0" smtClean="0"/>
              <a:t>）</a:t>
            </a:r>
            <a:r>
              <a:rPr lang="en-US" altLang="zh-CN" sz="1400" dirty="0" smtClean="0"/>
              <a:t>6400</a:t>
            </a:r>
            <a:endParaRPr lang="zh-CN" altLang="en-US" sz="1400" dirty="0"/>
          </a:p>
        </p:txBody>
      </p:sp>
      <p:cxnSp>
        <p:nvCxnSpPr>
          <p:cNvPr id="29" name="直接连接符 28"/>
          <p:cNvCxnSpPr/>
          <p:nvPr/>
        </p:nvCxnSpPr>
        <p:spPr>
          <a:xfrm rot="5400000">
            <a:off x="6179345" y="2350297"/>
            <a:ext cx="371474" cy="142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文本框 25"/>
          <p:cNvSpPr txBox="1"/>
          <p:nvPr/>
        </p:nvSpPr>
        <p:spPr>
          <a:xfrm>
            <a:off x="4972050" y="2538411"/>
            <a:ext cx="871537" cy="6333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3836" tIns="46918" rIns="93836" bIns="46918" rtlCol="0">
            <a:spAutoFit/>
          </a:bodyPr>
          <a:lstStyle/>
          <a:p>
            <a:r>
              <a:rPr lang="zh-CN" altLang="en-US" sz="2100" dirty="0" smtClean="0"/>
              <a:t>电费</a:t>
            </a:r>
            <a:r>
              <a:rPr lang="en-US" altLang="zh-CN" sz="1400" dirty="0" smtClean="0"/>
              <a:t>14397.47</a:t>
            </a:r>
            <a:r>
              <a:rPr lang="zh-CN" altLang="en-US" sz="1400" dirty="0" smtClean="0"/>
              <a:t> </a:t>
            </a:r>
            <a:endParaRPr lang="zh-CN" altLang="en-US" sz="1400" dirty="0"/>
          </a:p>
        </p:txBody>
      </p:sp>
      <p:cxnSp>
        <p:nvCxnSpPr>
          <p:cNvPr id="39" name="直接连接符 38"/>
          <p:cNvCxnSpPr/>
          <p:nvPr/>
        </p:nvCxnSpPr>
        <p:spPr>
          <a:xfrm rot="5400000">
            <a:off x="5229228" y="2338391"/>
            <a:ext cx="309561" cy="47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矩形 21"/>
          <p:cNvSpPr/>
          <p:nvPr/>
        </p:nvSpPr>
        <p:spPr>
          <a:xfrm>
            <a:off x="9344025" y="2408808"/>
            <a:ext cx="854109" cy="20968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836" tIns="46918" rIns="93836" bIns="46918" rtlCol="0" anchor="ctr"/>
          <a:lstStyle/>
          <a:p>
            <a:pPr algn="ctr"/>
            <a:r>
              <a:rPr lang="zh-CN" altLang="en-US" sz="1400" dirty="0" smtClean="0"/>
              <a:t>付邮快件费</a:t>
            </a:r>
            <a:r>
              <a:rPr lang="en-US" altLang="zh-CN" sz="1400" dirty="0" smtClean="0"/>
              <a:t>499.80</a:t>
            </a:r>
            <a:r>
              <a:rPr lang="zh-CN" altLang="en-US" sz="1400" dirty="0" smtClean="0"/>
              <a:t>元</a:t>
            </a:r>
            <a:endParaRPr lang="en-US" altLang="zh-CN" sz="1400" dirty="0"/>
          </a:p>
        </p:txBody>
      </p:sp>
      <p:cxnSp>
        <p:nvCxnSpPr>
          <p:cNvPr id="23" name="直接连接符 22"/>
          <p:cNvCxnSpPr/>
          <p:nvPr/>
        </p:nvCxnSpPr>
        <p:spPr>
          <a:xfrm rot="5400000">
            <a:off x="8517732" y="2374110"/>
            <a:ext cx="371474" cy="142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/>
          <p:cNvSpPr txBox="1"/>
          <p:nvPr/>
        </p:nvSpPr>
        <p:spPr>
          <a:xfrm>
            <a:off x="4000501" y="242048"/>
            <a:ext cx="2828924" cy="11565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3836" tIns="46918" rIns="93836" bIns="46918" rtlCol="0">
            <a:spAutoFit/>
          </a:bodyPr>
          <a:lstStyle/>
          <a:p>
            <a:r>
              <a:rPr lang="zh-CN" altLang="en-US" sz="3300" dirty="0" smtClean="0"/>
              <a:t>劳务费</a:t>
            </a:r>
            <a:r>
              <a:rPr lang="en-US" altLang="zh-CN" sz="3600" dirty="0" smtClean="0"/>
              <a:t>2,856,388.96  </a:t>
            </a:r>
            <a:endParaRPr lang="zh-CN" altLang="en-US" sz="3300" dirty="0"/>
          </a:p>
        </p:txBody>
      </p:sp>
      <p:sp>
        <p:nvSpPr>
          <p:cNvPr id="4" name="左中括号 3"/>
          <p:cNvSpPr/>
          <p:nvPr/>
        </p:nvSpPr>
        <p:spPr>
          <a:xfrm rot="5400000">
            <a:off x="5516798" y="-2102085"/>
            <a:ext cx="367831" cy="8058154"/>
          </a:xfrm>
          <a:prstGeom prst="leftBracket">
            <a:avLst>
              <a:gd name="adj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3836" tIns="46918" rIns="93836" bIns="46918" rtlCol="0" anchor="ctr"/>
          <a:lstStyle/>
          <a:p>
            <a:pPr algn="ctr"/>
            <a:endParaRPr lang="zh-CN" altLang="en-US" sz="1050"/>
          </a:p>
        </p:txBody>
      </p:sp>
      <p:cxnSp>
        <p:nvCxnSpPr>
          <p:cNvPr id="7" name="直接连接符 6"/>
          <p:cNvCxnSpPr/>
          <p:nvPr/>
        </p:nvCxnSpPr>
        <p:spPr>
          <a:xfrm rot="5400000">
            <a:off x="4208125" y="1931556"/>
            <a:ext cx="379380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1300163" y="2205033"/>
            <a:ext cx="898290" cy="2464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3836" tIns="46918" rIns="93836" bIns="46918" rtlCol="0">
            <a:spAutoFit/>
          </a:bodyPr>
          <a:lstStyle/>
          <a:p>
            <a:r>
              <a:rPr lang="en-US" altLang="zh-CN" sz="1400" dirty="0" smtClean="0"/>
              <a:t>10</a:t>
            </a:r>
            <a:r>
              <a:rPr lang="zh-CN" altLang="en-US" sz="1400" dirty="0" smtClean="0"/>
              <a:t>千伏线路改迁设计费及施工费（</a:t>
            </a:r>
            <a:r>
              <a:rPr lang="en-US" altLang="zh-CN" sz="1400" dirty="0" smtClean="0"/>
              <a:t>3</a:t>
            </a:r>
            <a:r>
              <a:rPr lang="zh-CN" altLang="en-US" sz="1400" dirty="0" smtClean="0"/>
              <a:t>笔）分别是</a:t>
            </a:r>
            <a:r>
              <a:rPr lang="en-US" altLang="zh-CN" sz="1400" dirty="0" smtClean="0"/>
              <a:t>26,599.44</a:t>
            </a:r>
            <a:r>
              <a:rPr lang="zh-CN" altLang="en-US" sz="1400" dirty="0" smtClean="0"/>
              <a:t> 和</a:t>
            </a:r>
            <a:r>
              <a:rPr lang="en-US" altLang="zh-CN" sz="1400" dirty="0" smtClean="0"/>
              <a:t>674,077.52  </a:t>
            </a:r>
            <a:endParaRPr lang="en-US" altLang="zh-CN" sz="1400" dirty="0"/>
          </a:p>
        </p:txBody>
      </p:sp>
      <p:sp>
        <p:nvSpPr>
          <p:cNvPr id="10" name="文本框 9"/>
          <p:cNvSpPr txBox="1"/>
          <p:nvPr/>
        </p:nvSpPr>
        <p:spPr>
          <a:xfrm>
            <a:off x="3071814" y="2184094"/>
            <a:ext cx="819250" cy="11719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3836" tIns="46918" rIns="93836" bIns="46918" rtlCol="0">
            <a:spAutoFit/>
          </a:bodyPr>
          <a:lstStyle/>
          <a:p>
            <a:r>
              <a:rPr lang="zh-CN" altLang="en-US" sz="1400" dirty="0" smtClean="0"/>
              <a:t>占用林地规划设计费</a:t>
            </a:r>
            <a:endParaRPr lang="en-US" altLang="zh-CN" sz="1400" dirty="0" smtClean="0"/>
          </a:p>
          <a:p>
            <a:r>
              <a:rPr lang="en-US" altLang="zh-CN" sz="1400" dirty="0" smtClean="0"/>
              <a:t>4</a:t>
            </a:r>
            <a:r>
              <a:rPr lang="zh-CN" altLang="en-US" sz="1400" dirty="0" smtClean="0"/>
              <a:t>笔</a:t>
            </a:r>
            <a:r>
              <a:rPr lang="en-US" altLang="zh-CN" sz="1400" dirty="0" smtClean="0"/>
              <a:t>338000</a:t>
            </a:r>
            <a:endParaRPr lang="en-US" altLang="zh-CN" sz="1400" dirty="0"/>
          </a:p>
        </p:txBody>
      </p:sp>
      <p:sp>
        <p:nvSpPr>
          <p:cNvPr id="2" name="文本框 1"/>
          <p:cNvSpPr txBox="1"/>
          <p:nvPr/>
        </p:nvSpPr>
        <p:spPr>
          <a:xfrm>
            <a:off x="2286001" y="2144482"/>
            <a:ext cx="714375" cy="19798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3836" tIns="46918" rIns="93836" bIns="46918" rtlCol="0">
            <a:spAutoFit/>
          </a:bodyPr>
          <a:lstStyle/>
          <a:p>
            <a:r>
              <a:rPr lang="zh-CN" altLang="en-US" sz="1400" dirty="0" smtClean="0"/>
              <a:t>付化工区地下水修复技术咨询费</a:t>
            </a:r>
            <a:r>
              <a:rPr lang="en-US" altLang="zh-CN" sz="1400" dirty="0" smtClean="0"/>
              <a:t>100</a:t>
            </a:r>
            <a:r>
              <a:rPr lang="zh-CN" altLang="en-US" sz="1400" dirty="0" smtClean="0"/>
              <a:t>万</a:t>
            </a:r>
            <a:r>
              <a:rPr lang="zh-CN" altLang="en-US" sz="1050" dirty="0" smtClean="0"/>
              <a:t>元</a:t>
            </a:r>
            <a:endParaRPr lang="en-US" sz="1050" dirty="0"/>
          </a:p>
        </p:txBody>
      </p:sp>
      <p:cxnSp>
        <p:nvCxnSpPr>
          <p:cNvPr id="16" name="直接连接符 15"/>
          <p:cNvCxnSpPr>
            <a:endCxn id="10" idx="0"/>
          </p:cNvCxnSpPr>
          <p:nvPr/>
        </p:nvCxnSpPr>
        <p:spPr>
          <a:xfrm rot="16200000" flipH="1">
            <a:off x="3263286" y="1965940"/>
            <a:ext cx="426731" cy="95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接连接符 16"/>
          <p:cNvCxnSpPr>
            <a:stCxn id="14" idx="2"/>
          </p:cNvCxnSpPr>
          <p:nvPr/>
        </p:nvCxnSpPr>
        <p:spPr>
          <a:xfrm rot="16200000" flipH="1">
            <a:off x="5242740" y="1570852"/>
            <a:ext cx="358733" cy="142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7872413" y="2128837"/>
            <a:ext cx="871538" cy="17573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836" tIns="46918" rIns="93836" bIns="46918" rtlCol="0" anchor="ctr"/>
          <a:lstStyle/>
          <a:p>
            <a:pPr algn="ctr"/>
            <a:r>
              <a:rPr lang="zh-CN" altLang="en-US" sz="1400" dirty="0" smtClean="0"/>
              <a:t>付岩磊党支部阵地建设费用</a:t>
            </a:r>
            <a:r>
              <a:rPr lang="en-US" altLang="zh-CN" sz="1400" dirty="0" smtClean="0"/>
              <a:t>5000</a:t>
            </a:r>
            <a:r>
              <a:rPr lang="zh-CN" altLang="en-US" sz="1400" dirty="0" smtClean="0"/>
              <a:t>元</a:t>
            </a:r>
            <a:endParaRPr lang="en-US" altLang="zh-CN" sz="1400" dirty="0"/>
          </a:p>
        </p:txBody>
      </p:sp>
      <p:sp>
        <p:nvSpPr>
          <p:cNvPr id="12" name="文本框 11"/>
          <p:cNvSpPr txBox="1"/>
          <p:nvPr/>
        </p:nvSpPr>
        <p:spPr>
          <a:xfrm>
            <a:off x="1086071" y="349316"/>
            <a:ext cx="997418" cy="479473"/>
          </a:xfrm>
          <a:prstGeom prst="rect">
            <a:avLst/>
          </a:prstGeom>
          <a:noFill/>
        </p:spPr>
        <p:txBody>
          <a:bodyPr wrap="none" lIns="93836" tIns="46918" rIns="93836" bIns="46918" rtlCol="0" anchor="t">
            <a:spAutoFit/>
          </a:bodyPr>
          <a:lstStyle/>
          <a:p>
            <a:r>
              <a:rPr lang="zh-CN" altLang="en-US" sz="25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表</a:t>
            </a:r>
            <a:r>
              <a:rPr lang="en-US" sz="2500" b="1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5.3</a:t>
            </a:r>
            <a:endParaRPr lang="en-US" sz="2500" b="1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cxnSp>
        <p:nvCxnSpPr>
          <p:cNvPr id="22" name="直接连接符 21"/>
          <p:cNvCxnSpPr/>
          <p:nvPr/>
        </p:nvCxnSpPr>
        <p:spPr>
          <a:xfrm rot="5400000">
            <a:off x="6069581" y="1951949"/>
            <a:ext cx="416857" cy="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3925413" y="2135988"/>
            <a:ext cx="960912" cy="21216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836" tIns="46918" rIns="93836" bIns="46918" rtlCol="0" anchor="ctr"/>
          <a:lstStyle/>
          <a:p>
            <a:r>
              <a:rPr lang="en-US" altLang="zh-CN" sz="1400" dirty="0" smtClean="0"/>
              <a:t>2020</a:t>
            </a:r>
            <a:r>
              <a:rPr lang="zh-CN" altLang="en-US" sz="1400" dirty="0" smtClean="0"/>
              <a:t>年园区土地测绘费</a:t>
            </a:r>
            <a:r>
              <a:rPr lang="en-US" altLang="zh-CN" sz="1400" dirty="0" smtClean="0"/>
              <a:t>160000</a:t>
            </a:r>
            <a:r>
              <a:rPr lang="zh-CN" altLang="en-US" sz="1400" dirty="0" smtClean="0"/>
              <a:t>元</a:t>
            </a:r>
            <a:endParaRPr lang="en-US" altLang="zh-CN" sz="1400" dirty="0"/>
          </a:p>
        </p:txBody>
      </p:sp>
      <p:sp>
        <p:nvSpPr>
          <p:cNvPr id="36" name="矩形 35"/>
          <p:cNvSpPr/>
          <p:nvPr/>
        </p:nvSpPr>
        <p:spPr>
          <a:xfrm>
            <a:off x="5943600" y="2153491"/>
            <a:ext cx="757237" cy="14183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836" tIns="46918" rIns="93836" bIns="46918" rtlCol="0" anchor="ctr"/>
          <a:lstStyle/>
          <a:p>
            <a:r>
              <a:rPr lang="zh-CN" altLang="en-US" sz="1400" dirty="0" smtClean="0"/>
              <a:t>保洁、保安费用</a:t>
            </a:r>
            <a:r>
              <a:rPr lang="en-US" altLang="zh-CN" sz="1400" dirty="0" smtClean="0"/>
              <a:t>148700</a:t>
            </a:r>
            <a:endParaRPr lang="en-US" altLang="zh-CN" sz="1400" dirty="0"/>
          </a:p>
        </p:txBody>
      </p:sp>
      <p:cxnSp>
        <p:nvCxnSpPr>
          <p:cNvPr id="39" name="直接连接符 38"/>
          <p:cNvCxnSpPr/>
          <p:nvPr/>
        </p:nvCxnSpPr>
        <p:spPr>
          <a:xfrm rot="16200000" flipH="1">
            <a:off x="7047358" y="1939185"/>
            <a:ext cx="362385" cy="79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 rot="16200000" flipH="1">
            <a:off x="5186089" y="1925118"/>
            <a:ext cx="362385" cy="79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矩形 36"/>
          <p:cNvSpPr/>
          <p:nvPr/>
        </p:nvSpPr>
        <p:spPr>
          <a:xfrm>
            <a:off x="4957763" y="2135411"/>
            <a:ext cx="885824" cy="21222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3836" tIns="46918" rIns="93836" bIns="46918" rtlCol="0" anchor="ctr"/>
          <a:lstStyle/>
          <a:p>
            <a:pPr algn="ctr"/>
            <a:r>
              <a:rPr lang="zh-CN" altLang="en-US" sz="1400" dirty="0" smtClean="0"/>
              <a:t>付工业园区突发环境事件应急预案编制费</a:t>
            </a:r>
            <a:r>
              <a:rPr lang="en-US" altLang="zh-CN" sz="1400" dirty="0" smtClean="0"/>
              <a:t>99000</a:t>
            </a:r>
            <a:r>
              <a:rPr lang="zh-CN" altLang="en-US" sz="1400" dirty="0" smtClean="0"/>
              <a:t>元</a:t>
            </a:r>
            <a:endParaRPr lang="en-US" altLang="zh-CN" sz="1400" dirty="0"/>
          </a:p>
        </p:txBody>
      </p:sp>
      <p:sp>
        <p:nvSpPr>
          <p:cNvPr id="46" name="矩形 45"/>
          <p:cNvSpPr/>
          <p:nvPr/>
        </p:nvSpPr>
        <p:spPr>
          <a:xfrm>
            <a:off x="8872538" y="2165214"/>
            <a:ext cx="1371600" cy="15781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836" tIns="46918" rIns="93836" bIns="46918" rtlCol="0" anchor="ctr"/>
          <a:lstStyle/>
          <a:p>
            <a:pPr algn="ctr"/>
            <a:r>
              <a:rPr lang="zh-CN" altLang="en-US" sz="1400" dirty="0" smtClean="0"/>
              <a:t>工业园区施工费（</a:t>
            </a:r>
            <a:r>
              <a:rPr lang="en-US" altLang="zh-CN" sz="1400" dirty="0" smtClean="0"/>
              <a:t>11</a:t>
            </a:r>
            <a:r>
              <a:rPr lang="zh-CN" altLang="en-US" sz="1400" dirty="0" smtClean="0"/>
              <a:t>笔）总计</a:t>
            </a:r>
            <a:r>
              <a:rPr lang="en-US" altLang="zh-CN" sz="1400" dirty="0" smtClean="0"/>
              <a:t>375,012.00</a:t>
            </a:r>
            <a:r>
              <a:rPr lang="zh-CN" altLang="en-US" sz="1400" dirty="0" smtClean="0"/>
              <a:t>元</a:t>
            </a:r>
            <a:r>
              <a:rPr lang="en-US" altLang="zh-CN" sz="1400" dirty="0" smtClean="0"/>
              <a:t> </a:t>
            </a:r>
            <a:endParaRPr lang="en-US" altLang="zh-CN" sz="1400" dirty="0"/>
          </a:p>
        </p:txBody>
      </p:sp>
      <p:cxnSp>
        <p:nvCxnSpPr>
          <p:cNvPr id="47" name="直接连接符 46"/>
          <p:cNvCxnSpPr/>
          <p:nvPr/>
        </p:nvCxnSpPr>
        <p:spPr>
          <a:xfrm rot="16200000" flipH="1">
            <a:off x="2435693" y="1940724"/>
            <a:ext cx="362385" cy="79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/>
        </p:nvCxnSpPr>
        <p:spPr>
          <a:xfrm rot="16200000" flipH="1">
            <a:off x="8086090" y="1930066"/>
            <a:ext cx="362385" cy="79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6869653" y="2120154"/>
            <a:ext cx="874172" cy="17971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3836" tIns="46918" rIns="93836" bIns="46918" rtlCol="0" anchor="ctr"/>
          <a:lstStyle/>
          <a:p>
            <a:r>
              <a:rPr lang="zh-CN" altLang="en-US" sz="1400" dirty="0" smtClean="0"/>
              <a:t>付通辽市经纬测绘费</a:t>
            </a:r>
            <a:r>
              <a:rPr lang="en-US" altLang="zh-CN" sz="1400" dirty="0" smtClean="0"/>
              <a:t>30000</a:t>
            </a:r>
            <a:r>
              <a:rPr lang="zh-CN" altLang="en-US" sz="1400" dirty="0" smtClean="0"/>
              <a:t>元</a:t>
            </a:r>
            <a:endParaRPr lang="en-US" altLang="zh-CN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841</TotalTime>
  <Words>1354</Words>
  <Application>WPS 演示</Application>
  <PresentationFormat>自定义</PresentationFormat>
  <Paragraphs>532</Paragraphs>
  <Slides>16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Office 主题</vt:lpstr>
      <vt:lpstr>2020年财务公开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nm</dc:creator>
  <cp:lastModifiedBy>User</cp:lastModifiedBy>
  <cp:revision>805</cp:revision>
  <dcterms:created xsi:type="dcterms:W3CDTF">2018-01-09T11:58:00Z</dcterms:created>
  <dcterms:modified xsi:type="dcterms:W3CDTF">2021-01-13T02:43:01Z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2052-11.1.0.9305</vt:lpwstr>
  </property>
</Properties>
</file>