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30" r:id="rId3"/>
    <p:sldId id="438" r:id="rId5"/>
    <p:sldId id="377" r:id="rId6"/>
    <p:sldId id="378" r:id="rId7"/>
    <p:sldId id="379" r:id="rId8"/>
    <p:sldId id="383" r:id="rId9"/>
    <p:sldId id="388" r:id="rId10"/>
    <p:sldId id="385" r:id="rId11"/>
    <p:sldId id="532" r:id="rId12"/>
    <p:sldId id="386" r:id="rId13"/>
    <p:sldId id="580" r:id="rId14"/>
    <p:sldId id="389" r:id="rId15"/>
    <p:sldId id="390" r:id="rId16"/>
    <p:sldId id="533" r:id="rId17"/>
    <p:sldId id="560" r:id="rId18"/>
    <p:sldId id="561" r:id="rId19"/>
    <p:sldId id="562" r:id="rId20"/>
    <p:sldId id="563" r:id="rId21"/>
    <p:sldId id="540" r:id="rId22"/>
    <p:sldId id="541" r:id="rId23"/>
    <p:sldId id="542" r:id="rId24"/>
    <p:sldId id="543" r:id="rId25"/>
    <p:sldId id="392" r:id="rId26"/>
    <p:sldId id="393" r:id="rId27"/>
    <p:sldId id="394" r:id="rId28"/>
    <p:sldId id="395" r:id="rId29"/>
    <p:sldId id="396" r:id="rId30"/>
    <p:sldId id="397" r:id="rId31"/>
    <p:sldId id="398" r:id="rId32"/>
    <p:sldId id="291" r:id="rId33"/>
    <p:sldId id="292" r:id="rId34"/>
    <p:sldId id="293" r:id="rId35"/>
    <p:sldId id="294" r:id="rId36"/>
    <p:sldId id="456" r:id="rId37"/>
    <p:sldId id="401" r:id="rId38"/>
    <p:sldId id="402" r:id="rId39"/>
    <p:sldId id="445" r:id="rId40"/>
    <p:sldId id="457" r:id="rId41"/>
    <p:sldId id="448" r:id="rId42"/>
    <p:sldId id="450" r:id="rId43"/>
    <p:sldId id="405"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481"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5" r:id="rId81"/>
    <p:sldId id="426" r:id="rId82"/>
    <p:sldId id="423" r:id="rId83"/>
    <p:sldId id="454" r:id="rId84"/>
    <p:sldId id="455" r:id="rId85"/>
    <p:sldId id="453" r:id="rId86"/>
    <p:sldId id="434" r:id="rId87"/>
    <p:sldId id="435" r:id="rId88"/>
    <p:sldId id="442" r:id="rId89"/>
    <p:sldId id="436" r:id="rId90"/>
    <p:sldId id="443" r:id="rId91"/>
    <p:sldId id="565" r:id="rId92"/>
    <p:sldId id="576" r:id="rId93"/>
    <p:sldId id="567" r:id="rId94"/>
    <p:sldId id="569" r:id="rId95"/>
    <p:sldId id="570" r:id="rId96"/>
    <p:sldId id="571" r:id="rId97"/>
    <p:sldId id="572" r:id="rId98"/>
    <p:sldId id="573" r:id="rId99"/>
    <p:sldId id="574" r:id="rId100"/>
    <p:sldId id="575" r:id="rId101"/>
    <p:sldId id="578" r:id="rId102"/>
    <p:sldId id="579" r:id="rId103"/>
    <p:sldId id="273" r:id="rId10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79"/>
    <p:restoredTop sz="92027"/>
  </p:normalViewPr>
  <p:slideViewPr>
    <p:cSldViewPr snapToGrid="0" showGuides="1">
      <p:cViewPr>
        <p:scale>
          <a:sx n="100" d="100"/>
          <a:sy n="100" d="100"/>
        </p:scale>
        <p:origin x="-258" y="192"/>
      </p:cViewPr>
      <p:guideLst>
        <p:guide orient="horz" pos="2160"/>
        <p:guide pos="288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3970" name="页眉占位符 83969"/>
          <p:cNvSpPr>
            <a:spLocks noGrp="1"/>
          </p:cNvSpPr>
          <p:nvPr>
            <p:ph type="hdr" sz="quarter"/>
          </p:nvPr>
        </p:nvSpPr>
        <p:spPr>
          <a:xfrm>
            <a:off x="0" y="0"/>
            <a:ext cx="2971800" cy="457200"/>
          </a:xfrm>
          <a:prstGeom prst="rect">
            <a:avLst/>
          </a:prstGeom>
          <a:noFill/>
          <a:ln w="9525">
            <a:noFill/>
          </a:ln>
        </p:spPr>
        <p:txBody>
          <a:bodyPr/>
          <a:lstStyle>
            <a:lvl1pPr>
              <a:defRPr sz="1200" noProof="1">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200" b="0" i="0" u="none" strike="noStrike" kern="1200" cap="none" spc="0" normalizeH="0" baseline="0" noProof="1">
              <a:ln>
                <a:noFill/>
              </a:ln>
              <a:solidFill>
                <a:schemeClr val="tx1"/>
              </a:solidFill>
              <a:effectLst/>
              <a:uLnTx/>
              <a:uFillTx/>
              <a:latin typeface="Times New Roman" panose="02020603050405020304" pitchFamily="18" charset="0"/>
              <a:ea typeface="Gulim" panose="020B0600000101010101" pitchFamily="34" charset="-127"/>
              <a:cs typeface="+mn-cs"/>
            </a:endParaRPr>
          </a:p>
        </p:txBody>
      </p:sp>
      <p:sp>
        <p:nvSpPr>
          <p:cNvPr id="83971" name="日期占位符 83970"/>
          <p:cNvSpPr>
            <a:spLocks noGrp="1"/>
          </p:cNvSpPr>
          <p:nvPr>
            <p:ph type="dt" idx="1"/>
          </p:nvPr>
        </p:nvSpPr>
        <p:spPr>
          <a:xfrm>
            <a:off x="3884613" y="0"/>
            <a:ext cx="2971800" cy="457200"/>
          </a:xfrm>
          <a:prstGeom prst="rect">
            <a:avLst/>
          </a:prstGeom>
          <a:noFill/>
          <a:ln w="9525">
            <a:noFill/>
          </a:ln>
        </p:spPr>
        <p:txBody>
          <a:bodyPr/>
          <a:lstStyle>
            <a:lvl1pPr algn="r">
              <a:defRPr sz="1200" noProof="1">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ko-KR" altLang="en-US" sz="1200" b="0" i="0" u="none" strike="noStrike" kern="1200" cap="none" spc="0" normalizeH="0" baseline="0" noProof="1">
              <a:ln>
                <a:noFill/>
              </a:ln>
              <a:solidFill>
                <a:schemeClr val="tx1"/>
              </a:solidFill>
              <a:effectLst/>
              <a:uLnTx/>
              <a:uFillTx/>
              <a:latin typeface="Times New Roman" panose="02020603050405020304" pitchFamily="18" charset="0"/>
              <a:ea typeface="Gulim" panose="020B0600000101010101" pitchFamily="34" charset="-127"/>
              <a:cs typeface="+mn-cs"/>
            </a:endParaRPr>
          </a:p>
        </p:txBody>
      </p:sp>
      <p:sp>
        <p:nvSpPr>
          <p:cNvPr id="107524" name="幻灯片图像占位符 83971"/>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文本占位符 83972"/>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rPr>
              <a:t>Click to edit Master text styles</a:t>
            </a:r>
            <a:endPar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rPr>
              <a:t>Second level</a:t>
            </a:r>
            <a:endPar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rPr>
              <a:t>Third level</a:t>
            </a:r>
            <a:endPar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rPr>
              <a:t>Fourth level</a:t>
            </a:r>
            <a:endPar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rPr>
              <a:t>Fifth level</a:t>
            </a:r>
            <a:endParaRPr kumimoji="0" lang="en-US" altLang="ko-KR" sz="1200" b="0" i="0" u="none" strike="noStrike" kern="1200" cap="none" spc="0" normalizeH="0" baseline="0" noProof="0" smtClean="0">
              <a:ln>
                <a:noFill/>
              </a:ln>
              <a:solidFill>
                <a:schemeClr val="tx1"/>
              </a:solidFill>
              <a:effectLst/>
              <a:uLnTx/>
              <a:uFillTx/>
              <a:latin typeface="Arial" panose="020B0604020202020204" pitchFamily="34" charset="0"/>
            </a:endParaRPr>
          </a:p>
        </p:txBody>
      </p:sp>
      <p:sp>
        <p:nvSpPr>
          <p:cNvPr id="83974" name="页脚占位符 83973"/>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ko-KR" altLang="en-US" sz="1200" b="0" i="0" u="none" strike="noStrike" kern="1200" cap="none" spc="0" normalizeH="0" baseline="0" noProof="1">
              <a:ln>
                <a:noFill/>
              </a:ln>
              <a:solidFill>
                <a:schemeClr val="tx1"/>
              </a:solidFill>
              <a:effectLst/>
              <a:uLnTx/>
              <a:uFillTx/>
              <a:latin typeface="Times New Roman" panose="02020603050405020304" pitchFamily="18" charset="0"/>
              <a:ea typeface="Gulim" panose="020B0600000101010101" pitchFamily="34" charset="-127"/>
              <a:cs typeface="+mn-cs"/>
            </a:endParaRPr>
          </a:p>
        </p:txBody>
      </p:sp>
      <p:sp>
        <p:nvSpPr>
          <p:cNvPr id="83975" name="灯片编号占位符 83974"/>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
            <a:pPr lvl="0" algn="r" eaLnBrk="1" hangingPunct="1">
              <a:buNone/>
            </a:pPr>
            <a:fld id="{9A0DB2DC-4C9A-4742-B13C-FB6460FD3503}" type="slidenum">
              <a:rPr lang="ko-KR" altLang="en-US" sz="1200" dirty="0">
                <a:ea typeface="Gulim" panose="020B0600000101010101" pitchFamily="34" charset="-127"/>
              </a:rPr>
            </a:fld>
            <a:endParaRPr lang="ko-KR" altLang="en-US" sz="1200" dirty="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幻灯片图像占位符 1"/>
          <p:cNvSpPr>
            <a:spLocks noRot="1" noTextEdit="1"/>
          </p:cNvSpPr>
          <p:nvPr>
            <p:ph type="sldImg"/>
          </p:nvPr>
        </p:nvSpPr>
        <p:spPr>
          <a:ln/>
        </p:spPr>
      </p:sp>
      <p:sp>
        <p:nvSpPr>
          <p:cNvPr id="108547" name="文本占位符 2"/>
          <p:cNvSpPr>
            <a:spLocks noGrp="1"/>
          </p:cNvSpPr>
          <p:nvPr>
            <p:ph type="body"/>
          </p:nvPr>
        </p:nvSpPr>
        <p:spPr>
          <a:ln/>
        </p:spPr>
        <p:txBody>
          <a:bodyPr wrap="square" lIns="91440" tIns="45720" rIns="91440" bIns="45720" anchor="t"/>
          <a:p>
            <a:pPr lvl="0" eaLnBrk="1" hangingPunct="1"/>
            <a:endParaRPr lang="zh-CN" altLang="en-US" dirty="0">
              <a:ea typeface="宋体" panose="02010600030101010101" pitchFamily="2" charset="-122"/>
            </a:endParaRPr>
          </a:p>
        </p:txBody>
      </p:sp>
      <p:sp>
        <p:nvSpPr>
          <p:cNvPr id="1085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ko-KR" altLang="en-US" sz="1200" dirty="0">
                <a:ea typeface="Gulim" panose="020B0600000101010101" pitchFamily="34" charset="-127"/>
              </a:rPr>
            </a:fld>
            <a:endParaRPr lang="ko-KR" altLang="en-US" sz="1200" dirty="0">
              <a:ea typeface="Gulim" panose="020B0600000101010101"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幻灯片图像占位符 1"/>
          <p:cNvSpPr>
            <a:spLocks noGrp="1" noRot="1" noChangeAspect="1" noTextEdit="1"/>
          </p:cNvSpPr>
          <p:nvPr>
            <p:ph type="sldImg"/>
          </p:nvPr>
        </p:nvSpPr>
        <p:spPr>
          <a:ln/>
        </p:spPr>
      </p:sp>
      <p:sp>
        <p:nvSpPr>
          <p:cNvPr id="109571" name="备注占位符 2"/>
          <p:cNvSpPr>
            <a:spLocks noGrp="1"/>
          </p:cNvSpPr>
          <p:nvPr>
            <p:ph type="body" idx="1"/>
          </p:nvPr>
        </p:nvSpPr>
        <p:spPr>
          <a:ln/>
        </p:spPr>
        <p:txBody>
          <a:bodyPr wrap="square" lIns="91440" tIns="45720" rIns="91440" bIns="45720" anchor="t"/>
          <a:p>
            <a:pPr lvl="0"/>
            <a:endParaRPr lang="zh-CN" altLang="en-US" dirty="0"/>
          </a:p>
        </p:txBody>
      </p:sp>
      <p:sp>
        <p:nvSpPr>
          <p:cNvPr id="1095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buNone/>
            </a:pPr>
            <a:fld id="{9A0DB2DC-4C9A-4742-B13C-FB6460FD3503}" type="slidenum">
              <a:rPr lang="ko-KR" altLang="en-US" sz="1200" dirty="0">
                <a:ea typeface="Gulim" panose="020B0600000101010101" pitchFamily="34" charset="-127"/>
              </a:rPr>
            </a:fld>
            <a:endParaRPr lang="ko-KR" altLang="en-US" sz="1200" dirty="0">
              <a:ea typeface="Gulim" panose="020B0600000101010101"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sp>
        <p:nvSpPr>
          <p:cNvPr id="41" name="任意多边形 13375"/>
          <p:cNvSpPr>
            <a:spLocks noChangeArrowheads="1"/>
          </p:cNvSpPr>
          <p:nvPr/>
        </p:nvSpPr>
        <p:spPr bwMode="auto">
          <a:xfrm>
            <a:off x="0" y="0"/>
            <a:ext cx="9131300"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1" name="组合 13447"/>
          <p:cNvGrpSpPr/>
          <p:nvPr/>
        </p:nvGrpSpPr>
        <p:grpSpPr>
          <a:xfrm>
            <a:off x="9525" y="3165475"/>
            <a:ext cx="9136063" cy="2705100"/>
            <a:chOff x="5" y="2002"/>
            <a:chExt cx="5755" cy="1704"/>
          </a:xfrm>
        </p:grpSpPr>
        <p:sp>
          <p:nvSpPr>
            <p:cNvPr id="43" name="矩形 13448"/>
            <p:cNvSpPr>
              <a:spLocks noChangeArrowheads="1"/>
            </p:cNvSpPr>
            <p:nvPr/>
          </p:nvSpPr>
          <p:spPr bwMode="auto">
            <a:xfrm>
              <a:off x="5" y="2002"/>
              <a:ext cx="5755" cy="1703"/>
            </a:xfrm>
            <a:prstGeom prst="rect">
              <a:avLst/>
            </a:prstGeom>
            <a:gradFill rotWithShape="1">
              <a:gsLst>
                <a:gs pos="0">
                  <a:schemeClr val="hlink"/>
                </a:gs>
                <a:gs pos="50000">
                  <a:schemeClr val="tx2"/>
                </a:gs>
                <a:gs pos="100000">
                  <a:schemeClr val="hlink"/>
                </a:gs>
              </a:gsLst>
              <a:lin ang="54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Times New Roman" panose="02020603050405020304" pitchFamily="18" charset="0"/>
                <a:ea typeface="Gulim" panose="020B0600000101010101" pitchFamily="34" charset="-127"/>
                <a:cs typeface="+mn-cs"/>
              </a:endParaRPr>
            </a:p>
          </p:txBody>
        </p:sp>
        <p:grpSp>
          <p:nvGrpSpPr>
            <p:cNvPr id="2068" name="组合 13449"/>
            <p:cNvGrpSpPr/>
            <p:nvPr/>
          </p:nvGrpSpPr>
          <p:grpSpPr>
            <a:xfrm>
              <a:off x="194" y="2003"/>
              <a:ext cx="5305" cy="1703"/>
              <a:chOff x="194" y="2003"/>
              <a:chExt cx="5305" cy="1703"/>
            </a:xfrm>
          </p:grpSpPr>
          <p:sp>
            <p:nvSpPr>
              <p:cNvPr id="45" name="矩形 13450"/>
              <p:cNvSpPr>
                <a:spLocks noChangeArrowheads="1"/>
              </p:cNvSpPr>
              <p:nvPr/>
            </p:nvSpPr>
            <p:spPr bwMode="auto">
              <a:xfrm>
                <a:off x="194"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 name="矩形 13451"/>
              <p:cNvSpPr>
                <a:spLocks noChangeArrowheads="1"/>
              </p:cNvSpPr>
              <p:nvPr/>
            </p:nvSpPr>
            <p:spPr bwMode="auto">
              <a:xfrm>
                <a:off x="494"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7" name="矩形 13452"/>
              <p:cNvSpPr>
                <a:spLocks noChangeArrowheads="1"/>
              </p:cNvSpPr>
              <p:nvPr/>
            </p:nvSpPr>
            <p:spPr bwMode="auto">
              <a:xfrm>
                <a:off x="850"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8" name="矩形 13453"/>
              <p:cNvSpPr>
                <a:spLocks noChangeArrowheads="1"/>
              </p:cNvSpPr>
              <p:nvPr/>
            </p:nvSpPr>
            <p:spPr bwMode="auto">
              <a:xfrm>
                <a:off x="1150"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 name="矩形 13454"/>
              <p:cNvSpPr>
                <a:spLocks noChangeArrowheads="1"/>
              </p:cNvSpPr>
              <p:nvPr/>
            </p:nvSpPr>
            <p:spPr bwMode="auto">
              <a:xfrm>
                <a:off x="1506"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 name="矩形 13455"/>
              <p:cNvSpPr>
                <a:spLocks noChangeArrowheads="1"/>
              </p:cNvSpPr>
              <p:nvPr/>
            </p:nvSpPr>
            <p:spPr bwMode="auto">
              <a:xfrm>
                <a:off x="1806"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 name="矩形 13456"/>
              <p:cNvSpPr>
                <a:spLocks noChangeArrowheads="1"/>
              </p:cNvSpPr>
              <p:nvPr/>
            </p:nvSpPr>
            <p:spPr bwMode="auto">
              <a:xfrm>
                <a:off x="2162"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 name="矩形 13457"/>
              <p:cNvSpPr>
                <a:spLocks noChangeArrowheads="1"/>
              </p:cNvSpPr>
              <p:nvPr/>
            </p:nvSpPr>
            <p:spPr bwMode="auto">
              <a:xfrm>
                <a:off x="2462"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 name="矩形 13458"/>
              <p:cNvSpPr>
                <a:spLocks noChangeArrowheads="1"/>
              </p:cNvSpPr>
              <p:nvPr/>
            </p:nvSpPr>
            <p:spPr bwMode="auto">
              <a:xfrm>
                <a:off x="2818"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4" name="矩形 13459"/>
              <p:cNvSpPr>
                <a:spLocks noChangeArrowheads="1"/>
              </p:cNvSpPr>
              <p:nvPr/>
            </p:nvSpPr>
            <p:spPr bwMode="auto">
              <a:xfrm>
                <a:off x="3118"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 name="矩形 13460"/>
              <p:cNvSpPr>
                <a:spLocks noChangeArrowheads="1"/>
              </p:cNvSpPr>
              <p:nvPr/>
            </p:nvSpPr>
            <p:spPr bwMode="auto">
              <a:xfrm>
                <a:off x="3474"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 name="矩形 13461"/>
              <p:cNvSpPr>
                <a:spLocks noChangeArrowheads="1"/>
              </p:cNvSpPr>
              <p:nvPr/>
            </p:nvSpPr>
            <p:spPr bwMode="auto">
              <a:xfrm>
                <a:off x="3774"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 name="矩形 13462"/>
              <p:cNvSpPr>
                <a:spLocks noChangeArrowheads="1"/>
              </p:cNvSpPr>
              <p:nvPr/>
            </p:nvSpPr>
            <p:spPr bwMode="auto">
              <a:xfrm>
                <a:off x="4130"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 name="矩形 13463"/>
              <p:cNvSpPr>
                <a:spLocks noChangeArrowheads="1"/>
              </p:cNvSpPr>
              <p:nvPr/>
            </p:nvSpPr>
            <p:spPr bwMode="auto">
              <a:xfrm>
                <a:off x="4430"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 name="矩形 13464"/>
              <p:cNvSpPr>
                <a:spLocks noChangeArrowheads="1"/>
              </p:cNvSpPr>
              <p:nvPr/>
            </p:nvSpPr>
            <p:spPr bwMode="auto">
              <a:xfrm>
                <a:off x="4786"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0" name="矩形 13465"/>
              <p:cNvSpPr>
                <a:spLocks noChangeArrowheads="1"/>
              </p:cNvSpPr>
              <p:nvPr/>
            </p:nvSpPr>
            <p:spPr bwMode="auto">
              <a:xfrm>
                <a:off x="5086" y="2003"/>
                <a:ext cx="170"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 name="矩形 13466"/>
              <p:cNvSpPr>
                <a:spLocks noChangeArrowheads="1"/>
              </p:cNvSpPr>
              <p:nvPr/>
            </p:nvSpPr>
            <p:spPr bwMode="auto">
              <a:xfrm>
                <a:off x="5442" y="2003"/>
                <a:ext cx="57" cy="1703"/>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2052" name="组合 13467"/>
          <p:cNvGrpSpPr/>
          <p:nvPr/>
        </p:nvGrpSpPr>
        <p:grpSpPr>
          <a:xfrm>
            <a:off x="3571875" y="5175250"/>
            <a:ext cx="1365250" cy="1365250"/>
            <a:chOff x="2249" y="3268"/>
            <a:chExt cx="860" cy="860"/>
          </a:xfrm>
        </p:grpSpPr>
        <p:sp>
          <p:nvSpPr>
            <p:cNvPr id="63" name="椭圆 13468"/>
            <p:cNvSpPr>
              <a:spLocks noChangeArrowheads="1"/>
            </p:cNvSpPr>
            <p:nvPr/>
          </p:nvSpPr>
          <p:spPr bwMode="auto">
            <a:xfrm>
              <a:off x="2249" y="3268"/>
              <a:ext cx="860" cy="860"/>
            </a:xfrm>
            <a:prstGeom prst="ellipse">
              <a:avLst/>
            </a:prstGeom>
            <a:solidFill>
              <a:schemeClr val="hlink"/>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4" name="椭圆 13469"/>
            <p:cNvSpPr>
              <a:spLocks noChangeArrowheads="1"/>
            </p:cNvSpPr>
            <p:nvPr/>
          </p:nvSpPr>
          <p:spPr bwMode="auto">
            <a:xfrm>
              <a:off x="2486" y="3545"/>
              <a:ext cx="476" cy="476"/>
            </a:xfrm>
            <a:prstGeom prst="ellipse">
              <a:avLst/>
            </a:prstGeom>
            <a:gradFill rotWithShape="1">
              <a:gsLst>
                <a:gs pos="0">
                  <a:schemeClr val="bg1"/>
                </a:gs>
                <a:gs pos="100000">
                  <a:schemeClr val="accent2">
                    <a:alpha val="0"/>
                  </a:schemeClr>
                </a:gs>
              </a:gsLst>
              <a:path path="shape">
                <a:fillToRect l="50000" t="50000" r="50000" b="50000"/>
              </a:path>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 name="椭圆 13470"/>
            <p:cNvSpPr>
              <a:spLocks noChangeArrowheads="1"/>
            </p:cNvSpPr>
            <p:nvPr/>
          </p:nvSpPr>
          <p:spPr bwMode="auto">
            <a:xfrm rot="-2566439">
              <a:off x="2321" y="3401"/>
              <a:ext cx="362" cy="200"/>
            </a:xfrm>
            <a:prstGeom prst="ellipse">
              <a:avLst/>
            </a:prstGeom>
            <a:gradFill rotWithShape="1">
              <a:gsLst>
                <a:gs pos="0">
                  <a:schemeClr val="bg1"/>
                </a:gs>
                <a:gs pos="100000">
                  <a:schemeClr val="hlink"/>
                </a:gs>
              </a:gsLst>
              <a:path path="shape">
                <a:fillToRect l="50000" t="50000" r="50000" b="50000"/>
              </a:path>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2053" name="组合 13471"/>
          <p:cNvGrpSpPr/>
          <p:nvPr/>
        </p:nvGrpSpPr>
        <p:grpSpPr>
          <a:xfrm>
            <a:off x="5046663" y="4230688"/>
            <a:ext cx="1949450" cy="1949450"/>
            <a:chOff x="3178" y="2673"/>
            <a:chExt cx="1228" cy="1228"/>
          </a:xfrm>
        </p:grpSpPr>
        <p:sp>
          <p:nvSpPr>
            <p:cNvPr id="67" name="椭圆 13472"/>
            <p:cNvSpPr>
              <a:spLocks noChangeArrowheads="1"/>
            </p:cNvSpPr>
            <p:nvPr/>
          </p:nvSpPr>
          <p:spPr bwMode="auto">
            <a:xfrm>
              <a:off x="3178" y="2673"/>
              <a:ext cx="1228" cy="1228"/>
            </a:xfrm>
            <a:prstGeom prst="ellipse">
              <a:avLst/>
            </a:prstGeom>
            <a:solidFill>
              <a:schemeClr val="accent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8" name="椭圆 13473"/>
            <p:cNvSpPr>
              <a:spLocks noChangeArrowheads="1"/>
            </p:cNvSpPr>
            <p:nvPr/>
          </p:nvSpPr>
          <p:spPr bwMode="auto">
            <a:xfrm>
              <a:off x="3517" y="3068"/>
              <a:ext cx="678" cy="680"/>
            </a:xfrm>
            <a:prstGeom prst="ellipse">
              <a:avLst/>
            </a:prstGeom>
            <a:gradFill rotWithShape="1">
              <a:gsLst>
                <a:gs pos="0">
                  <a:schemeClr val="bg1"/>
                </a:gs>
                <a:gs pos="100000">
                  <a:schemeClr val="accent2">
                    <a:alpha val="0"/>
                  </a:schemeClr>
                </a:gs>
              </a:gsLst>
              <a:path path="shape">
                <a:fillToRect l="50000" t="50000" r="50000" b="50000"/>
              </a:path>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9" name="椭圆 13474"/>
            <p:cNvSpPr>
              <a:spLocks noChangeArrowheads="1"/>
            </p:cNvSpPr>
            <p:nvPr/>
          </p:nvSpPr>
          <p:spPr bwMode="auto">
            <a:xfrm rot="-2566439">
              <a:off x="3282" y="2862"/>
              <a:ext cx="516" cy="286"/>
            </a:xfrm>
            <a:prstGeom prst="ellipse">
              <a:avLst/>
            </a:prstGeom>
            <a:gradFill rotWithShape="1">
              <a:gsLst>
                <a:gs pos="0">
                  <a:schemeClr val="bg1"/>
                </a:gs>
                <a:gs pos="100000">
                  <a:schemeClr val="accent2"/>
                </a:gs>
              </a:gsLst>
              <a:path path="shape">
                <a:fillToRect l="50000" t="50000" r="50000" b="50000"/>
              </a:path>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70" name="椭圆 13475"/>
          <p:cNvSpPr>
            <a:spLocks noChangeArrowheads="1"/>
          </p:cNvSpPr>
          <p:nvPr/>
        </p:nvSpPr>
        <p:spPr bwMode="auto">
          <a:xfrm>
            <a:off x="7489825" y="3582988"/>
            <a:ext cx="1655763" cy="1655763"/>
          </a:xfrm>
          <a:prstGeom prst="ellipse">
            <a:avLst/>
          </a:pr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 name="椭圆 13476"/>
          <p:cNvSpPr>
            <a:spLocks noChangeArrowheads="1"/>
          </p:cNvSpPr>
          <p:nvPr/>
        </p:nvSpPr>
        <p:spPr bwMode="auto">
          <a:xfrm>
            <a:off x="5643563" y="2386013"/>
            <a:ext cx="1873250" cy="1873250"/>
          </a:xfrm>
          <a:prstGeom prst="ellipse">
            <a:avLst/>
          </a:prstGeom>
          <a:solidFill>
            <a:schemeClr val="bg1"/>
          </a:solidFill>
          <a:ln w="2857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chemeClr val="bg1"/>
              </a:solidFill>
              <a:effectLst/>
              <a:uLnTx/>
              <a:uFillTx/>
              <a:latin typeface="Gulim" panose="020B0600000101010101" pitchFamily="34" charset="-127"/>
              <a:ea typeface="Gulim" panose="020B0600000101010101" pitchFamily="34" charset="-127"/>
              <a:cs typeface="+mn-cs"/>
            </a:endParaRPr>
          </a:p>
        </p:txBody>
      </p:sp>
      <p:sp>
        <p:nvSpPr>
          <p:cNvPr id="13333" name="标题 13332"/>
          <p:cNvSpPr>
            <a:spLocks noGrp="1"/>
          </p:cNvSpPr>
          <p:nvPr>
            <p:ph type="ctrTitle" sz="quarter"/>
          </p:nvPr>
        </p:nvSpPr>
        <p:spPr>
          <a:xfrm>
            <a:off x="685800" y="1447802"/>
            <a:ext cx="8153400" cy="669925"/>
          </a:xfrm>
          <a:prstGeom prst="rect">
            <a:avLst/>
          </a:prstGeom>
          <a:noFill/>
          <a:ln w="9525">
            <a:noFill/>
          </a:ln>
        </p:spPr>
        <p:txBody>
          <a:bodyPr/>
          <a:lstStyle>
            <a:lvl1pPr lvl="0" algn="ctr">
              <a:buClrTx/>
              <a:buSzTx/>
              <a:buFontTx/>
              <a:defRPr sz="3600"/>
            </a:lvl1pPr>
          </a:lstStyle>
          <a:p>
            <a:pPr lvl="0"/>
            <a:r>
              <a:rPr lang="ko-KR" altLang="en-US" noProof="1"/>
              <a:t>单击此处编辑母版标题样式</a:t>
            </a:r>
            <a:endParaRPr lang="ko-KR" altLang="en-US" noProof="1"/>
          </a:p>
        </p:txBody>
      </p:sp>
      <p:sp>
        <p:nvSpPr>
          <p:cNvPr id="13334" name="副标题 13333"/>
          <p:cNvSpPr>
            <a:spLocks noGrp="1"/>
          </p:cNvSpPr>
          <p:nvPr>
            <p:ph type="subTitle" sz="quarter" idx="1"/>
          </p:nvPr>
        </p:nvSpPr>
        <p:spPr>
          <a:xfrm>
            <a:off x="1600200" y="2209800"/>
            <a:ext cx="6400800" cy="533400"/>
          </a:xfrm>
          <a:prstGeom prst="rect">
            <a:avLst/>
          </a:prstGeom>
          <a:noFill/>
          <a:ln w="9525">
            <a:noFill/>
          </a:ln>
        </p:spPr>
        <p:txBody>
          <a:bodyPr/>
          <a:lstStyle>
            <a:lvl1pPr marL="0" lvl="0" indent="0" algn="ctr">
              <a:buClr>
                <a:schemeClr val="tx1"/>
              </a:buClr>
              <a:buSzTx/>
              <a:buFont typeface="Wingdings" panose="05000000000000000000" pitchFamily="2" charset="2"/>
              <a:defRPr sz="2000" b="0"/>
            </a:lvl1pPr>
            <a:lvl2pPr marL="457200" lvl="1" indent="0" algn="ctr">
              <a:buClr>
                <a:schemeClr val="tx1"/>
              </a:buClr>
              <a:buSzPct val="60000"/>
              <a:buFont typeface="Wingdings" panose="05000000000000000000" pitchFamily="2" charset="2"/>
              <a:defRPr sz="2000" b="0"/>
            </a:lvl2pPr>
            <a:lvl3pPr marL="914400" lvl="2" indent="0" algn="ctr">
              <a:buClr>
                <a:schemeClr val="tx1"/>
              </a:buClr>
              <a:buSzPct val="60000"/>
              <a:buFont typeface="Wingdings" panose="05000000000000000000" pitchFamily="2" charset="2"/>
              <a:defRPr sz="2000" b="0"/>
            </a:lvl3pPr>
            <a:lvl4pPr marL="1371600" lvl="3" indent="0" algn="ctr">
              <a:buClr>
                <a:schemeClr val="tx1"/>
              </a:buClr>
              <a:buSzPct val="60000"/>
              <a:buFont typeface="Wingdings" panose="05000000000000000000" pitchFamily="2" charset="2"/>
              <a:defRPr sz="2000" b="0"/>
            </a:lvl4pPr>
            <a:lvl5pPr marL="1828800" lvl="4" indent="0" algn="ctr">
              <a:buClr>
                <a:schemeClr val="tx1"/>
              </a:buClr>
              <a:buSzPct val="60000"/>
              <a:buFont typeface="Wingdings" panose="05000000000000000000" pitchFamily="2" charset="2"/>
              <a:defRPr sz="2000" b="0"/>
            </a:lvl5pPr>
          </a:lstStyle>
          <a:p>
            <a:pPr lvl="0"/>
            <a:r>
              <a:rPr lang="ko-KR" altLang="en-US" noProof="1"/>
              <a:t>单击此处编辑母版副标题样式</a:t>
            </a:r>
            <a:endParaRPr lang="ko-KR" altLang="en-US" noProof="1"/>
          </a:p>
        </p:txBody>
      </p:sp>
      <p:sp>
        <p:nvSpPr>
          <p:cNvPr id="72" name="日期占位符 13334"/>
          <p:cNvSpPr>
            <a:spLocks noGrp="1"/>
          </p:cNvSpPr>
          <p:nvPr>
            <p:ph type="dt" sz="quarter" idx="2"/>
          </p:nvPr>
        </p:nvSpPr>
        <p:spPr>
          <a:xfrm>
            <a:off x="457200" y="6553200"/>
            <a:ext cx="2133600" cy="152400"/>
          </a:xfrm>
          <a:prstGeom prst="rect">
            <a:avLst/>
          </a:prstGeom>
        </p:spPr>
        <p:txBody>
          <a:bodyPr anchor="t"/>
          <a:lstStyle>
            <a:lvl1pPr>
              <a:defRPr sz="1400" noProof="1">
                <a:effectLst>
                  <a:outerShdw blurRad="38100" dist="38100" dir="2700000">
                    <a:srgbClr val="C0C0C0"/>
                  </a:outerShdw>
                </a:effectLst>
                <a:latin typeface="Times New Roman" panose="02020603050405020304" pitchFamily="18"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7D5CCC5-7393-4E8B-A176-FDFB4C9C1E3B}" type="datetime1">
              <a:rPr kumimoji="0" lang="ko-KR" altLang="en-US" sz="1400" b="0"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Gulim" panose="020B0600000101010101" pitchFamily="34" charset="-127"/>
                <a:cs typeface="+mn-cs"/>
              </a:rPr>
            </a:fld>
            <a:endParaRPr kumimoji="0" lang="ko-KR" altLang="en-US" sz="1400" b="0"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Gulim" panose="020B0600000101010101" pitchFamily="34" charset="-127"/>
              <a:cs typeface="+mn-cs"/>
            </a:endParaRPr>
          </a:p>
        </p:txBody>
      </p:sp>
      <p:sp>
        <p:nvSpPr>
          <p:cNvPr id="73" name="页脚占位符 13335"/>
          <p:cNvSpPr>
            <a:spLocks noGrp="1"/>
          </p:cNvSpPr>
          <p:nvPr>
            <p:ph type="ftr" sz="quarter" idx="3"/>
          </p:nvPr>
        </p:nvSpPr>
        <p:spPr>
          <a:xfrm>
            <a:off x="3124200" y="6553200"/>
            <a:ext cx="2895600" cy="152400"/>
          </a:xfrm>
          <a:prstGeom prst="rect">
            <a:avLst/>
          </a:prstGeom>
        </p:spPr>
        <p:txBody>
          <a:bodyPr anchor="t"/>
          <a:lstStyle>
            <a:lvl1pPr algn="ctr">
              <a:defRPr sz="1400" noProof="1">
                <a:effectLst>
                  <a:outerShdw blurRad="38100" dist="38100" dir="2700000">
                    <a:srgbClr val="C0C0C0"/>
                  </a:outerShdw>
                </a:effectLst>
                <a:latin typeface="Times New Roman" panose="02020603050405020304" pitchFamily="18" charset="0"/>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ko-KR" altLang="en-US" sz="1400" b="0" i="0" u="none" strike="noStrike" kern="1200" cap="none" spc="0" normalizeH="0" baseline="0" noProof="1">
              <a:ln>
                <a:noFill/>
              </a:ln>
              <a:solidFill>
                <a:schemeClr val="tx1"/>
              </a:solidFill>
              <a:effectLst>
                <a:outerShdw blurRad="38100" dist="38100" dir="2700000">
                  <a:srgbClr val="C0C0C0"/>
                </a:outerShdw>
              </a:effectLst>
              <a:uLnTx/>
              <a:uFillTx/>
              <a:latin typeface="Times New Roman" panose="02020603050405020304" pitchFamily="18" charset="0"/>
              <a:ea typeface="Gulim" panose="020B0600000101010101" pitchFamily="34" charset="-127"/>
              <a:cs typeface="+mn-cs"/>
            </a:endParaRPr>
          </a:p>
        </p:txBody>
      </p:sp>
      <p:sp>
        <p:nvSpPr>
          <p:cNvPr id="74" name="灯片编号占位符 13336"/>
          <p:cNvSpPr>
            <a:spLocks noGrp="1"/>
          </p:cNvSpPr>
          <p:nvPr>
            <p:ph type="sldNum" sz="quarter" idx="4"/>
          </p:nvPr>
        </p:nvSpPr>
        <p:spPr>
          <a:xfrm>
            <a:off x="6553200" y="6553200"/>
            <a:ext cx="2133600" cy="152400"/>
          </a:xfrm>
          <a:prstGeom prst="rect">
            <a:avLst/>
          </a:prstGeom>
        </p:spPr>
        <p:txBody>
          <a:bodyPr vert="horz" wrap="square" lIns="91440" tIns="45720" rIns="91440" bIns="45720" numCol="1" anchor="t" anchorCtr="0" compatLnSpc="1"/>
          <a:p>
            <a:pPr algn="r">
              <a:buNone/>
            </a:pPr>
            <a:fld id="{9A0DB2DC-4C9A-4742-B13C-FB6460FD3503}" type="slidenum">
              <a:rPr lang="ko-KR" altLang="en-US" sz="1400" dirty="0">
                <a:effectLst>
                  <a:outerShdw blurRad="38100" dist="38100" dir="2700000">
                    <a:srgbClr val="C0C0C0"/>
                  </a:outerShdw>
                </a:effectLst>
                <a:ea typeface="Gulim" panose="020B0600000101010101" pitchFamily="34" charset="-127"/>
              </a:rPr>
            </a:fld>
            <a:endParaRPr lang="ko-KR" altLang="en-US" sz="1400" dirty="0">
              <a:effectLst>
                <a:outerShdw blurRad="38100" dist="38100" dir="2700000">
                  <a:srgbClr val="C0C0C0"/>
                </a:outerShdw>
              </a:effectLst>
              <a:ea typeface="Gulim" panose="020B0600000101010101" pitchFamily="34" charset="-127"/>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60198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1" y="304800"/>
            <a:ext cx="6052931" cy="60198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87362" y="171450"/>
            <a:ext cx="8223251" cy="63246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1" name="KSO_FD"/>
          <p:cNvSpPr>
            <a:spLocks noGrp="1"/>
          </p:cNvSpPr>
          <p:nvPr>
            <p:ph type="dt" sz="half" idx="2"/>
          </p:nvPr>
        </p:nvSpPr>
        <p:spPr>
          <a:xfrm>
            <a:off x="628650" y="6356350"/>
            <a:ext cx="20574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1A1BB-0953-4E85-8285-BF597590F452}" type="datetime1">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2" name="KSO_FT"/>
          <p:cNvSpPr>
            <a:spLocks noGrp="1"/>
          </p:cNvSpPr>
          <p:nvPr>
            <p:ph type="ftr" sz="quarter" idx="3"/>
          </p:nvPr>
        </p:nvSpPr>
        <p:spPr>
          <a:xfrm>
            <a:off x="3028950" y="6356350"/>
            <a:ext cx="30861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3" name="KSO_FN"/>
          <p:cNvSpPr>
            <a:spLocks noGrp="1"/>
          </p:cNvSpPr>
          <p:nvPr>
            <p:ph type="sldNum" sz="quarter" idx="4"/>
          </p:nvPr>
        </p:nvSpPr>
        <p:spPr>
          <a:xfrm>
            <a:off x="3276600" y="6477000"/>
            <a:ext cx="2133600" cy="304800"/>
          </a:xfrm>
          <a:prstGeom prst="rect">
            <a:avLst/>
          </a:prstGeom>
        </p:spPr>
        <p:txBody>
          <a:bodyPr vert="horz" wrap="square" lIns="91440" tIns="45720" rIns="91440" bIns="45720" numCol="1" anchor="t" anchorCtr="0" compatLnSpc="1"/>
          <a:p>
            <a:pPr algn="ctr">
              <a:buNone/>
            </a:pPr>
            <a:fld id="{9A0DB2DC-4C9A-4742-B13C-FB6460FD3503}" type="slidenum">
              <a:rPr lang="zh-CN" altLang="en-US" dirty="0">
                <a:effectLst>
                  <a:outerShdw blurRad="38100" dist="38100" dir="2700000">
                    <a:srgbClr val="C0C0C0"/>
                  </a:outerShdw>
                </a:effectLst>
                <a:latin typeface="Verdana" panose="020B0604030504040204" pitchFamily="34" charset="0"/>
                <a:ea typeface="Gulim" panose="020B0600000101010101" pitchFamily="34" charset="-127"/>
              </a:rPr>
            </a:fld>
            <a:endParaRPr lang="zh-CN" altLang="en-US" dirty="0">
              <a:effectLst>
                <a:outerShdw blurRad="38100" dist="38100" dir="2700000">
                  <a:srgbClr val="C0C0C0"/>
                </a:outerShdw>
              </a:effectLst>
              <a:latin typeface="Verdana" panose="020B0604030504040204" pitchFamily="34" charset="0"/>
              <a:ea typeface="Gulim" panose="020B0600000101010101" pitchFamily="34" charset="-12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709740"/>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90"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371600"/>
            <a:ext cx="4032504" cy="4953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371600"/>
            <a:ext cx="4032504" cy="4953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365126"/>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3" y="1778439"/>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3" y="2665380"/>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6" y="1778439"/>
            <a:ext cx="3673183"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6" y="2665380"/>
            <a:ext cx="3673183"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9"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3"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3" y="457201"/>
            <a:ext cx="4629151"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2"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12364"/>
          <p:cNvSpPr>
            <a:spLocks noChangeArrowheads="1"/>
          </p:cNvSpPr>
          <p:nvPr/>
        </p:nvSpPr>
        <p:spPr bwMode="auto">
          <a:xfrm flipV="1">
            <a:off x="2438400" y="6718300"/>
            <a:ext cx="67056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矩形 12365"/>
          <p:cNvSpPr>
            <a:spLocks noChangeArrowheads="1"/>
          </p:cNvSpPr>
          <p:nvPr/>
        </p:nvSpPr>
        <p:spPr bwMode="auto">
          <a:xfrm flipH="1">
            <a:off x="7820025" y="6705600"/>
            <a:ext cx="1308100" cy="176213"/>
          </a:xfrm>
          <a:prstGeom prst="rect">
            <a:avLst/>
          </a:prstGeom>
          <a:noFill/>
          <a:ln w="9525">
            <a:noFill/>
            <a:miter lim="800000"/>
          </a:ln>
        </p:spPr>
        <p:txBody>
          <a:bodyPr lIns="18000" tIns="10800" rIns="18000" bIns="1080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ko-KR" sz="1000" b="1" i="0" u="none" strike="noStrike" kern="1200" cap="none" spc="0" normalizeH="0" baseline="0" noProof="0">
                <a:ln>
                  <a:noFill/>
                </a:ln>
                <a:solidFill>
                  <a:schemeClr val="tx2"/>
                </a:solidFill>
                <a:effectLst/>
                <a:uLnTx/>
                <a:uFillTx/>
                <a:latin typeface="Verdana" panose="020B0604030504040204" pitchFamily="34" charset="0"/>
                <a:ea typeface="Gulim" panose="020B0600000101010101" pitchFamily="34" charset="-127"/>
                <a:cs typeface="+mn-cs"/>
              </a:rPr>
              <a:t>YOUR SITE HERE</a:t>
            </a:r>
            <a:endParaRPr kumimoji="0" lang="en-US" altLang="ko-KR" sz="1000" b="1" i="0" u="none" strike="noStrike" kern="1200" cap="none" spc="0" normalizeH="0" baseline="0" noProof="0">
              <a:ln>
                <a:noFill/>
              </a:ln>
              <a:solidFill>
                <a:schemeClr val="tx2"/>
              </a:solidFill>
              <a:effectLst/>
              <a:uLnTx/>
              <a:uFillTx/>
              <a:latin typeface="Verdana" panose="020B0604030504040204" pitchFamily="34" charset="0"/>
              <a:ea typeface="Gulim" panose="020B0600000101010101" pitchFamily="34" charset="-127"/>
              <a:cs typeface="+mn-cs"/>
            </a:endParaRPr>
          </a:p>
        </p:txBody>
      </p:sp>
      <p:sp>
        <p:nvSpPr>
          <p:cNvPr id="1028" name="任意多边形 12322"/>
          <p:cNvSpPr>
            <a:spLocks noChangeArrowheads="1"/>
          </p:cNvSpPr>
          <p:nvPr/>
        </p:nvSpPr>
        <p:spPr bwMode="auto">
          <a:xfrm>
            <a:off x="0" y="0"/>
            <a:ext cx="9144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标题 12308"/>
          <p:cNvSpPr>
            <a:spLocks noGrp="1"/>
          </p:cNvSpPr>
          <p:nvPr>
            <p:ph type="title"/>
          </p:nvPr>
        </p:nvSpPr>
        <p:spPr>
          <a:xfrm>
            <a:off x="457200" y="304800"/>
            <a:ext cx="7848600" cy="609600"/>
          </a:xfrm>
          <a:prstGeom prst="rect">
            <a:avLst/>
          </a:prstGeom>
          <a:noFill/>
          <a:ln w="9525">
            <a:noFill/>
          </a:ln>
        </p:spPr>
        <p:txBody>
          <a:bodyPr anchor="ctr"/>
          <a:p>
            <a:pPr lvl="0"/>
            <a:r>
              <a:rPr lang="ko-KR" altLang="en-US" dirty="0"/>
              <a:t>单击此处编辑母版标题样式</a:t>
            </a:r>
            <a:endParaRPr lang="ko-KR" altLang="en-US" dirty="0"/>
          </a:p>
        </p:txBody>
      </p:sp>
      <p:sp>
        <p:nvSpPr>
          <p:cNvPr id="1030" name="文本占位符 12309"/>
          <p:cNvSpPr>
            <a:spLocks noGrp="1"/>
          </p:cNvSpPr>
          <p:nvPr>
            <p:ph type="body"/>
          </p:nvPr>
        </p:nvSpPr>
        <p:spPr>
          <a:xfrm>
            <a:off x="457200" y="1371600"/>
            <a:ext cx="8229600" cy="4953000"/>
          </a:xfrm>
          <a:prstGeom prst="rect">
            <a:avLst/>
          </a:prstGeom>
          <a:noFill/>
          <a:ln w="9525">
            <a:noFill/>
          </a:ln>
        </p:spPr>
        <p:txBody>
          <a:bodyPr/>
          <a:p>
            <a:pPr lvl="0"/>
            <a:r>
              <a:rPr lang="ko-KR" altLang="en-US" dirty="0"/>
              <a:t>单击此处编辑母版文本样式</a:t>
            </a:r>
            <a:endParaRPr lang="ko-KR" altLang="en-US" dirty="0"/>
          </a:p>
          <a:p>
            <a:pPr lvl="1"/>
            <a:r>
              <a:rPr lang="ko-KR" altLang="en-US" dirty="0"/>
              <a:t>第二级</a:t>
            </a:r>
            <a:endParaRPr lang="ko-KR" altLang="en-US" dirty="0"/>
          </a:p>
          <a:p>
            <a:pPr lvl="2"/>
            <a:r>
              <a:rPr lang="ko-KR" altLang="en-US" dirty="0"/>
              <a:t>第三级</a:t>
            </a:r>
            <a:endParaRPr lang="ko-KR" altLang="en-US" dirty="0"/>
          </a:p>
          <a:p>
            <a:pPr lvl="3"/>
            <a:r>
              <a:rPr lang="ko-KR" altLang="en-US" dirty="0"/>
              <a:t>第四级</a:t>
            </a:r>
            <a:endParaRPr lang="ko-KR" altLang="en-US" dirty="0"/>
          </a:p>
          <a:p>
            <a:pPr lvl="4"/>
            <a:r>
              <a:rPr lang="ko-KR" altLang="en-US" dirty="0"/>
              <a:t>第五级</a:t>
            </a:r>
            <a:endParaRPr lang="ko-KR" altLang="en-US" dirty="0"/>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vert="horz" wrap="square" lIns="91440" tIns="45720" rIns="91440" bIns="45720" numCol="1" anchor="t" anchorCtr="0" compatLnSpc="1"/>
          <a:lstStyle>
            <a:lvl1pPr algn="ctr">
              <a:defRPr sz="1200">
                <a:latin typeface="Verdana" panose="020B0604030504040204" pitchFamily="34" charset="0"/>
                <a:ea typeface="Gulim" panose="020B0600000101010101" pitchFamily="34" charset="-127"/>
              </a:defRPr>
            </a:lvl1pPr>
          </a:lstStyle>
          <a:p>
            <a:pPr lvl="0" eaLnBrk="1" hangingPunct="1">
              <a:buNone/>
            </a:pPr>
            <a:fld id="{9A0DB2DC-4C9A-4742-B13C-FB6460FD3503}" type="slidenum">
              <a:rPr lang="ko-KR" altLang="en-US" dirty="0">
                <a:effectLst>
                  <a:outerShdw blurRad="38100" dist="38100" dir="2700000">
                    <a:srgbClr val="C0C0C0"/>
                  </a:outerShdw>
                </a:effectLst>
              </a:rPr>
            </a:fld>
            <a:endParaRPr lang="ko-KR" altLang="en-US" dirty="0">
              <a:effectLst>
                <a:outerShdw blurRad="38100" dist="38100" dir="2700000">
                  <a:srgbClr val="C0C0C0"/>
                </a:outerShdw>
              </a:effectLst>
            </a:endParaRPr>
          </a:p>
        </p:txBody>
      </p:sp>
      <p:sp>
        <p:nvSpPr>
          <p:cNvPr id="1033" name="矩形 12323"/>
          <p:cNvSpPr>
            <a:spLocks noChangeArrowheads="1"/>
          </p:cNvSpPr>
          <p:nvPr/>
        </p:nvSpPr>
        <p:spPr bwMode="auto">
          <a:xfrm>
            <a:off x="8013700" y="985838"/>
            <a:ext cx="1155700" cy="390525"/>
          </a:xfrm>
          <a:prstGeom prst="rect">
            <a:avLst/>
          </a:prstGeom>
          <a:noFill/>
          <a:ln w="9525">
            <a:noFill/>
            <a:miter lim="800000"/>
          </a:ln>
        </p:spPr>
        <p:txBody>
          <a:bodyPr lIns="18000" tIns="10800" rIns="18000" bIns="10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ko-KR" sz="2400" b="1" i="0" u="none" strike="noStrike" kern="1200" cap="none" spc="0" normalizeH="0" baseline="0" noProof="0">
                <a:ln>
                  <a:noFill/>
                </a:ln>
                <a:solidFill>
                  <a:schemeClr val="tx2"/>
                </a:solidFill>
                <a:effectLst/>
                <a:uLnTx/>
                <a:uFillTx/>
                <a:latin typeface="Verdana" panose="020B0604030504040204" pitchFamily="34" charset="0"/>
                <a:ea typeface="Gulim" panose="020B0600000101010101" pitchFamily="34" charset="-127"/>
                <a:cs typeface="+mn-cs"/>
              </a:rPr>
              <a:t>LOGO</a:t>
            </a:r>
            <a:endParaRPr kumimoji="0" lang="en-US" altLang="ko-KR" sz="2400" b="1" i="0" u="none" strike="noStrike" kern="1200" cap="none" spc="0" normalizeH="0" baseline="0" noProof="0">
              <a:ln>
                <a:noFill/>
              </a:ln>
              <a:solidFill>
                <a:schemeClr val="tx2"/>
              </a:solidFill>
              <a:effectLst/>
              <a:uLnTx/>
              <a:uFillTx/>
              <a:latin typeface="Verdana" panose="020B0604030504040204" pitchFamily="34" charset="0"/>
              <a:ea typeface="Gulim" panose="020B0600000101010101" pitchFamily="34" charset="-127"/>
              <a:cs typeface="+mn-cs"/>
            </a:endParaRPr>
          </a:p>
        </p:txBody>
      </p:sp>
      <p:sp>
        <p:nvSpPr>
          <p:cNvPr id="1034" name="任意多边形 12324"/>
          <p:cNvSpPr>
            <a:spLocks noChangeArrowheads="1"/>
          </p:cNvSpPr>
          <p:nvPr/>
        </p:nvSpPr>
        <p:spPr bwMode="auto">
          <a:xfrm>
            <a:off x="2438400" y="0"/>
            <a:ext cx="67056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 name="组合 12416"/>
          <p:cNvGrpSpPr/>
          <p:nvPr/>
        </p:nvGrpSpPr>
        <p:grpSpPr>
          <a:xfrm>
            <a:off x="2657475" y="4763"/>
            <a:ext cx="6351588" cy="134937"/>
            <a:chOff x="1674" y="3"/>
            <a:chExt cx="4001" cy="85"/>
          </a:xfrm>
        </p:grpSpPr>
        <p:sp>
          <p:nvSpPr>
            <p:cNvPr id="1036" name="矩形 12374"/>
            <p:cNvSpPr>
              <a:spLocks noChangeArrowheads="1"/>
            </p:cNvSpPr>
            <p:nvPr/>
          </p:nvSpPr>
          <p:spPr bwMode="auto">
            <a:xfrm>
              <a:off x="167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7" name="矩形 12387"/>
            <p:cNvSpPr>
              <a:spLocks noChangeArrowheads="1"/>
            </p:cNvSpPr>
            <p:nvPr/>
          </p:nvSpPr>
          <p:spPr bwMode="auto">
            <a:xfrm>
              <a:off x="181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矩形 12388"/>
            <p:cNvSpPr>
              <a:spLocks noChangeArrowheads="1"/>
            </p:cNvSpPr>
            <p:nvPr/>
          </p:nvSpPr>
          <p:spPr bwMode="auto">
            <a:xfrm>
              <a:off x="194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矩形 12389"/>
            <p:cNvSpPr>
              <a:spLocks noChangeArrowheads="1"/>
            </p:cNvSpPr>
            <p:nvPr/>
          </p:nvSpPr>
          <p:spPr bwMode="auto">
            <a:xfrm>
              <a:off x="208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矩形 12390"/>
            <p:cNvSpPr>
              <a:spLocks noChangeArrowheads="1"/>
            </p:cNvSpPr>
            <p:nvPr/>
          </p:nvSpPr>
          <p:spPr bwMode="auto">
            <a:xfrm>
              <a:off x="221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1" name="矩形 12391"/>
            <p:cNvSpPr>
              <a:spLocks noChangeArrowheads="1"/>
            </p:cNvSpPr>
            <p:nvPr/>
          </p:nvSpPr>
          <p:spPr bwMode="auto">
            <a:xfrm>
              <a:off x="235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2" name="矩形 12392"/>
            <p:cNvSpPr>
              <a:spLocks noChangeArrowheads="1"/>
            </p:cNvSpPr>
            <p:nvPr/>
          </p:nvSpPr>
          <p:spPr bwMode="auto">
            <a:xfrm>
              <a:off x="249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3" name="矩形 12393"/>
            <p:cNvSpPr>
              <a:spLocks noChangeArrowheads="1"/>
            </p:cNvSpPr>
            <p:nvPr/>
          </p:nvSpPr>
          <p:spPr bwMode="auto">
            <a:xfrm>
              <a:off x="262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 name="矩形 12394"/>
            <p:cNvSpPr>
              <a:spLocks noChangeArrowheads="1"/>
            </p:cNvSpPr>
            <p:nvPr/>
          </p:nvSpPr>
          <p:spPr bwMode="auto">
            <a:xfrm>
              <a:off x="276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5" name="矩形 12395"/>
            <p:cNvSpPr>
              <a:spLocks noChangeArrowheads="1"/>
            </p:cNvSpPr>
            <p:nvPr/>
          </p:nvSpPr>
          <p:spPr bwMode="auto">
            <a:xfrm>
              <a:off x="289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6" name="矩形 12396"/>
            <p:cNvSpPr>
              <a:spLocks noChangeArrowheads="1"/>
            </p:cNvSpPr>
            <p:nvPr/>
          </p:nvSpPr>
          <p:spPr bwMode="auto">
            <a:xfrm>
              <a:off x="303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7" name="矩形 12397"/>
            <p:cNvSpPr>
              <a:spLocks noChangeArrowheads="1"/>
            </p:cNvSpPr>
            <p:nvPr/>
          </p:nvSpPr>
          <p:spPr bwMode="auto">
            <a:xfrm>
              <a:off x="317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8" name="矩形 12398"/>
            <p:cNvSpPr>
              <a:spLocks noChangeArrowheads="1"/>
            </p:cNvSpPr>
            <p:nvPr/>
          </p:nvSpPr>
          <p:spPr bwMode="auto">
            <a:xfrm>
              <a:off x="330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9" name="矩形 12399"/>
            <p:cNvSpPr>
              <a:spLocks noChangeArrowheads="1"/>
            </p:cNvSpPr>
            <p:nvPr/>
          </p:nvSpPr>
          <p:spPr bwMode="auto">
            <a:xfrm>
              <a:off x="344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0" name="矩形 12400"/>
            <p:cNvSpPr>
              <a:spLocks noChangeArrowheads="1"/>
            </p:cNvSpPr>
            <p:nvPr/>
          </p:nvSpPr>
          <p:spPr bwMode="auto">
            <a:xfrm>
              <a:off x="357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1" name="矩形 12401"/>
            <p:cNvSpPr>
              <a:spLocks noChangeArrowheads="1"/>
            </p:cNvSpPr>
            <p:nvPr/>
          </p:nvSpPr>
          <p:spPr bwMode="auto">
            <a:xfrm>
              <a:off x="371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2" name="矩形 12402"/>
            <p:cNvSpPr>
              <a:spLocks noChangeArrowheads="1"/>
            </p:cNvSpPr>
            <p:nvPr/>
          </p:nvSpPr>
          <p:spPr bwMode="auto">
            <a:xfrm>
              <a:off x="385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3" name="矩形 12403"/>
            <p:cNvSpPr>
              <a:spLocks noChangeArrowheads="1"/>
            </p:cNvSpPr>
            <p:nvPr/>
          </p:nvSpPr>
          <p:spPr bwMode="auto">
            <a:xfrm>
              <a:off x="398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4" name="矩形 12404"/>
            <p:cNvSpPr>
              <a:spLocks noChangeArrowheads="1"/>
            </p:cNvSpPr>
            <p:nvPr/>
          </p:nvSpPr>
          <p:spPr bwMode="auto">
            <a:xfrm>
              <a:off x="412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5" name="矩形 12405"/>
            <p:cNvSpPr>
              <a:spLocks noChangeArrowheads="1"/>
            </p:cNvSpPr>
            <p:nvPr/>
          </p:nvSpPr>
          <p:spPr bwMode="auto">
            <a:xfrm>
              <a:off x="425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6" name="矩形 12406"/>
            <p:cNvSpPr>
              <a:spLocks noChangeArrowheads="1"/>
            </p:cNvSpPr>
            <p:nvPr/>
          </p:nvSpPr>
          <p:spPr bwMode="auto">
            <a:xfrm>
              <a:off x="439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7" name="矩形 12407"/>
            <p:cNvSpPr>
              <a:spLocks noChangeArrowheads="1"/>
            </p:cNvSpPr>
            <p:nvPr/>
          </p:nvSpPr>
          <p:spPr bwMode="auto">
            <a:xfrm>
              <a:off x="453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8" name="矩形 12408"/>
            <p:cNvSpPr>
              <a:spLocks noChangeArrowheads="1"/>
            </p:cNvSpPr>
            <p:nvPr/>
          </p:nvSpPr>
          <p:spPr bwMode="auto">
            <a:xfrm>
              <a:off x="466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9" name="矩形 12409"/>
            <p:cNvSpPr>
              <a:spLocks noChangeArrowheads="1"/>
            </p:cNvSpPr>
            <p:nvPr/>
          </p:nvSpPr>
          <p:spPr bwMode="auto">
            <a:xfrm>
              <a:off x="480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0" name="矩形 12410"/>
            <p:cNvSpPr>
              <a:spLocks noChangeArrowheads="1"/>
            </p:cNvSpPr>
            <p:nvPr/>
          </p:nvSpPr>
          <p:spPr bwMode="auto">
            <a:xfrm>
              <a:off x="493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1" name="矩形 12411"/>
            <p:cNvSpPr>
              <a:spLocks noChangeArrowheads="1"/>
            </p:cNvSpPr>
            <p:nvPr/>
          </p:nvSpPr>
          <p:spPr bwMode="auto">
            <a:xfrm>
              <a:off x="5074"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2" name="矩形 12412"/>
            <p:cNvSpPr>
              <a:spLocks noChangeArrowheads="1"/>
            </p:cNvSpPr>
            <p:nvPr/>
          </p:nvSpPr>
          <p:spPr bwMode="auto">
            <a:xfrm>
              <a:off x="5210"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3" name="矩形 12413"/>
            <p:cNvSpPr>
              <a:spLocks noChangeArrowheads="1"/>
            </p:cNvSpPr>
            <p:nvPr/>
          </p:nvSpPr>
          <p:spPr bwMode="auto">
            <a:xfrm>
              <a:off x="5346"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4" name="矩形 12414"/>
            <p:cNvSpPr>
              <a:spLocks noChangeArrowheads="1"/>
            </p:cNvSpPr>
            <p:nvPr/>
          </p:nvSpPr>
          <p:spPr bwMode="auto">
            <a:xfrm>
              <a:off x="5482"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5" name="矩形 12415"/>
            <p:cNvSpPr>
              <a:spLocks noChangeArrowheads="1"/>
            </p:cNvSpPr>
            <p:nvPr/>
          </p:nvSpPr>
          <p:spPr bwMode="auto">
            <a:xfrm>
              <a:off x="5618" y="3"/>
              <a:ext cx="57" cy="85"/>
            </a:xfrm>
            <a:prstGeom prst="rect">
              <a:avLst/>
            </a:prstGeom>
            <a:gradFill rotWithShape="1">
              <a:gsLst>
                <a:gs pos="0">
                  <a:schemeClr val="accent1"/>
                </a:gs>
                <a:gs pos="100000">
                  <a:srgbClr val="425016"/>
                </a:gs>
              </a:gsLst>
              <a:lin ang="0" scaled="1"/>
            </a:gradFill>
            <a:ln w="9525">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tx1"/>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3200" b="1">
          <a:solidFill>
            <a:schemeClr val="tx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defRPr sz="2800" b="1"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tx2"/>
        </a:buClr>
        <a:buSzPct val="60000"/>
        <a:buFont typeface="Wingdings" panose="05000000000000000000" pitchFamily="2" charset="2"/>
        <a:defRPr sz="2400" b="1" kern="1200">
          <a:solidFill>
            <a:schemeClr val="tx1"/>
          </a:solidFill>
          <a:latin typeface="宋体" panose="02010600030101010101" pitchFamily="2" charset="-122"/>
          <a:ea typeface="+mn-ea"/>
          <a:cs typeface="+mn-cs"/>
        </a:defRPr>
      </a:lvl2pPr>
      <a:lvl3pPr marL="1143000" lvl="2" indent="-228600" algn="l" rtl="0" eaLnBrk="0" fontAlgn="base" hangingPunct="0">
        <a:spcBef>
          <a:spcPct val="20000"/>
        </a:spcBef>
        <a:spcAft>
          <a:spcPct val="0"/>
        </a:spcAft>
        <a:buClr>
          <a:schemeClr val="folHlink"/>
        </a:buClr>
        <a:buSzPct val="60000"/>
        <a:buFont typeface="Wingdings" panose="05000000000000000000" pitchFamily="2" charset="2"/>
        <a:defRPr sz="2400" kern="1200">
          <a:solidFill>
            <a:schemeClr val="tx1"/>
          </a:solidFill>
          <a:latin typeface="Verdana" panose="020B0604030504040204" pitchFamily="34" charset="0"/>
          <a:ea typeface="+mn-ea"/>
          <a:cs typeface="+mn-cs"/>
        </a:defRPr>
      </a:lvl3pPr>
      <a:lvl4pPr marL="1600200" lvl="3" indent="-228600" algn="l" rtl="0" eaLnBrk="0" fontAlgn="base" hangingPunct="0">
        <a:spcBef>
          <a:spcPct val="20000"/>
        </a:spcBef>
        <a:spcAft>
          <a:spcPct val="0"/>
        </a:spcAft>
        <a:buClr>
          <a:schemeClr val="tx1"/>
        </a:buClr>
        <a:buSzPct val="60000"/>
        <a:buFont typeface="Wingdings" panose="05000000000000000000" pitchFamily="2" charset="2"/>
        <a:defRPr sz="2000" kern="1200">
          <a:solidFill>
            <a:schemeClr val="tx1"/>
          </a:solidFill>
          <a:latin typeface="Verdana" panose="020B0604030504040204" pitchFamily="34" charset="0"/>
          <a:ea typeface="+mn-ea"/>
          <a:cs typeface="+mn-cs"/>
        </a:defRPr>
      </a:lvl4pPr>
      <a:lvl5pPr marL="2057400" lvl="4" indent="-228600" algn="l" rtl="0" eaLnBrk="0" fontAlgn="base" hangingPunct="0">
        <a:spcBef>
          <a:spcPct val="20000"/>
        </a:spcBef>
        <a:spcAft>
          <a:spcPct val="0"/>
        </a:spcAft>
        <a:buClr>
          <a:schemeClr val="hlink"/>
        </a:buClr>
        <a:buSzPct val="60000"/>
        <a:buFont typeface="Wingdings" panose="05000000000000000000" pitchFamily="2" charset="2"/>
        <a:defRPr sz="2000" kern="1200">
          <a:solidFill>
            <a:schemeClr val="tx1"/>
          </a:solidFill>
          <a:latin typeface="Verdana" panose="020B0604030504040204" pitchFamily="34" charset="0"/>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sz="2000" b="0" i="0" u="none" kern="1200" baseline="0">
          <a:solidFill>
            <a:schemeClr val="tx1"/>
          </a:solidFill>
          <a:latin typeface="Verdana" panose="020B0604030504040204" pitchFamily="34" charset="0"/>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sz="2000" b="0" i="0" u="none" kern="1200" baseline="0">
          <a:solidFill>
            <a:schemeClr val="tx1"/>
          </a:solidFill>
          <a:latin typeface="Verdana" panose="020B0604030504040204" pitchFamily="34" charset="0"/>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sz="2000" b="0" i="0" u="none" kern="1200" baseline="0">
          <a:solidFill>
            <a:schemeClr val="tx1"/>
          </a:solidFill>
          <a:latin typeface="Verdana" panose="020B0604030504040204" pitchFamily="34" charset="0"/>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sz="2000" b="0" i="0" u="none" kern="1200" baseline="0">
          <a:solidFill>
            <a:schemeClr val="tx1"/>
          </a:solidFill>
          <a:latin typeface="Verdana" panose="020B0604030504040204" pitchFamily="34" charset="0"/>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hyperlink" Target="http://www.hb.xinhuanet.com/zhuanti/2006-11/23/content_8600689.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0830;&#26435;&#25346;&#22270;&#21450;&#30456;&#20851;&#21046;&#24230;\130625&#20851;&#20110;&#21360;&#21457;&#20025;&#19996;&#24066;&#20892;&#26449;&#38598;&#20307;&#8220;&#19977;&#36164;&#8221;&#30417;&#31649;&#37197;&#22871;&#21046;&#24230;&#30340;&#36890;&#30693;(&#23450;&#31295;).doc"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hyperlink" Target="http://hb.henanews.org.cn/newshebi/nong.htm" TargetMode="Externa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hyperlink" Target="http://www.jnnj.gov.cn/jn-xxkb07350.ht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584200" y="903288"/>
            <a:ext cx="7737475" cy="598487"/>
          </a:xfrm>
          <a:ln/>
        </p:spPr>
        <p:txBody>
          <a:bodyPr vert="horz" wrap="square" lIns="91440" tIns="45720" rIns="91440" bIns="45720" anchor="ctr"/>
          <a:p>
            <a:pPr eaLnBrk="1" hangingPunct="1"/>
            <a:r>
              <a:rPr lang="zh-CN" altLang="en-US" dirty="0"/>
              <a:t>怎样做好农村集体经济组织“三资”管理</a:t>
            </a:r>
            <a:br>
              <a:rPr lang="en-US" altLang="zh-CN" dirty="0"/>
            </a:br>
            <a:r>
              <a:rPr lang="en-US" altLang="zh-CN" dirty="0"/>
              <a:t>          </a:t>
            </a:r>
            <a:r>
              <a:rPr lang="zh-CN" altLang="en-US" dirty="0"/>
              <a:t>和村务公开工作</a:t>
            </a:r>
            <a:br>
              <a:rPr lang="en-US" altLang="zh-CN" dirty="0"/>
            </a:br>
            <a:endParaRPr lang="zh-CN" altLang="en-US" dirty="0"/>
          </a:p>
        </p:txBody>
      </p:sp>
      <p:pic>
        <p:nvPicPr>
          <p:cNvPr id="4099" name="内容占位符 3"/>
          <p:cNvPicPr>
            <a:picLocks noGrp="1" noChangeAspect="1"/>
          </p:cNvPicPr>
          <p:nvPr>
            <p:ph idx="1"/>
          </p:nvPr>
        </p:nvPicPr>
        <p:blipFill>
          <a:blip r:embed="rId1"/>
          <a:srcRect/>
          <a:stretch>
            <a:fillRect/>
          </a:stretch>
        </p:blipFill>
        <p:spPr>
          <a:xfrm>
            <a:off x="92075" y="1638300"/>
            <a:ext cx="8970963" cy="4686300"/>
          </a:xfrm>
          <a:ln/>
        </p:spPr>
      </p:pic>
      <p:sp>
        <p:nvSpPr>
          <p:cNvPr id="4100" name="文本框 4"/>
          <p:cNvSpPr txBox="1"/>
          <p:nvPr/>
        </p:nvSpPr>
        <p:spPr>
          <a:xfrm>
            <a:off x="5891213" y="4740275"/>
            <a:ext cx="3340100" cy="1016000"/>
          </a:xfrm>
          <a:prstGeom prst="rect">
            <a:avLst/>
          </a:prstGeom>
          <a:noFill/>
          <a:ln w="9525">
            <a:noFill/>
          </a:ln>
        </p:spPr>
        <p:txBody>
          <a:bodyPr>
            <a:spAutoFit/>
          </a:bodyPr>
          <a:p>
            <a:pPr eaLnBrk="0" hangingPunct="0"/>
            <a:r>
              <a:rPr lang="zh-CN" altLang="en-US" sz="2000" b="1" dirty="0">
                <a:solidFill>
                  <a:srgbClr val="1AFF1A"/>
                </a:solidFill>
                <a:latin typeface="Times New Roman" panose="02020603050405020304" pitchFamily="18" charset="0"/>
              </a:rPr>
              <a:t>奈曼旗农牧业经营管理中心</a:t>
            </a:r>
            <a:endParaRPr lang="zh-CN" altLang="en-US" sz="2000" b="1" dirty="0">
              <a:solidFill>
                <a:srgbClr val="1AFF1A"/>
              </a:solidFill>
              <a:latin typeface="Times New Roman" panose="02020603050405020304" pitchFamily="18" charset="0"/>
            </a:endParaRPr>
          </a:p>
          <a:p>
            <a:pPr eaLnBrk="0" hangingPunct="0"/>
            <a:r>
              <a:rPr lang="zh-CN" altLang="en-US" sz="2000" b="1" dirty="0">
                <a:solidFill>
                  <a:srgbClr val="1AFF1A"/>
                </a:solidFill>
                <a:latin typeface="Times New Roman" panose="02020603050405020304" pitchFamily="18" charset="0"/>
              </a:rPr>
              <a:t>                 韩艳丽</a:t>
            </a:r>
            <a:endParaRPr lang="zh-CN" altLang="en-US" sz="2000" b="1" dirty="0">
              <a:solidFill>
                <a:srgbClr val="1AFF1A"/>
              </a:solidFill>
              <a:latin typeface="Times New Roman" panose="02020603050405020304" pitchFamily="18" charset="0"/>
            </a:endParaRPr>
          </a:p>
          <a:p>
            <a:pPr eaLnBrk="0" hangingPunct="0"/>
            <a:r>
              <a:rPr lang="en-US" altLang="zh-CN" sz="2000" b="1" dirty="0">
                <a:solidFill>
                  <a:srgbClr val="1AFF1A"/>
                </a:solidFill>
                <a:latin typeface="Times New Roman" panose="02020603050405020304" pitchFamily="18" charset="0"/>
              </a:rPr>
              <a:t>                 2020.5</a:t>
            </a:r>
            <a:endParaRPr lang="en-US" altLang="zh-CN" sz="2000" b="1" dirty="0">
              <a:solidFill>
                <a:srgbClr val="1AFF1A"/>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262145"/>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13315" name="文本占位符 262146"/>
          <p:cNvSpPr>
            <a:spLocks noGrp="1"/>
          </p:cNvSpPr>
          <p:nvPr>
            <p:ph idx="1"/>
          </p:nvPr>
        </p:nvSpPr>
        <p:spPr>
          <a:xfrm>
            <a:off x="457200" y="1054100"/>
            <a:ext cx="8229600" cy="5803900"/>
          </a:xfrm>
          <a:ln/>
        </p:spPr>
        <p:txBody>
          <a:bodyPr vert="horz" wrap="square" lIns="91440" tIns="45720" rIns="91440" bIns="45720" anchor="t"/>
          <a:p>
            <a:pPr eaLnBrk="1" hangingPunct="1"/>
            <a:r>
              <a:rPr lang="zh-CN" altLang="en-US" dirty="0">
                <a:solidFill>
                  <a:srgbClr val="FF0000"/>
                </a:solidFill>
              </a:rPr>
              <a:t>严格各项财务制度：</a:t>
            </a:r>
            <a:endParaRPr lang="zh-CN" altLang="en-US" dirty="0">
              <a:solidFill>
                <a:srgbClr val="FF0000"/>
              </a:solidFill>
            </a:endParaRPr>
          </a:p>
          <a:p>
            <a:pPr eaLnBrk="1" hangingPunct="1"/>
            <a:endParaRPr lang="zh-CN" altLang="en-US" dirty="0"/>
          </a:p>
          <a:p>
            <a:pPr eaLnBrk="1" hangingPunct="1"/>
            <a:r>
              <a:rPr lang="zh-CN" altLang="en-US" dirty="0"/>
              <a:t>（一）严格执行财务预决算制度。 </a:t>
            </a:r>
            <a:r>
              <a:rPr lang="zh-CN" altLang="en-US" sz="1200" dirty="0"/>
              <a:t>（会议记录、招标合同、采购手续等）</a:t>
            </a:r>
            <a:endParaRPr lang="zh-CN" altLang="en-US" sz="1200" dirty="0"/>
          </a:p>
          <a:p>
            <a:pPr eaLnBrk="1" hangingPunct="1"/>
            <a:r>
              <a:rPr lang="zh-CN" altLang="en-US" dirty="0"/>
              <a:t>（二）严格执行货币资金管理制度。</a:t>
            </a:r>
            <a:endParaRPr lang="zh-CN" altLang="en-US" dirty="0"/>
          </a:p>
          <a:p>
            <a:pPr eaLnBrk="1" hangingPunct="1">
              <a:buClr>
                <a:schemeClr val="tx1"/>
              </a:buClr>
              <a:buFont typeface="Wingdings" panose="05000000000000000000" pitchFamily="2" charset="2"/>
              <a:buChar char="v"/>
            </a:pPr>
            <a:r>
              <a:rPr lang="en-US" altLang="zh-CN" dirty="0"/>
              <a:t>1.</a:t>
            </a:r>
            <a:r>
              <a:rPr lang="zh-CN" altLang="en-US" dirty="0"/>
              <a:t>账和款分离；</a:t>
            </a:r>
            <a:r>
              <a:rPr lang="en-US" altLang="zh-CN" dirty="0"/>
              <a:t>2.</a:t>
            </a:r>
            <a:r>
              <a:rPr lang="zh-CN" altLang="en-US" dirty="0"/>
              <a:t>不准白条抵库，、不准坐收坐支、不准挪用，不准公款私存；严禁私设</a:t>
            </a:r>
            <a:r>
              <a:rPr lang="zh-CN" altLang="en-US" dirty="0">
                <a:latin typeface="Arial" panose="020B0604020202020204" pitchFamily="34" charset="0"/>
              </a:rPr>
              <a:t>“</a:t>
            </a:r>
            <a:r>
              <a:rPr lang="zh-CN" altLang="en-US" dirty="0"/>
              <a:t>小金库</a:t>
            </a:r>
            <a:r>
              <a:rPr lang="zh-CN" altLang="en-US" dirty="0">
                <a:latin typeface="Arial" panose="020B0604020202020204" pitchFamily="34" charset="0"/>
              </a:rPr>
              <a:t>”</a:t>
            </a:r>
            <a:r>
              <a:rPr lang="zh-CN" altLang="en-US" dirty="0"/>
              <a:t>严禁库存现金超限额 。</a:t>
            </a:r>
            <a:r>
              <a:rPr lang="en-US" altLang="zh-CN" dirty="0"/>
              <a:t>3.</a:t>
            </a:r>
            <a:r>
              <a:rPr lang="zh-CN" altLang="en-US" dirty="0"/>
              <a:t>实行</a:t>
            </a:r>
            <a:r>
              <a:rPr lang="zh-CN" altLang="en-US" dirty="0">
                <a:latin typeface="Arial" panose="020B0604020202020204" pitchFamily="34" charset="0"/>
              </a:rPr>
              <a:t>“</a:t>
            </a:r>
            <a:r>
              <a:rPr lang="zh-CN" altLang="en-US" dirty="0"/>
              <a:t>备用金</a:t>
            </a:r>
            <a:r>
              <a:rPr lang="zh-CN" altLang="en-US" dirty="0">
                <a:latin typeface="Arial" panose="020B0604020202020204" pitchFamily="34" charset="0"/>
              </a:rPr>
              <a:t>”</a:t>
            </a:r>
            <a:r>
              <a:rPr lang="zh-CN" altLang="en-US" dirty="0"/>
              <a:t>制度。</a:t>
            </a:r>
            <a:r>
              <a:rPr lang="zh-CN" altLang="en-US" sz="1400" dirty="0"/>
              <a:t>（</a:t>
            </a:r>
            <a:r>
              <a:rPr lang="en-US" altLang="zh-CN" sz="1400" dirty="0"/>
              <a:t>1000</a:t>
            </a:r>
            <a:r>
              <a:rPr lang="zh-CN" altLang="en-US" sz="1400" dirty="0"/>
              <a:t>元）（不得支付往来欠款和在建工程款）</a:t>
            </a:r>
            <a:endParaRPr lang="en-US" altLang="zh-CN" sz="1400" dirty="0"/>
          </a:p>
          <a:p>
            <a:pPr eaLnBrk="1" hangingPunct="1">
              <a:buClr>
                <a:schemeClr val="tx1"/>
              </a:buClr>
              <a:buFont typeface="Wingdings" panose="05000000000000000000" pitchFamily="2" charset="2"/>
              <a:buChar char="v"/>
            </a:pPr>
            <a:r>
              <a:rPr lang="en-US" altLang="zh-CN" dirty="0"/>
              <a:t>4.</a:t>
            </a:r>
            <a:r>
              <a:rPr lang="zh-CN" altLang="en-US" dirty="0"/>
              <a:t>日清月结。</a:t>
            </a:r>
            <a:endParaRPr lang="zh-CN" altLang="en-US" dirty="0"/>
          </a:p>
          <a:p>
            <a:pPr eaLnBrk="1" hangingPunct="1">
              <a:buClr>
                <a:schemeClr val="tx1"/>
              </a:buClr>
              <a:buFont typeface="Wingdings" panose="05000000000000000000" pitchFamily="2" charset="2"/>
              <a:buChar char="v"/>
            </a:pPr>
            <a:r>
              <a:rPr lang="zh-CN" altLang="en-US" dirty="0"/>
              <a:t>严格开支审批程序，（五章俱全</a:t>
            </a:r>
            <a:r>
              <a:rPr lang="zh-CN" altLang="en-US" dirty="0">
                <a:solidFill>
                  <a:srgbClr val="FF0000"/>
                </a:solidFill>
              </a:rPr>
              <a:t>：</a:t>
            </a:r>
            <a:r>
              <a:rPr lang="zh-CN" altLang="en-US" sz="1100" dirty="0">
                <a:solidFill>
                  <a:srgbClr val="FF0000"/>
                </a:solidFill>
              </a:rPr>
              <a:t>经办人、村委会主任、嘎查村党支部书记签字、村务监督委员会、苏木乡镇经管站审计人员</a:t>
            </a:r>
            <a:r>
              <a:rPr lang="zh-CN" altLang="en-US" dirty="0">
                <a:solidFill>
                  <a:srgbClr val="FF0000"/>
                </a:solidFill>
              </a:rPr>
              <a:t>）。</a:t>
            </a:r>
            <a:endParaRPr lang="zh-CN" altLang="en-US" dirty="0">
              <a:solidFill>
                <a:srgbClr val="FF0000"/>
              </a:solidFill>
            </a:endParaRPr>
          </a:p>
          <a:p>
            <a:pPr eaLnBrk="1" hangingPunct="1"/>
            <a:endParaRPr lang="zh-CN" altLang="en-US" dirty="0"/>
          </a:p>
          <a:p>
            <a:pPr eaLnBrk="1" hangingPunct="1">
              <a:buClr>
                <a:schemeClr val="tx1"/>
              </a:buClr>
              <a:buFont typeface="Wingdings" panose="05000000000000000000" pitchFamily="2" charset="2"/>
              <a:buChar char="v"/>
            </a:pP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内容占位符 2"/>
          <p:cNvSpPr>
            <a:spLocks noGrp="1"/>
          </p:cNvSpPr>
          <p:nvPr>
            <p:ph idx="1"/>
          </p:nvPr>
        </p:nvSpPr>
        <p:spPr>
          <a:ln/>
        </p:spPr>
        <p:txBody>
          <a:bodyPr vert="horz" wrap="square" lIns="91440" tIns="45720" rIns="91440" bIns="45720" anchor="t"/>
          <a:p>
            <a:r>
              <a:rPr lang="zh-CN" altLang="zh-CN" dirty="0"/>
              <a:t>我们相信，在党委的领导和重视下，在上级部门的大力帮助和指导下，我县的村务公开工作会更上一个新台阶。村干部只要恪守为民准则，清正廉洁，真抓实干，一定都是群众心中的好干部。</a:t>
            </a:r>
            <a:endParaRPr lang="zh-CN"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6498" name="组合 84995"/>
          <p:cNvGrpSpPr/>
          <p:nvPr/>
        </p:nvGrpSpPr>
        <p:grpSpPr>
          <a:xfrm>
            <a:off x="7938" y="5588000"/>
            <a:ext cx="9136062" cy="1270000"/>
            <a:chOff x="5" y="3555"/>
            <a:chExt cx="5755" cy="800"/>
          </a:xfrm>
        </p:grpSpPr>
        <p:sp>
          <p:nvSpPr>
            <p:cNvPr id="88066" name="矩形 84996"/>
            <p:cNvSpPr>
              <a:spLocks noChangeArrowheads="1"/>
            </p:cNvSpPr>
            <p:nvPr/>
          </p:nvSpPr>
          <p:spPr bwMode="auto">
            <a:xfrm>
              <a:off x="5" y="3555"/>
              <a:ext cx="5755" cy="796"/>
            </a:xfrm>
            <a:prstGeom prst="rect">
              <a:avLst/>
            </a:prstGeom>
            <a:gradFill rotWithShape="1">
              <a:gsLst>
                <a:gs pos="0">
                  <a:schemeClr val="hlink"/>
                </a:gs>
                <a:gs pos="50000">
                  <a:schemeClr val="tx2"/>
                </a:gs>
                <a:gs pos="100000">
                  <a:schemeClr val="hlink"/>
                </a:gs>
              </a:gsLst>
              <a:lin ang="54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chemeClr val="tx1"/>
                </a:solidFill>
                <a:effectLst/>
                <a:uLnTx/>
                <a:uFillTx/>
                <a:latin typeface="Times New Roman" panose="02020603050405020304" pitchFamily="18" charset="0"/>
                <a:ea typeface="Gulim" panose="020B0600000101010101" pitchFamily="34" charset="-127"/>
                <a:cs typeface="+mn-cs"/>
              </a:endParaRPr>
            </a:p>
          </p:txBody>
        </p:sp>
        <p:grpSp>
          <p:nvGrpSpPr>
            <p:cNvPr id="106516" name="组合 84997"/>
            <p:cNvGrpSpPr/>
            <p:nvPr/>
          </p:nvGrpSpPr>
          <p:grpSpPr>
            <a:xfrm>
              <a:off x="194" y="3556"/>
              <a:ext cx="5305" cy="799"/>
              <a:chOff x="194" y="3556"/>
              <a:chExt cx="5305" cy="799"/>
            </a:xfrm>
          </p:grpSpPr>
          <p:sp>
            <p:nvSpPr>
              <p:cNvPr id="106517" name="矩形 84998"/>
              <p:cNvSpPr/>
              <p:nvPr/>
            </p:nvSpPr>
            <p:spPr>
              <a:xfrm>
                <a:off x="194"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18" name="矩形 84999"/>
              <p:cNvSpPr/>
              <p:nvPr/>
            </p:nvSpPr>
            <p:spPr>
              <a:xfrm>
                <a:off x="494"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19" name="矩形 85000"/>
              <p:cNvSpPr/>
              <p:nvPr/>
            </p:nvSpPr>
            <p:spPr>
              <a:xfrm>
                <a:off x="850"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0" name="矩形 85001"/>
              <p:cNvSpPr/>
              <p:nvPr/>
            </p:nvSpPr>
            <p:spPr>
              <a:xfrm>
                <a:off x="1150"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1" name="矩形 85002"/>
              <p:cNvSpPr/>
              <p:nvPr/>
            </p:nvSpPr>
            <p:spPr>
              <a:xfrm>
                <a:off x="1506"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2" name="矩形 85003"/>
              <p:cNvSpPr/>
              <p:nvPr/>
            </p:nvSpPr>
            <p:spPr>
              <a:xfrm>
                <a:off x="1806"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3" name="矩形 85004"/>
              <p:cNvSpPr/>
              <p:nvPr/>
            </p:nvSpPr>
            <p:spPr>
              <a:xfrm>
                <a:off x="2162"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4" name="矩形 85005"/>
              <p:cNvSpPr/>
              <p:nvPr/>
            </p:nvSpPr>
            <p:spPr>
              <a:xfrm>
                <a:off x="2462"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5" name="矩形 85006"/>
              <p:cNvSpPr/>
              <p:nvPr/>
            </p:nvSpPr>
            <p:spPr>
              <a:xfrm>
                <a:off x="2818"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6" name="矩形 85007"/>
              <p:cNvSpPr/>
              <p:nvPr/>
            </p:nvSpPr>
            <p:spPr>
              <a:xfrm>
                <a:off x="3118"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7" name="矩形 85008"/>
              <p:cNvSpPr/>
              <p:nvPr/>
            </p:nvSpPr>
            <p:spPr>
              <a:xfrm>
                <a:off x="3474"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8" name="矩形 85009"/>
              <p:cNvSpPr/>
              <p:nvPr/>
            </p:nvSpPr>
            <p:spPr>
              <a:xfrm>
                <a:off x="3774"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29" name="矩形 85010"/>
              <p:cNvSpPr/>
              <p:nvPr/>
            </p:nvSpPr>
            <p:spPr>
              <a:xfrm>
                <a:off x="4130" y="3560"/>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30" name="矩形 85011"/>
              <p:cNvSpPr/>
              <p:nvPr/>
            </p:nvSpPr>
            <p:spPr>
              <a:xfrm>
                <a:off x="4430" y="3560"/>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31" name="矩形 85012"/>
              <p:cNvSpPr/>
              <p:nvPr/>
            </p:nvSpPr>
            <p:spPr>
              <a:xfrm>
                <a:off x="4786"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32" name="矩形 85013"/>
              <p:cNvSpPr/>
              <p:nvPr/>
            </p:nvSpPr>
            <p:spPr>
              <a:xfrm>
                <a:off x="5086" y="3556"/>
                <a:ext cx="170"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sp>
            <p:nvSpPr>
              <p:cNvPr id="106533" name="矩形 85014"/>
              <p:cNvSpPr/>
              <p:nvPr/>
            </p:nvSpPr>
            <p:spPr>
              <a:xfrm>
                <a:off x="5442" y="3556"/>
                <a:ext cx="57" cy="795"/>
              </a:xfrm>
              <a:prstGeom prst="rect">
                <a:avLst/>
              </a:prstGeom>
              <a:gradFill rotWithShape="1">
                <a:gsLst>
                  <a:gs pos="0">
                    <a:schemeClr val="accent1"/>
                  </a:gs>
                  <a:gs pos="100000">
                    <a:srgbClr val="425016"/>
                  </a:gs>
                </a:gsLst>
                <a:lin ang="0" scaled="1"/>
                <a:tileRect/>
              </a:gradFill>
              <a:ln w="9525">
                <a:noFill/>
              </a:ln>
            </p:spPr>
            <p:txBody>
              <a:bodyPr/>
              <a:p>
                <a:pPr eaLnBrk="0" hangingPunct="0"/>
                <a:endParaRPr lang="zh-CN" altLang="en-US" dirty="0">
                  <a:latin typeface="Times New Roman" panose="02020603050405020304" pitchFamily="18" charset="0"/>
                </a:endParaRPr>
              </a:p>
            </p:txBody>
          </p:sp>
        </p:grpSp>
      </p:grpSp>
      <p:grpSp>
        <p:nvGrpSpPr>
          <p:cNvPr id="106499" name="组合 85015"/>
          <p:cNvGrpSpPr/>
          <p:nvPr/>
        </p:nvGrpSpPr>
        <p:grpSpPr>
          <a:xfrm>
            <a:off x="4267200" y="5124450"/>
            <a:ext cx="1365250" cy="1365250"/>
            <a:chOff x="2249" y="3268"/>
            <a:chExt cx="860" cy="860"/>
          </a:xfrm>
        </p:grpSpPr>
        <p:sp>
          <p:nvSpPr>
            <p:cNvPr id="106512" name="椭圆 85016"/>
            <p:cNvSpPr/>
            <p:nvPr/>
          </p:nvSpPr>
          <p:spPr>
            <a:xfrm>
              <a:off x="2249" y="3268"/>
              <a:ext cx="860" cy="860"/>
            </a:xfrm>
            <a:prstGeom prst="ellipse">
              <a:avLst/>
            </a:prstGeom>
            <a:solidFill>
              <a:schemeClr val="hlink"/>
            </a:solidFill>
            <a:ln w="9525">
              <a:noFill/>
            </a:ln>
          </p:spPr>
          <p:txBody>
            <a:bodyPr/>
            <a:p>
              <a:pPr eaLnBrk="0" hangingPunct="0"/>
              <a:endParaRPr lang="zh-CN" altLang="en-US" dirty="0">
                <a:latin typeface="Times New Roman" panose="02020603050405020304" pitchFamily="18" charset="0"/>
              </a:endParaRPr>
            </a:p>
          </p:txBody>
        </p:sp>
        <p:sp>
          <p:nvSpPr>
            <p:cNvPr id="106513" name="椭圆 85017"/>
            <p:cNvSpPr/>
            <p:nvPr/>
          </p:nvSpPr>
          <p:spPr>
            <a:xfrm>
              <a:off x="2486" y="3545"/>
              <a:ext cx="476" cy="476"/>
            </a:xfrm>
            <a:prstGeom prst="ellipse">
              <a:avLst/>
            </a:prstGeom>
            <a:gradFill rotWithShape="1">
              <a:gsLst>
                <a:gs pos="0">
                  <a:schemeClr val="bg1"/>
                </a:gs>
                <a:gs pos="100000">
                  <a:schemeClr val="accent2">
                    <a:alpha val="0"/>
                  </a:schemeClr>
                </a:gs>
              </a:gsLst>
              <a:path path="shape">
                <a:fillToRect l="50000" t="50000" r="50000" b="50000"/>
              </a:path>
              <a:tileRect/>
            </a:gradFill>
            <a:ln w="9525">
              <a:noFill/>
            </a:ln>
          </p:spPr>
          <p:txBody>
            <a:bodyPr/>
            <a:p>
              <a:pPr eaLnBrk="0" hangingPunct="0"/>
              <a:endParaRPr lang="zh-CN" altLang="en-US" dirty="0">
                <a:latin typeface="Times New Roman" panose="02020603050405020304" pitchFamily="18" charset="0"/>
              </a:endParaRPr>
            </a:p>
          </p:txBody>
        </p:sp>
        <p:sp>
          <p:nvSpPr>
            <p:cNvPr id="106514" name="椭圆 85018"/>
            <p:cNvSpPr/>
            <p:nvPr/>
          </p:nvSpPr>
          <p:spPr>
            <a:xfrm rot="-2566439">
              <a:off x="2321" y="3401"/>
              <a:ext cx="362" cy="200"/>
            </a:xfrm>
            <a:prstGeom prst="ellipse">
              <a:avLst/>
            </a:prstGeom>
            <a:gradFill rotWithShape="1">
              <a:gsLst>
                <a:gs pos="0">
                  <a:schemeClr val="bg1"/>
                </a:gs>
                <a:gs pos="100000">
                  <a:schemeClr val="hlink"/>
                </a:gs>
              </a:gsLst>
              <a:path path="shape">
                <a:fillToRect l="50000" t="50000" r="50000" b="50000"/>
              </a:path>
              <a:tileRect/>
            </a:gradFill>
            <a:ln w="9525">
              <a:noFill/>
            </a:ln>
          </p:spPr>
          <p:txBody>
            <a:bodyPr/>
            <a:p>
              <a:pPr eaLnBrk="0" hangingPunct="0"/>
              <a:endParaRPr lang="zh-CN" altLang="en-US" dirty="0">
                <a:latin typeface="Times New Roman" panose="02020603050405020304" pitchFamily="18" charset="0"/>
              </a:endParaRPr>
            </a:p>
          </p:txBody>
        </p:sp>
      </p:grpSp>
      <p:grpSp>
        <p:nvGrpSpPr>
          <p:cNvPr id="106500" name="组合 85019"/>
          <p:cNvGrpSpPr/>
          <p:nvPr/>
        </p:nvGrpSpPr>
        <p:grpSpPr>
          <a:xfrm>
            <a:off x="5741988" y="4243388"/>
            <a:ext cx="1949450" cy="1949450"/>
            <a:chOff x="3617" y="2673"/>
            <a:chExt cx="1228" cy="1228"/>
          </a:xfrm>
        </p:grpSpPr>
        <p:sp>
          <p:nvSpPr>
            <p:cNvPr id="106509" name="椭圆 85020"/>
            <p:cNvSpPr/>
            <p:nvPr/>
          </p:nvSpPr>
          <p:spPr>
            <a:xfrm>
              <a:off x="3617" y="2673"/>
              <a:ext cx="1228" cy="1228"/>
            </a:xfrm>
            <a:prstGeom prst="ellipse">
              <a:avLst/>
            </a:prstGeom>
            <a:solidFill>
              <a:schemeClr val="accent2"/>
            </a:solidFill>
            <a:ln w="9525">
              <a:noFill/>
            </a:ln>
          </p:spPr>
          <p:txBody>
            <a:bodyPr/>
            <a:p>
              <a:pPr eaLnBrk="0" hangingPunct="0"/>
              <a:endParaRPr lang="zh-CN" altLang="en-US" dirty="0">
                <a:latin typeface="Times New Roman" panose="02020603050405020304" pitchFamily="18" charset="0"/>
              </a:endParaRPr>
            </a:p>
          </p:txBody>
        </p:sp>
        <p:sp>
          <p:nvSpPr>
            <p:cNvPr id="106510" name="椭圆 85021"/>
            <p:cNvSpPr/>
            <p:nvPr/>
          </p:nvSpPr>
          <p:spPr>
            <a:xfrm>
              <a:off x="3956" y="3068"/>
              <a:ext cx="678" cy="680"/>
            </a:xfrm>
            <a:prstGeom prst="ellipse">
              <a:avLst/>
            </a:prstGeom>
            <a:gradFill rotWithShape="1">
              <a:gsLst>
                <a:gs pos="0">
                  <a:schemeClr val="bg1"/>
                </a:gs>
                <a:gs pos="100000">
                  <a:schemeClr val="accent2">
                    <a:alpha val="0"/>
                  </a:schemeClr>
                </a:gs>
              </a:gsLst>
              <a:path path="shape">
                <a:fillToRect l="50000" t="50000" r="50000" b="50000"/>
              </a:path>
              <a:tileRect/>
            </a:gradFill>
            <a:ln w="9525">
              <a:noFill/>
            </a:ln>
          </p:spPr>
          <p:txBody>
            <a:bodyPr/>
            <a:p>
              <a:pPr eaLnBrk="0" hangingPunct="0"/>
              <a:endParaRPr lang="zh-CN" altLang="en-US" dirty="0">
                <a:latin typeface="Times New Roman" panose="02020603050405020304" pitchFamily="18" charset="0"/>
              </a:endParaRPr>
            </a:p>
          </p:txBody>
        </p:sp>
        <p:sp>
          <p:nvSpPr>
            <p:cNvPr id="106511" name="椭圆 85022"/>
            <p:cNvSpPr/>
            <p:nvPr/>
          </p:nvSpPr>
          <p:spPr>
            <a:xfrm rot="-2566439">
              <a:off x="3721" y="2862"/>
              <a:ext cx="516" cy="286"/>
            </a:xfrm>
            <a:prstGeom prst="ellipse">
              <a:avLst/>
            </a:prstGeom>
            <a:gradFill rotWithShape="1">
              <a:gsLst>
                <a:gs pos="0">
                  <a:schemeClr val="bg1"/>
                </a:gs>
                <a:gs pos="100000">
                  <a:schemeClr val="accent2"/>
                </a:gs>
              </a:gsLst>
              <a:path path="shape">
                <a:fillToRect l="50000" t="50000" r="50000" b="50000"/>
              </a:path>
              <a:tileRect/>
            </a:gradFill>
            <a:ln w="9525">
              <a:noFill/>
            </a:ln>
          </p:spPr>
          <p:txBody>
            <a:bodyPr/>
            <a:p>
              <a:pPr eaLnBrk="0" hangingPunct="0"/>
              <a:endParaRPr lang="zh-CN" altLang="en-US" dirty="0">
                <a:latin typeface="Times New Roman" panose="02020603050405020304" pitchFamily="18" charset="0"/>
              </a:endParaRPr>
            </a:p>
          </p:txBody>
        </p:sp>
      </p:grpSp>
      <p:sp>
        <p:nvSpPr>
          <p:cNvPr id="88093" name="椭圆 85023"/>
          <p:cNvSpPr>
            <a:spLocks noChangeArrowheads="1"/>
          </p:cNvSpPr>
          <p:nvPr/>
        </p:nvSpPr>
        <p:spPr bwMode="auto">
          <a:xfrm>
            <a:off x="7048500" y="3441700"/>
            <a:ext cx="1873250" cy="1971675"/>
          </a:xfrm>
          <a:prstGeom prst="ellipse">
            <a:avLst/>
          </a:prstGeom>
          <a:solidFill>
            <a:schemeClr val="bg1"/>
          </a:solidFill>
          <a:ln w="28575">
            <a:noFill/>
            <a:round/>
          </a:ln>
          <a:effectLst>
            <a:outerShdw dist="35921" dir="2700000" algn="ctr" rotWithShape="0">
              <a:schemeClr val="bg2">
                <a:alpha val="50000"/>
              </a:schemeClr>
            </a:outerShdw>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chemeClr val="bg1"/>
              </a:solidFill>
              <a:effectLst/>
              <a:uLnTx/>
              <a:uFillTx/>
              <a:latin typeface="Gulim" panose="020B0600000101010101" pitchFamily="34" charset="-127"/>
              <a:ea typeface="Gulim" panose="020B0600000101010101" pitchFamily="34" charset="-127"/>
              <a:cs typeface="+mn-cs"/>
            </a:endParaRPr>
          </a:p>
        </p:txBody>
      </p:sp>
      <p:sp>
        <p:nvSpPr>
          <p:cNvPr id="106502" name="文本框 85024"/>
          <p:cNvSpPr txBox="1"/>
          <p:nvPr/>
        </p:nvSpPr>
        <p:spPr>
          <a:xfrm>
            <a:off x="7332663" y="3502025"/>
            <a:ext cx="1785937" cy="766763"/>
          </a:xfrm>
          <a:prstGeom prst="rect">
            <a:avLst/>
          </a:prstGeom>
          <a:noFill/>
          <a:ln w="9525">
            <a:noFill/>
          </a:ln>
        </p:spPr>
        <p:txBody>
          <a:bodyPr/>
          <a:p>
            <a:pPr algn="ctr" eaLnBrk="0" hangingPunct="0"/>
            <a:endParaRPr lang="en-US" altLang="ko-KR" sz="2000" b="1" dirty="0">
              <a:solidFill>
                <a:srgbClr val="000000"/>
              </a:solidFill>
              <a:latin typeface="Lucida Sans Unicode" panose="020B0602030504020204" pitchFamily="34" charset="0"/>
              <a:ea typeface="Gulim" panose="020B0600000101010101" pitchFamily="34" charset="-127"/>
            </a:endParaRPr>
          </a:p>
        </p:txBody>
      </p:sp>
      <p:sp>
        <p:nvSpPr>
          <p:cNvPr id="106503" name="矩形 85025"/>
          <p:cNvSpPr/>
          <p:nvPr/>
        </p:nvSpPr>
        <p:spPr>
          <a:xfrm>
            <a:off x="1503363" y="1250950"/>
            <a:ext cx="5562600" cy="2530475"/>
          </a:xfrm>
          <a:prstGeom prst="rect">
            <a:avLst/>
          </a:prstGeom>
          <a:noFill/>
          <a:ln w="9525">
            <a:noFill/>
          </a:ln>
        </p:spPr>
        <p:txBody>
          <a:bodyPr anchor="ctr"/>
          <a:p>
            <a:pPr>
              <a:lnSpc>
                <a:spcPct val="80000"/>
              </a:lnSpc>
            </a:pPr>
            <a:r>
              <a:rPr lang="zh-CN" altLang="en-US" sz="6600" b="1" dirty="0">
                <a:latin typeface="黑体" panose="02010609060101010101" pitchFamily="49" charset="-122"/>
                <a:ea typeface="黑体" panose="02010609060101010101" pitchFamily="49" charset="-122"/>
              </a:rPr>
              <a:t>   </a:t>
            </a:r>
            <a:r>
              <a:rPr lang="zh-CN" altLang="en-US" sz="6600" b="1" dirty="0">
                <a:solidFill>
                  <a:schemeClr val="accent1"/>
                </a:solidFill>
                <a:latin typeface="黑体" panose="02010609060101010101" pitchFamily="49" charset="-122"/>
                <a:ea typeface="黑体" panose="02010609060101010101" pitchFamily="49" charset="-122"/>
              </a:rPr>
              <a:t>谢  谢  </a:t>
            </a:r>
            <a:r>
              <a:rPr lang="en-US" altLang="ko-KR" sz="6600" b="1" dirty="0">
                <a:solidFill>
                  <a:schemeClr val="accent1"/>
                </a:solidFill>
                <a:latin typeface="黑体" panose="02010609060101010101" pitchFamily="49" charset="-122"/>
                <a:ea typeface="黑体" panose="02010609060101010101" pitchFamily="49" charset="-122"/>
              </a:rPr>
              <a:t>!</a:t>
            </a:r>
            <a:endParaRPr lang="en-US" altLang="ko-KR" sz="6600" b="1" dirty="0">
              <a:solidFill>
                <a:schemeClr val="accent1"/>
              </a:solidFill>
              <a:latin typeface="黑体" panose="02010609060101010101" pitchFamily="49" charset="-122"/>
              <a:ea typeface="黑体" panose="02010609060101010101" pitchFamily="49" charset="-122"/>
            </a:endParaRPr>
          </a:p>
        </p:txBody>
      </p:sp>
      <p:sp>
        <p:nvSpPr>
          <p:cNvPr id="106504" name="矩形 85026"/>
          <p:cNvSpPr/>
          <p:nvPr/>
        </p:nvSpPr>
        <p:spPr>
          <a:xfrm>
            <a:off x="369888" y="3378200"/>
            <a:ext cx="4964112" cy="381000"/>
          </a:xfrm>
          <a:prstGeom prst="rect">
            <a:avLst/>
          </a:prstGeom>
          <a:noFill/>
          <a:ln w="9525">
            <a:noFill/>
          </a:ln>
        </p:spPr>
        <p:txBody>
          <a:bodyPr lIns="18000" tIns="10800" rIns="18000" bIns="10800"/>
          <a:p>
            <a:pPr algn="r">
              <a:spcBef>
                <a:spcPct val="20000"/>
              </a:spcBef>
              <a:buClr>
                <a:schemeClr val="tx1"/>
              </a:buClr>
            </a:pPr>
            <a:endParaRPr lang="en-US" altLang="ko-KR" sz="2000" b="1" dirty="0">
              <a:solidFill>
                <a:schemeClr val="tx2"/>
              </a:solidFill>
              <a:latin typeface="微软雅黑" panose="020B0503020204020204" pitchFamily="34" charset="-122"/>
              <a:ea typeface="Gulim" panose="020B0600000101010101" pitchFamily="34" charset="-127"/>
            </a:endParaRPr>
          </a:p>
        </p:txBody>
      </p:sp>
      <p:grpSp>
        <p:nvGrpSpPr>
          <p:cNvPr id="106505" name="组合 85034"/>
          <p:cNvGrpSpPr/>
          <p:nvPr/>
        </p:nvGrpSpPr>
        <p:grpSpPr>
          <a:xfrm>
            <a:off x="0" y="0"/>
            <a:ext cx="9156700" cy="2003425"/>
            <a:chOff x="0" y="0"/>
            <a:chExt cx="5768" cy="1262"/>
          </a:xfrm>
        </p:grpSpPr>
        <p:sp>
          <p:nvSpPr>
            <p:cNvPr id="106507" name="矩形 85031"/>
            <p:cNvSpPr/>
            <p:nvPr/>
          </p:nvSpPr>
          <p:spPr>
            <a:xfrm>
              <a:off x="8" y="8"/>
              <a:ext cx="5760" cy="1254"/>
            </a:xfrm>
            <a:prstGeom prst="rect">
              <a:avLst/>
            </a:prstGeom>
            <a:solidFill>
              <a:schemeClr val="bg1"/>
            </a:solidFill>
            <a:ln w="9525">
              <a:noFill/>
            </a:ln>
          </p:spPr>
          <p:txBody>
            <a:bodyPr/>
            <a:p>
              <a:pPr eaLnBrk="0" hangingPunct="0"/>
              <a:endParaRPr lang="zh-CN" altLang="en-US" dirty="0">
                <a:latin typeface="Times New Roman" panose="02020603050405020304" pitchFamily="18" charset="0"/>
              </a:endParaRPr>
            </a:p>
          </p:txBody>
        </p:sp>
        <p:sp>
          <p:nvSpPr>
            <p:cNvPr id="106508" name="任意多边形 85033"/>
            <p:cNvSpPr/>
            <p:nvPr/>
          </p:nvSpPr>
          <p:spPr>
            <a:xfrm>
              <a:off x="0" y="0"/>
              <a:ext cx="5752" cy="520"/>
            </a:xfrm>
            <a:custGeom>
              <a:avLst/>
              <a:gdLst>
                <a:gd name="txL" fmla="*/ 0 w 5752"/>
                <a:gd name="txT" fmla="*/ 0 h 520"/>
                <a:gd name="txR" fmla="*/ 5752 w 5752"/>
                <a:gd name="txB" fmla="*/ 520 h 520"/>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txL" t="txT" r="txR" b="tx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alpha val="100000"/>
              </a:schemeClr>
            </a:solidFill>
            <a:ln w="9525">
              <a:noFill/>
            </a:ln>
          </p:spPr>
          <p:txBody>
            <a:bodyPr/>
            <a:p>
              <a:endParaRPr lang="zh-CN" altLang="en-US"/>
            </a:p>
          </p:txBody>
        </p:sp>
      </p:grpSp>
      <p:sp>
        <p:nvSpPr>
          <p:cNvPr id="106506" name="矩形 85036"/>
          <p:cNvSpPr/>
          <p:nvPr/>
        </p:nvSpPr>
        <p:spPr>
          <a:xfrm>
            <a:off x="1863725" y="3527425"/>
            <a:ext cx="7005638" cy="1716088"/>
          </a:xfrm>
          <a:prstGeom prst="rect">
            <a:avLst/>
          </a:prstGeom>
          <a:noFill/>
          <a:ln w="9525">
            <a:noFill/>
          </a:ln>
        </p:spPr>
        <p:txBody>
          <a:bodyPr lIns="18000" tIns="10800" rIns="18000" bIns="10800"/>
          <a:p>
            <a:pPr>
              <a:spcBef>
                <a:spcPct val="20000"/>
              </a:spcBef>
              <a:buClr>
                <a:schemeClr val="tx1"/>
              </a:buClr>
            </a:pPr>
            <a:r>
              <a:rPr lang="zh-CN" altLang="en-US" sz="2000" b="1" dirty="0">
                <a:solidFill>
                  <a:schemeClr val="tx2"/>
                </a:solidFill>
                <a:latin typeface="微软雅黑" panose="020B0503020204020204" pitchFamily="34" charset="-122"/>
                <a:ea typeface="黑体" panose="02010609060101010101" pitchFamily="49" charset="-122"/>
              </a:rPr>
              <a:t>                   韩艳丽    </a:t>
            </a:r>
            <a:r>
              <a:rPr lang="en-US" altLang="zh-CN" sz="2000" b="1" dirty="0">
                <a:solidFill>
                  <a:schemeClr val="tx2"/>
                </a:solidFill>
                <a:latin typeface="微软雅黑" panose="020B0503020204020204" pitchFamily="34" charset="-122"/>
                <a:ea typeface="黑体" panose="02010609060101010101" pitchFamily="49" charset="-122"/>
              </a:rPr>
              <a:t>13948952377</a:t>
            </a:r>
            <a:r>
              <a:rPr lang="en-US" altLang="zh-CN" sz="2000" b="1" dirty="0">
                <a:solidFill>
                  <a:schemeClr val="bg2"/>
                </a:solidFill>
                <a:latin typeface="微软雅黑" panose="020B0503020204020204" pitchFamily="34" charset="-122"/>
                <a:ea typeface="黑体" panose="02010609060101010101" pitchFamily="49" charset="-122"/>
              </a:rPr>
              <a:t>                      </a:t>
            </a:r>
            <a:endParaRPr lang="en-US" altLang="zh-CN" sz="2000" b="1" dirty="0">
              <a:solidFill>
                <a:schemeClr val="bg2"/>
              </a:solidFill>
              <a:latin typeface="微软雅黑" panose="020B0503020204020204" pitchFamily="34"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ln/>
        </p:spPr>
        <p:txBody>
          <a:bodyPr vert="horz" wrap="square" lIns="91440" tIns="45720" rIns="91440" bIns="45720" anchor="ctr"/>
          <a:p>
            <a:r>
              <a:rPr lang="zh-CN" altLang="en-US" dirty="0"/>
              <a:t>二、农村集体资金管理</a:t>
            </a:r>
            <a:endParaRPr lang="zh-CN" altLang="en-US" dirty="0"/>
          </a:p>
        </p:txBody>
      </p:sp>
      <p:sp>
        <p:nvSpPr>
          <p:cNvPr id="14339" name="内容占位符 2"/>
          <p:cNvSpPr>
            <a:spLocks noGrp="1"/>
          </p:cNvSpPr>
          <p:nvPr>
            <p:ph idx="1"/>
          </p:nvPr>
        </p:nvSpPr>
        <p:spPr>
          <a:ln/>
        </p:spPr>
        <p:txBody>
          <a:bodyPr vert="horz" wrap="square" lIns="91440" tIns="45720" rIns="91440" bIns="45720" anchor="t"/>
          <a:p>
            <a:r>
              <a:rPr lang="zh-CN" altLang="en-US" dirty="0"/>
              <a:t>银行存款制度</a:t>
            </a:r>
            <a:endParaRPr lang="en-US" altLang="zh-CN" dirty="0"/>
          </a:p>
          <a:p>
            <a:r>
              <a:rPr lang="en-US" altLang="zh-CN" dirty="0"/>
              <a:t>1.</a:t>
            </a:r>
            <a:r>
              <a:rPr lang="zh-CN" altLang="en-US" dirty="0"/>
              <a:t>支票，存折，印鉴分别保管。</a:t>
            </a:r>
            <a:endParaRPr lang="en-US" altLang="zh-CN" dirty="0"/>
          </a:p>
          <a:p>
            <a:endParaRPr lang="en-US" altLang="zh-CN" dirty="0"/>
          </a:p>
          <a:p>
            <a:r>
              <a:rPr lang="en-US" altLang="zh-CN" dirty="0"/>
              <a:t>2.</a:t>
            </a:r>
            <a:r>
              <a:rPr lang="zh-CN" altLang="en-US" dirty="0"/>
              <a:t>定期和银行或和信用社对账。</a:t>
            </a:r>
            <a:endParaRPr lang="en-US" altLang="zh-CN" dirty="0"/>
          </a:p>
          <a:p>
            <a:endParaRPr lang="en-US" altLang="zh-CN" dirty="0"/>
          </a:p>
          <a:p>
            <a:r>
              <a:rPr lang="en-US" altLang="zh-CN" dirty="0"/>
              <a:t>3.</a:t>
            </a:r>
            <a:r>
              <a:rPr lang="zh-CN" altLang="en-US" dirty="0"/>
              <a:t>不要出租，出借银行账户。</a:t>
            </a:r>
            <a:endParaRPr lang="en-US" altLang="zh-CN" dirty="0"/>
          </a:p>
          <a:p>
            <a:endParaRPr lang="en-US" altLang="zh-CN" dirty="0"/>
          </a:p>
          <a:p>
            <a:r>
              <a:rPr lang="en-US" altLang="zh-CN" dirty="0"/>
              <a:t>4.</a:t>
            </a:r>
            <a:r>
              <a:rPr lang="zh-CN" altLang="en-US" dirty="0"/>
              <a:t>不要签发空头支票和远期支票。</a:t>
            </a:r>
            <a:endParaRPr lang="en-US" altLang="zh-CN" dirty="0"/>
          </a:p>
          <a:p>
            <a:endParaRPr lang="en-US" altLang="zh-CN" dirty="0"/>
          </a:p>
          <a:p>
            <a:r>
              <a:rPr lang="en-US" altLang="zh-CN" dirty="0"/>
              <a:t>5.</a:t>
            </a:r>
            <a:r>
              <a:rPr lang="zh-CN" altLang="en-US" dirty="0"/>
              <a:t>不允许套取银行信用。</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265217"/>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15363" name="文本占位符 265218"/>
          <p:cNvSpPr>
            <a:spLocks noGrp="1"/>
          </p:cNvSpPr>
          <p:nvPr>
            <p:ph idx="1"/>
          </p:nvPr>
        </p:nvSpPr>
        <p:spPr>
          <a:xfrm>
            <a:off x="457200" y="1054100"/>
            <a:ext cx="8229600" cy="5803900"/>
          </a:xfrm>
          <a:ln/>
        </p:spPr>
        <p:txBody>
          <a:bodyPr vert="horz" wrap="square" lIns="91440" tIns="45720" rIns="91440" bIns="45720" anchor="t"/>
          <a:p>
            <a:pPr eaLnBrk="1" hangingPunct="1"/>
            <a:r>
              <a:rPr lang="zh-CN" altLang="en-US" dirty="0"/>
              <a:t>（三）财务审批制度。  村集体年度资金预算</a:t>
            </a:r>
            <a:endParaRPr lang="zh-CN" altLang="en-US" dirty="0"/>
          </a:p>
          <a:p>
            <a:pPr eaLnBrk="1" hangingPunct="1"/>
            <a:r>
              <a:rPr lang="zh-CN" altLang="en-US" dirty="0"/>
              <a:t>内开支。</a:t>
            </a:r>
            <a:r>
              <a:rPr lang="zh-CN" altLang="en-US" sz="2400" dirty="0"/>
              <a:t>内政办发（</a:t>
            </a:r>
            <a:r>
              <a:rPr lang="en-US" altLang="zh-CN" sz="2400" dirty="0"/>
              <a:t>2015</a:t>
            </a:r>
            <a:r>
              <a:rPr lang="zh-CN" altLang="en-US" sz="2400" dirty="0"/>
              <a:t>）</a:t>
            </a:r>
            <a:r>
              <a:rPr lang="en-US" altLang="zh-CN" sz="2400" dirty="0"/>
              <a:t>9</a:t>
            </a:r>
            <a:r>
              <a:rPr lang="zh-CN" altLang="en-US" sz="2400" dirty="0"/>
              <a:t>号，奈政发（</a:t>
            </a:r>
            <a:r>
              <a:rPr lang="en-US" altLang="zh-CN" sz="2400" dirty="0"/>
              <a:t>2014</a:t>
            </a:r>
            <a:r>
              <a:rPr lang="zh-CN" altLang="en-US" sz="2400" dirty="0"/>
              <a:t>）</a:t>
            </a:r>
            <a:r>
              <a:rPr lang="en-US" altLang="zh-CN" sz="2400" dirty="0"/>
              <a:t>33</a:t>
            </a:r>
            <a:r>
              <a:rPr lang="zh-CN" altLang="en-US" sz="2400" dirty="0"/>
              <a:t>号</a:t>
            </a:r>
            <a:endParaRPr lang="zh-CN" altLang="en-US" sz="2400" dirty="0"/>
          </a:p>
          <a:p>
            <a:pPr eaLnBrk="1" hangingPunct="1"/>
            <a:r>
              <a:rPr lang="zh-CN" altLang="en-US" sz="1600" dirty="0"/>
              <a:t>自治区：凡一次性支出金额不大，由经手人签字，嘎查村民监督委员会审核，嘎查村集体财务负责人审批。</a:t>
            </a:r>
            <a:endParaRPr lang="zh-CN" altLang="en-US" sz="1600" dirty="0"/>
          </a:p>
          <a:p>
            <a:pPr eaLnBrk="1" hangingPunct="1"/>
            <a:r>
              <a:rPr lang="zh-CN" altLang="en-US" sz="1600" dirty="0"/>
              <a:t>                凡一次性支出金额较大的，由嘎查村委会集体讨论同意，并附书面决议意见，嘎查村委会集体讨论同意，并附书面决议意见，嘎查村民监督委员会审核，嘎查村财务负责人审批。</a:t>
            </a:r>
            <a:endParaRPr lang="zh-CN" altLang="en-US" sz="1600" dirty="0"/>
          </a:p>
          <a:p>
            <a:pPr eaLnBrk="1" hangingPunct="1"/>
            <a:r>
              <a:rPr lang="zh-CN" altLang="en-US" sz="1600" dirty="0"/>
              <a:t>               凡一次性支出金出金额特别巨大的，由嘎查村民大会、嘎查村民代表会议讨论同意，并附会议决议意见，嘎查村集体财务负责人审批。</a:t>
            </a:r>
            <a:endParaRPr lang="zh-CN" altLang="en-US" sz="1600" dirty="0"/>
          </a:p>
          <a:p>
            <a:pPr eaLnBrk="1" hangingPunct="1"/>
            <a:r>
              <a:rPr lang="en-US" altLang="zh-CN" sz="1600" dirty="0"/>
              <a:t>  </a:t>
            </a:r>
            <a:r>
              <a:rPr lang="en-US" altLang="zh-CN" sz="1600" dirty="0">
                <a:solidFill>
                  <a:srgbClr val="FF0000"/>
                </a:solidFill>
              </a:rPr>
              <a:t> </a:t>
            </a:r>
            <a:endParaRPr lang="en-US" altLang="zh-CN" sz="1600" dirty="0">
              <a:solidFill>
                <a:srgbClr val="FF0000"/>
              </a:solidFill>
            </a:endParaRPr>
          </a:p>
          <a:p>
            <a:pPr eaLnBrk="1" hangingPunct="1"/>
            <a:r>
              <a:rPr lang="zh-CN" altLang="en-US" sz="1600" dirty="0"/>
              <a:t>奈曼旗：</a:t>
            </a:r>
            <a:r>
              <a:rPr lang="zh-CN" altLang="en-US" sz="1600" dirty="0">
                <a:solidFill>
                  <a:srgbClr val="FF0000"/>
                </a:solidFill>
              </a:rPr>
              <a:t>第十四条：嘎查村资金收支不需要履行</a:t>
            </a:r>
            <a:r>
              <a:rPr lang="en-US" altLang="zh-CN" sz="1600" dirty="0">
                <a:solidFill>
                  <a:srgbClr val="FF0000"/>
                </a:solidFill>
              </a:rPr>
              <a:t>“532”</a:t>
            </a:r>
            <a:r>
              <a:rPr lang="zh-CN" altLang="en-US" sz="1600" dirty="0">
                <a:solidFill>
                  <a:srgbClr val="FF0000"/>
                </a:solidFill>
              </a:rPr>
              <a:t>程序的，经嘎查村</a:t>
            </a:r>
            <a:r>
              <a:rPr lang="en-US" altLang="zh-CN" sz="1600" dirty="0">
                <a:solidFill>
                  <a:srgbClr val="FF0000"/>
                </a:solidFill>
              </a:rPr>
              <a:t>“</a:t>
            </a:r>
            <a:r>
              <a:rPr lang="zh-CN" altLang="en-US" sz="1600" dirty="0">
                <a:solidFill>
                  <a:srgbClr val="FF0000"/>
                </a:solidFill>
              </a:rPr>
              <a:t>两委</a:t>
            </a:r>
            <a:r>
              <a:rPr lang="en-US" altLang="zh-CN" sz="1600" dirty="0">
                <a:solidFill>
                  <a:srgbClr val="FF0000"/>
                </a:solidFill>
              </a:rPr>
              <a:t>”</a:t>
            </a:r>
            <a:r>
              <a:rPr lang="zh-CN" altLang="en-US" sz="1600" dirty="0">
                <a:solidFill>
                  <a:srgbClr val="FF0000"/>
                </a:solidFill>
              </a:rPr>
              <a:t>班子集体研究通过后方可列支。</a:t>
            </a:r>
            <a:endParaRPr lang="zh-CN" altLang="en-US" sz="1600" dirty="0">
              <a:solidFill>
                <a:srgbClr val="FF0000"/>
              </a:solidFill>
            </a:endParaRPr>
          </a:p>
          <a:p>
            <a:pPr eaLnBrk="1" hangingPunct="1"/>
            <a:r>
              <a:rPr lang="zh-CN" altLang="en-US" sz="1600" dirty="0">
                <a:solidFill>
                  <a:srgbClr val="FF0000"/>
                </a:solidFill>
              </a:rPr>
              <a:t>第十五条：嘎查村集体经济业务统一由财务人员经办，其他人员不得直接办理。</a:t>
            </a:r>
            <a:endParaRPr lang="zh-CN" altLang="en-US" sz="1600" dirty="0">
              <a:solidFill>
                <a:srgbClr val="FF0000"/>
              </a:solidFill>
            </a:endParaRPr>
          </a:p>
          <a:p>
            <a:pPr eaLnBrk="1" hangingPunct="1"/>
            <a:r>
              <a:rPr lang="zh-CN" altLang="en-US" sz="1600" dirty="0">
                <a:solidFill>
                  <a:srgbClr val="FF0000"/>
                </a:solidFill>
              </a:rPr>
              <a:t>                 嘎查村集体所有支出票据必须有经办人、嘎查村民委员会主任、嘎查村党支部书记签字和村务监督委员会、苏木乡镇农牧业经营管理站审计人员盖章，当月入账</a:t>
            </a:r>
            <a:endParaRPr lang="zh-CN" altLang="en-US" sz="1600" dirty="0">
              <a:solidFill>
                <a:srgbClr val="FF0000"/>
              </a:solidFill>
            </a:endParaRPr>
          </a:p>
          <a:p>
            <a:pPr eaLnBrk="1" hangingPunct="1"/>
            <a:r>
              <a:rPr lang="zh-CN" altLang="en-US" sz="1600" dirty="0">
                <a:solidFill>
                  <a:srgbClr val="FF0000"/>
                </a:solidFill>
              </a:rPr>
              <a:t>             苏木乡镇农牧业经营管理站在每个季度最后一个月的</a:t>
            </a:r>
            <a:r>
              <a:rPr lang="en-US" altLang="zh-CN" sz="1600" dirty="0">
                <a:solidFill>
                  <a:srgbClr val="FF0000"/>
                </a:solidFill>
              </a:rPr>
              <a:t>25</a:t>
            </a:r>
            <a:r>
              <a:rPr lang="zh-CN" altLang="en-US" sz="1600" dirty="0">
                <a:solidFill>
                  <a:srgbClr val="FF0000"/>
                </a:solidFill>
              </a:rPr>
              <a:t>日前向嘎查村民委员会提供财务报表，由嘎查村财务人员按照村务公开制度的要求，在嘎查村财务公开栏内逐项进行公示，接受村民监督。</a:t>
            </a:r>
            <a:endParaRPr lang="zh-CN" altLang="en-US" sz="16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266241"/>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16387" name="文本占位符 266242"/>
          <p:cNvSpPr>
            <a:spLocks noGrp="1"/>
          </p:cNvSpPr>
          <p:nvPr>
            <p:ph idx="1"/>
          </p:nvPr>
        </p:nvSpPr>
        <p:spPr>
          <a:xfrm>
            <a:off x="457200" y="1054100"/>
            <a:ext cx="8229600" cy="5803900"/>
          </a:xfrm>
          <a:ln/>
        </p:spPr>
        <p:txBody>
          <a:bodyPr vert="horz" wrap="square" lIns="91440" tIns="45720" rIns="91440" bIns="45720" anchor="t"/>
          <a:p>
            <a:pPr eaLnBrk="1" hangingPunct="1"/>
            <a:r>
              <a:rPr lang="zh-CN" altLang="en-US" dirty="0"/>
              <a:t>（四）严格票据管理</a:t>
            </a:r>
            <a:endParaRPr lang="zh-CN" altLang="en-US" dirty="0"/>
          </a:p>
          <a:p>
            <a:pPr eaLnBrk="1" hangingPunct="1">
              <a:buClr>
                <a:schemeClr val="tx1"/>
              </a:buClr>
              <a:buFont typeface="Wingdings" panose="05000000000000000000" pitchFamily="2" charset="2"/>
              <a:buChar char="v"/>
            </a:pPr>
            <a:r>
              <a:rPr lang="zh-CN" altLang="en-US" dirty="0"/>
              <a:t>    嘎查村集体发生的资金收入、往来经济业务都必须使用奈曼旗农牧业经营管理中心统一印刷的嘎查村集体经济组织专用票据。</a:t>
            </a:r>
            <a:endParaRPr lang="zh-CN" altLang="en-US" dirty="0"/>
          </a:p>
          <a:p>
            <a:pPr eaLnBrk="1" hangingPunct="1">
              <a:buClr>
                <a:schemeClr val="tx1"/>
              </a:buClr>
              <a:buFont typeface="Wingdings" panose="05000000000000000000" pitchFamily="2" charset="2"/>
              <a:buChar char="v"/>
            </a:pPr>
            <a:r>
              <a:rPr lang="zh-CN" altLang="en-US" dirty="0"/>
              <a:t>  </a:t>
            </a:r>
            <a:r>
              <a:rPr lang="zh-CN" altLang="en-US" dirty="0">
                <a:solidFill>
                  <a:srgbClr val="FF0000"/>
                </a:solidFill>
              </a:rPr>
              <a:t>关于“白条子”入账问题。</a:t>
            </a:r>
            <a:r>
              <a:rPr lang="zh-CN" altLang="en-US" dirty="0"/>
              <a:t>经管站审核时把握的原则：</a:t>
            </a:r>
            <a:r>
              <a:rPr lang="zh-CN" altLang="en-US" dirty="0">
                <a:solidFill>
                  <a:srgbClr val="FF0000"/>
                </a:solidFill>
              </a:rPr>
              <a:t>应当取得正式凭证的而没有取得的，一律不得入账核销</a:t>
            </a:r>
            <a:r>
              <a:rPr lang="zh-CN" altLang="en-US" dirty="0"/>
              <a:t>。“白条子”作为凭证，必须写清财务事项发生的时期、内容摘要、金额大小写以及出据人、经手人、审批人、村委监督委员会、经管站会计、主任签字</a:t>
            </a:r>
            <a:r>
              <a:rPr lang="zh-CN" altLang="en-US" b="0" dirty="0"/>
              <a:t>。 </a:t>
            </a:r>
            <a:endParaRPr lang="zh-CN" altLang="en-US" b="0" dirty="0"/>
          </a:p>
          <a:p>
            <a:pPr eaLnBrk="1" hangingPunct="1"/>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02401"/>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17411" name="文本占位符 102402"/>
          <p:cNvSpPr>
            <a:spLocks noGrp="1"/>
          </p:cNvSpPr>
          <p:nvPr>
            <p:ph idx="1"/>
          </p:nvPr>
        </p:nvSpPr>
        <p:spPr>
          <a:ln/>
        </p:spPr>
        <p:txBody>
          <a:bodyPr vert="horz" wrap="square" lIns="91440" tIns="45720" rIns="91440" bIns="45720" anchor="t"/>
          <a:p>
            <a:pPr eaLnBrk="1" hangingPunct="1"/>
            <a:endParaRPr lang="en-US" altLang="zh-CN" dirty="0"/>
          </a:p>
          <a:p>
            <a:pPr>
              <a:spcBef>
                <a:spcPct val="0"/>
              </a:spcBef>
              <a:buClrTx/>
            </a:pPr>
            <a:r>
              <a:rPr lang="zh-CN" altLang="en-US" sz="3200" dirty="0"/>
              <a:t>（五）严控村级债务</a:t>
            </a:r>
            <a:endParaRPr lang="zh-CN" altLang="en-US" sz="3200" dirty="0"/>
          </a:p>
          <a:p>
            <a:pPr>
              <a:spcBef>
                <a:spcPct val="0"/>
              </a:spcBef>
              <a:buClrTx/>
              <a:buFontTx/>
              <a:buChar char="•"/>
            </a:pPr>
            <a:r>
              <a:rPr lang="zh-CN" altLang="en-US" dirty="0">
                <a:latin typeface="Arial" panose="020B0604020202020204" pitchFamily="34" charset="0"/>
              </a:rPr>
              <a:t>“</a:t>
            </a:r>
            <a:r>
              <a:rPr lang="zh-CN" altLang="en-US" dirty="0"/>
              <a:t>控制新债，摸清底数，明确责任，分类处理，逐年消化。</a:t>
            </a:r>
            <a:r>
              <a:rPr lang="zh-CN" altLang="en-US" dirty="0">
                <a:latin typeface="Arial" panose="020B0604020202020204" pitchFamily="34" charset="0"/>
              </a:rPr>
              <a:t>”</a:t>
            </a:r>
            <a:endParaRPr lang="zh-CN" altLang="en-US" dirty="0"/>
          </a:p>
          <a:p>
            <a:pPr>
              <a:spcBef>
                <a:spcPct val="0"/>
              </a:spcBef>
              <a:buClrTx/>
              <a:buFontTx/>
              <a:buChar char="•"/>
            </a:pPr>
            <a:r>
              <a:rPr lang="zh-CN" altLang="en-US" dirty="0"/>
              <a:t>谁私自举债谁负责的原则。</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ln/>
        </p:spPr>
        <p:txBody>
          <a:bodyPr vert="horz" wrap="square" lIns="91440" tIns="45720" rIns="91440" bIns="45720" anchor="ctr"/>
          <a:p>
            <a:r>
              <a:rPr lang="zh-CN" altLang="en-US" dirty="0"/>
              <a:t>（六）民主理财和财务公开</a:t>
            </a:r>
            <a:br>
              <a:rPr lang="en-US" altLang="zh-CN" dirty="0">
                <a:latin typeface="仿宋_GB2312" pitchFamily="49" charset="-122"/>
                <a:ea typeface="仿宋_GB2312" pitchFamily="49" charset="-122"/>
              </a:rPr>
            </a:br>
            <a:endParaRPr lang="zh-CN" altLang="en-US" dirty="0"/>
          </a:p>
        </p:txBody>
      </p:sp>
      <p:sp>
        <p:nvSpPr>
          <p:cNvPr id="18435" name="内容占位符 2"/>
          <p:cNvSpPr>
            <a:spLocks noGrp="1"/>
          </p:cNvSpPr>
          <p:nvPr>
            <p:ph idx="1"/>
          </p:nvPr>
        </p:nvSpPr>
        <p:spPr>
          <a:ln/>
        </p:spPr>
        <p:txBody>
          <a:bodyPr vert="horz" wrap="square" lIns="91440" tIns="45720" rIns="91440" bIns="45720" anchor="t"/>
          <a:p>
            <a:r>
              <a:rPr lang="en-US" altLang="zh-CN" dirty="0">
                <a:latin typeface="仿宋_GB2312" pitchFamily="49" charset="-122"/>
                <a:ea typeface="仿宋_GB2312" pitchFamily="49" charset="-122"/>
              </a:rPr>
              <a:t>1.</a:t>
            </a:r>
            <a:r>
              <a:rPr lang="zh-CN" altLang="en-US" dirty="0">
                <a:latin typeface="仿宋_GB2312" pitchFamily="49" charset="-122"/>
                <a:ea typeface="仿宋_GB2312" pitchFamily="49" charset="-122"/>
              </a:rPr>
              <a:t>理财组长的职责：组织安排好理财活动，搞好理财小组内部分工，集中讨论、审议并提出理财意见，掌管和使用理财专用章，每季度或至少每半年向村民代表会议报告一次理财情况。任期结束，对本届村委会财务状况作出客观评价，移交理财专用章。</a:t>
            </a:r>
            <a:br>
              <a:rPr lang="zh-CN" altLang="en-US" dirty="0">
                <a:latin typeface="仿宋_GB2312" pitchFamily="49" charset="-122"/>
                <a:ea typeface="仿宋_GB2312" pitchFamily="49" charset="-122"/>
              </a:rPr>
            </a:br>
            <a:r>
              <a:rPr lang="en-US" altLang="zh-CN" dirty="0">
                <a:latin typeface="仿宋_GB2312" pitchFamily="49" charset="-122"/>
                <a:ea typeface="仿宋_GB2312" pitchFamily="49" charset="-122"/>
              </a:rPr>
              <a:t>2.</a:t>
            </a:r>
            <a:r>
              <a:rPr lang="zh-CN" altLang="en-US" dirty="0">
                <a:latin typeface="仿宋_GB2312" pitchFamily="49" charset="-122"/>
                <a:ea typeface="仿宋_GB2312" pitchFamily="49" charset="-122"/>
              </a:rPr>
              <a:t>对财务收支账目的审理：理财小组对已经发生经济业务事项原始凭证进行审查。由村报账员整理好原始凭证，记好现金、银行存款日记账，交村民主理财小组进行审核。</a:t>
            </a:r>
            <a:endParaRPr lang="zh-CN" altLang="en-US"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ln/>
        </p:spPr>
        <p:txBody>
          <a:bodyPr vert="horz" wrap="square" lIns="91440" tIns="45720" rIns="91440" bIns="45720" anchor="ctr"/>
          <a:p>
            <a:r>
              <a:rPr lang="zh-CN" altLang="en-US" dirty="0"/>
              <a:t>（六）民主理财和财务公开</a:t>
            </a:r>
            <a:br>
              <a:rPr lang="en-US" altLang="zh-CN" dirty="0"/>
            </a:br>
            <a:endParaRPr lang="zh-CN" altLang="en-US" dirty="0"/>
          </a:p>
        </p:txBody>
      </p:sp>
      <p:sp>
        <p:nvSpPr>
          <p:cNvPr id="19459" name="内容占位符 2"/>
          <p:cNvSpPr>
            <a:spLocks noGrp="1"/>
          </p:cNvSpPr>
          <p:nvPr>
            <p:ph idx="1"/>
          </p:nvPr>
        </p:nvSpPr>
        <p:spPr>
          <a:ln/>
        </p:spPr>
        <p:txBody>
          <a:bodyPr vert="horz" wrap="square" lIns="91440" tIns="45720" rIns="91440" bIns="45720" anchor="t"/>
          <a:p>
            <a:r>
              <a:rPr lang="en-US" altLang="zh-CN" dirty="0">
                <a:solidFill>
                  <a:srgbClr val="FF0000"/>
                </a:solidFill>
                <a:latin typeface="Arial" panose="020B0604020202020204" pitchFamily="34" charset="0"/>
                <a:ea typeface="仿宋_GB2312" pitchFamily="49" charset="-122"/>
              </a:rPr>
              <a:t>3.</a:t>
            </a:r>
            <a:r>
              <a:rPr lang="zh-CN" altLang="en-US" dirty="0">
                <a:solidFill>
                  <a:srgbClr val="FF0000"/>
                </a:solidFill>
                <a:latin typeface="Arial" panose="020B0604020202020204" pitchFamily="34" charset="0"/>
                <a:ea typeface="仿宋_GB2312" pitchFamily="49" charset="-122"/>
              </a:rPr>
              <a:t>财务账目审理的内容</a:t>
            </a:r>
            <a:r>
              <a:rPr lang="zh-CN" altLang="en-US" dirty="0">
                <a:latin typeface="Arial" panose="020B0604020202020204" pitchFamily="34" charset="0"/>
                <a:ea typeface="仿宋_GB2312" pitchFamily="49" charset="-122"/>
              </a:rPr>
              <a:t>：</a:t>
            </a:r>
            <a:endParaRPr lang="en-US" altLang="zh-CN" dirty="0">
              <a:latin typeface="Arial" panose="020B0604020202020204" pitchFamily="34" charset="0"/>
              <a:ea typeface="仿宋_GB2312" pitchFamily="49" charset="-122"/>
            </a:endParaRPr>
          </a:p>
          <a:p>
            <a:r>
              <a:rPr lang="en-US" altLang="zh-CN" dirty="0">
                <a:latin typeface="Arial" panose="020B0604020202020204" pitchFamily="34" charset="0"/>
                <a:ea typeface="仿宋_GB2312" pitchFamily="49" charset="-122"/>
              </a:rPr>
              <a:t>    ①</a:t>
            </a:r>
            <a:r>
              <a:rPr lang="zh-CN" altLang="en-US" dirty="0">
                <a:latin typeface="Arial" panose="020B0604020202020204" pitchFamily="34" charset="0"/>
                <a:ea typeface="仿宋_GB2312" pitchFamily="49" charset="-122"/>
              </a:rPr>
              <a:t>收入审理。</a:t>
            </a:r>
            <a:endParaRPr lang="zh-CN" altLang="en-US" dirty="0">
              <a:latin typeface="Arial" panose="020B0604020202020204" pitchFamily="34" charset="0"/>
              <a:ea typeface="仿宋_GB2312" pitchFamily="49" charset="-122"/>
            </a:endParaRPr>
          </a:p>
          <a:p>
            <a:r>
              <a:rPr lang="zh-CN" altLang="en-US" dirty="0">
                <a:latin typeface="Arial" panose="020B0604020202020204" pitchFamily="34" charset="0"/>
                <a:ea typeface="仿宋_GB2312" pitchFamily="49" charset="-122"/>
              </a:rPr>
              <a:t>       收入包括如集体经营收入、发包收入、租赁收入、补助收入、投资收益、利息收入等各项收入是否按计划收入到账，应收未收是什么原因，有无收款不开票、开票不入账情况。审理收入时，需要结合审查收款收据，看其已经开出的收据存根联是否连号、日期是否按顺序、记账联是否入账、是否有早开了票未收钱或收了钱未开票现象，作废的各联单是否齐全。</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a:ln/>
        </p:spPr>
        <p:txBody>
          <a:bodyPr vert="horz" wrap="square" lIns="91440" tIns="45720" rIns="91440" bIns="45720" anchor="ctr"/>
          <a:p>
            <a:r>
              <a:rPr lang="zh-CN" altLang="en-US" dirty="0"/>
              <a:t>（六）民主理财和财务公开</a:t>
            </a:r>
            <a:br>
              <a:rPr lang="en-US" altLang="zh-CN" dirty="0"/>
            </a:br>
            <a:endParaRPr lang="zh-CN" altLang="en-US" dirty="0"/>
          </a:p>
        </p:txBody>
      </p:sp>
      <p:sp>
        <p:nvSpPr>
          <p:cNvPr id="20483" name="内容占位符 2"/>
          <p:cNvSpPr>
            <a:spLocks noGrp="1"/>
          </p:cNvSpPr>
          <p:nvPr>
            <p:ph idx="1"/>
          </p:nvPr>
        </p:nvSpPr>
        <p:spPr>
          <a:ln/>
        </p:spPr>
        <p:txBody>
          <a:bodyPr vert="horz" wrap="square" lIns="91440" tIns="45720" rIns="91440" bIns="45720" anchor="t"/>
          <a:p>
            <a:r>
              <a:rPr lang="en-US" altLang="zh-CN" dirty="0">
                <a:latin typeface="Arial" panose="020B0604020202020204" pitchFamily="34" charset="0"/>
                <a:ea typeface="仿宋_GB2312" pitchFamily="49" charset="-122"/>
              </a:rPr>
              <a:t>3.</a:t>
            </a:r>
            <a:r>
              <a:rPr lang="zh-CN" altLang="en-US" dirty="0">
                <a:latin typeface="Arial" panose="020B0604020202020204" pitchFamily="34" charset="0"/>
                <a:ea typeface="仿宋_GB2312" pitchFamily="49" charset="-122"/>
              </a:rPr>
              <a:t>财务账目审理的内容：</a:t>
            </a:r>
            <a:endParaRPr lang="en-US" altLang="zh-CN" dirty="0">
              <a:latin typeface="Arial" panose="020B0604020202020204" pitchFamily="34" charset="0"/>
              <a:ea typeface="仿宋_GB2312" pitchFamily="49" charset="-122"/>
            </a:endParaRPr>
          </a:p>
          <a:p>
            <a:r>
              <a:rPr lang="zh-CN" altLang="en-US" dirty="0">
                <a:latin typeface="Times New Roman" panose="02020603050405020304" pitchFamily="18" charset="0"/>
              </a:rPr>
              <a:t> </a:t>
            </a:r>
            <a:r>
              <a:rPr lang="en-US" altLang="en-US" dirty="0">
                <a:latin typeface="仿宋_GB2312" pitchFamily="49" charset="-122"/>
                <a:ea typeface="仿宋_GB2312" pitchFamily="49" charset="-122"/>
              </a:rPr>
              <a:t>②支出审理。</a:t>
            </a:r>
            <a:br>
              <a:rPr lang="zh-CN" altLang="en-US" dirty="0">
                <a:latin typeface="仿宋_GB2312" pitchFamily="49" charset="-122"/>
                <a:ea typeface="仿宋_GB2312" pitchFamily="49" charset="-122"/>
              </a:rPr>
            </a:br>
            <a:r>
              <a:rPr lang="zh-CN" altLang="en-US" dirty="0">
                <a:latin typeface="仿宋_GB2312" pitchFamily="49" charset="-122"/>
                <a:ea typeface="仿宋_GB2312" pitchFamily="49" charset="-122"/>
              </a:rPr>
              <a:t>    </a:t>
            </a:r>
            <a:r>
              <a:rPr lang="en-US" altLang="en-US" dirty="0">
                <a:latin typeface="仿宋_GB2312" pitchFamily="49" charset="-122"/>
                <a:ea typeface="仿宋_GB2312" pitchFamily="49" charset="-122"/>
              </a:rPr>
              <a:t>支出包括管理费用(工资、会议费、差旅费、报刊费、水电费、油料费、办公费等)、福利费用(五保供养、困难补助、养老费等)、其他支出(借款利息、财物报损等)各项开支是否符合计划，有无超计划、超范围、超标准列支的费用，有无不真实不合理的费用，有无报销手续不完备的费用。 </a:t>
            </a:r>
            <a:endParaRPr lang="zh-CN" altLang="en-US" dirty="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a:ln/>
        </p:spPr>
        <p:txBody>
          <a:bodyPr vert="horz" wrap="square" lIns="91440" tIns="45720" rIns="91440" bIns="45720" anchor="ctr"/>
          <a:p>
            <a:endParaRPr lang="zh-CN" altLang="en-US" dirty="0"/>
          </a:p>
        </p:txBody>
      </p:sp>
      <p:sp>
        <p:nvSpPr>
          <p:cNvPr id="21507" name="内容占位符 2"/>
          <p:cNvSpPr>
            <a:spLocks noGrp="1"/>
          </p:cNvSpPr>
          <p:nvPr>
            <p:ph idx="1"/>
          </p:nvPr>
        </p:nvSpPr>
        <p:spPr>
          <a:ln/>
        </p:spPr>
        <p:txBody>
          <a:bodyPr vert="horz" wrap="square" lIns="91440" tIns="45720" rIns="91440" bIns="45720" anchor="t"/>
          <a:p>
            <a:r>
              <a:rPr lang="zh-CN" altLang="en-US" dirty="0"/>
              <a:t>（六）民主理财和财务公开</a:t>
            </a:r>
            <a:endParaRPr lang="en-US" altLang="zh-CN" dirty="0"/>
          </a:p>
          <a:p>
            <a:r>
              <a:rPr lang="en-US" altLang="zh-CN" dirty="0">
                <a:solidFill>
                  <a:srgbClr val="FF0000"/>
                </a:solidFill>
                <a:latin typeface="Arial" panose="020B0604020202020204" pitchFamily="34" charset="0"/>
                <a:ea typeface="仿宋_GB2312" pitchFamily="49" charset="-122"/>
              </a:rPr>
              <a:t>    3.</a:t>
            </a:r>
            <a:r>
              <a:rPr lang="zh-CN" altLang="en-US" dirty="0">
                <a:solidFill>
                  <a:srgbClr val="FF0000"/>
                </a:solidFill>
                <a:latin typeface="Arial" panose="020B0604020202020204" pitchFamily="34" charset="0"/>
                <a:ea typeface="仿宋_GB2312" pitchFamily="49" charset="-122"/>
              </a:rPr>
              <a:t>财务账目审理的内容：</a:t>
            </a:r>
            <a:endParaRPr lang="en-US" altLang="zh-CN" dirty="0">
              <a:solidFill>
                <a:srgbClr val="FF0000"/>
              </a:solidFill>
              <a:latin typeface="Arial" panose="020B0604020202020204" pitchFamily="34" charset="0"/>
              <a:ea typeface="仿宋_GB2312" pitchFamily="49" charset="-122"/>
            </a:endParaRPr>
          </a:p>
          <a:p>
            <a:r>
              <a:rPr lang="en-US" altLang="zh-CN" dirty="0">
                <a:solidFill>
                  <a:srgbClr val="FF0000"/>
                </a:solidFill>
                <a:latin typeface="仿宋_GB2312" pitchFamily="49" charset="-122"/>
                <a:ea typeface="仿宋_GB2312" pitchFamily="49" charset="-122"/>
              </a:rPr>
              <a:t>  </a:t>
            </a:r>
            <a:r>
              <a:rPr lang="en-US" altLang="zh-CN" dirty="0">
                <a:latin typeface="仿宋_GB2312" pitchFamily="49" charset="-122"/>
                <a:ea typeface="仿宋_GB2312" pitchFamily="49" charset="-122"/>
              </a:rPr>
              <a:t>③</a:t>
            </a:r>
            <a:r>
              <a:rPr lang="zh-CN" altLang="en-US" dirty="0">
                <a:latin typeface="仿宋_GB2312" pitchFamily="49" charset="-122"/>
                <a:ea typeface="仿宋_GB2312" pitchFamily="49" charset="-122"/>
              </a:rPr>
              <a:t>日记账审理。 收入、支出是否全部按序时登记入账，摘要说明是否与原始凭证内容相符，是否结出本期收支合计、期末余额。</a:t>
            </a:r>
            <a:endParaRPr lang="en-US" altLang="zh-CN" dirty="0">
              <a:latin typeface="仿宋_GB2312" pitchFamily="49" charset="-122"/>
              <a:ea typeface="仿宋_GB2312" pitchFamily="49" charset="-122"/>
            </a:endParaRPr>
          </a:p>
          <a:p>
            <a:r>
              <a:rPr lang="en-US" altLang="zh-CN" dirty="0">
                <a:latin typeface="Arial" panose="020B0604020202020204" pitchFamily="34" charset="0"/>
                <a:ea typeface="仿宋_GB2312" pitchFamily="49" charset="-122"/>
              </a:rPr>
              <a:t> ④</a:t>
            </a:r>
            <a:r>
              <a:rPr lang="zh-CN" altLang="en-US" dirty="0">
                <a:latin typeface="Arial" panose="020B0604020202020204" pitchFamily="34" charset="0"/>
                <a:ea typeface="仿宋_GB2312" pitchFamily="49" charset="-122"/>
              </a:rPr>
              <a:t>资金审理。所收现款是否及时交乡</a:t>
            </a:r>
            <a:r>
              <a:rPr lang="en-US" altLang="zh-CN" dirty="0">
                <a:latin typeface="Arial" panose="020B0604020202020204" pitchFamily="34" charset="0"/>
                <a:ea typeface="仿宋_GB2312" pitchFamily="49" charset="-122"/>
              </a:rPr>
              <a:t>(</a:t>
            </a:r>
            <a:r>
              <a:rPr lang="zh-CN" altLang="en-US" dirty="0">
                <a:latin typeface="Arial" panose="020B0604020202020204" pitchFamily="34" charset="0"/>
                <a:ea typeface="仿宋_GB2312" pitchFamily="49" charset="-122"/>
              </a:rPr>
              <a:t>镇</a:t>
            </a:r>
            <a:r>
              <a:rPr lang="en-US" altLang="zh-CN" dirty="0">
                <a:latin typeface="Arial" panose="020B0604020202020204" pitchFamily="34" charset="0"/>
                <a:ea typeface="仿宋_GB2312" pitchFamily="49" charset="-122"/>
              </a:rPr>
              <a:t>)</a:t>
            </a:r>
            <a:r>
              <a:rPr lang="zh-CN" altLang="en-US" dirty="0">
                <a:latin typeface="Arial" panose="020B0604020202020204" pitchFamily="34" charset="0"/>
                <a:ea typeface="仿宋_GB2312" pitchFamily="49" charset="-122"/>
              </a:rPr>
              <a:t>代管，现金余额是否超限额，账款是否相符，是否有白条抵库、公款私存、贪占挪用等情况。</a:t>
            </a:r>
            <a:endParaRPr lang="en-US" altLang="zh-CN" dirty="0">
              <a:latin typeface="Arial" panose="020B0604020202020204" pitchFamily="34" charset="0"/>
              <a:ea typeface="仿宋_GB2312" pitchFamily="49" charset="-122"/>
            </a:endParaRPr>
          </a:p>
          <a:p>
            <a:r>
              <a:rPr lang="zh-CN" altLang="en-US" dirty="0">
                <a:latin typeface="Arial" panose="020B0604020202020204" pitchFamily="34" charset="0"/>
                <a:ea typeface="仿宋_GB2312" pitchFamily="49" charset="-122"/>
              </a:rPr>
              <a:t> </a:t>
            </a:r>
            <a:r>
              <a:rPr lang="en-US" altLang="zh-CN" dirty="0">
                <a:latin typeface="Arial" panose="020B0604020202020204" pitchFamily="34" charset="0"/>
                <a:ea typeface="仿宋_GB2312" pitchFamily="49" charset="-122"/>
              </a:rPr>
              <a:t>⑤</a:t>
            </a:r>
            <a:r>
              <a:rPr lang="zh-CN" altLang="en-US" dirty="0">
                <a:latin typeface="Arial" panose="020B0604020202020204" pitchFamily="34" charset="0"/>
                <a:ea typeface="仿宋_GB2312" pitchFamily="49" charset="-122"/>
              </a:rPr>
              <a:t>对照财务计划原始凭据、登记理财记录加盖理财专用章等，填写好审核人和日期。</a:t>
            </a:r>
            <a:endParaRPr lang="zh-CN" altLang="en-US" dirty="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ln/>
        </p:spPr>
        <p:txBody>
          <a:bodyPr vert="horz" wrap="square" lIns="91440" tIns="45720" rIns="91440" bIns="45720" anchor="ctr"/>
          <a:p>
            <a:r>
              <a:rPr lang="zh-CN" altLang="en-US" dirty="0"/>
              <a:t>农村集体资金管理</a:t>
            </a:r>
            <a:endParaRPr lang="zh-CN" altLang="en-US" dirty="0"/>
          </a:p>
        </p:txBody>
      </p:sp>
      <p:sp>
        <p:nvSpPr>
          <p:cNvPr id="22531" name="内容占位符 2"/>
          <p:cNvSpPr>
            <a:spLocks noGrp="1"/>
          </p:cNvSpPr>
          <p:nvPr>
            <p:ph idx="1"/>
          </p:nvPr>
        </p:nvSpPr>
        <p:spPr>
          <a:xfrm>
            <a:off x="457200" y="1355725"/>
            <a:ext cx="8229600" cy="4953000"/>
          </a:xfrm>
          <a:ln/>
        </p:spPr>
        <p:txBody>
          <a:bodyPr vert="horz" wrap="square" lIns="91440" tIns="45720" rIns="91440" bIns="45720" anchor="t"/>
          <a:p>
            <a:r>
              <a:rPr lang="zh-CN" altLang="en-US" sz="2000" dirty="0"/>
              <a:t>（六）民主理财和财务公开</a:t>
            </a:r>
            <a:endParaRPr lang="en-US" altLang="zh-CN" sz="2000" dirty="0"/>
          </a:p>
          <a:p>
            <a:r>
              <a:rPr lang="en-US" altLang="zh-CN" sz="1400" dirty="0">
                <a:solidFill>
                  <a:srgbClr val="FF0000"/>
                </a:solidFill>
                <a:latin typeface="仿宋_GB2312" pitchFamily="49" charset="-122"/>
                <a:ea typeface="仿宋_GB2312" pitchFamily="49" charset="-122"/>
              </a:rPr>
              <a:t>4.</a:t>
            </a:r>
            <a:r>
              <a:rPr lang="zh-CN" altLang="en-US" sz="1400" dirty="0">
                <a:solidFill>
                  <a:srgbClr val="FF0000"/>
                </a:solidFill>
                <a:latin typeface="仿宋_GB2312" pitchFamily="49" charset="-122"/>
                <a:ea typeface="仿宋_GB2312" pitchFamily="49" charset="-122"/>
              </a:rPr>
              <a:t>审理账目的规则</a:t>
            </a:r>
            <a:endParaRPr lang="en-US" altLang="zh-CN" sz="1400" dirty="0">
              <a:solidFill>
                <a:srgbClr val="FF0000"/>
              </a:solidFill>
              <a:latin typeface="仿宋_GB2312" pitchFamily="49" charset="-122"/>
              <a:ea typeface="仿宋_GB2312" pitchFamily="49" charset="-122"/>
            </a:endParaRPr>
          </a:p>
          <a:p>
            <a:r>
              <a:rPr lang="en-US" altLang="zh-CN" sz="2000" dirty="0">
                <a:latin typeface="仿宋_GB2312" pitchFamily="49" charset="-122"/>
                <a:ea typeface="仿宋_GB2312" pitchFamily="49" charset="-122"/>
              </a:rPr>
              <a:t>③</a:t>
            </a:r>
            <a:r>
              <a:rPr lang="zh-CN" altLang="en-US" sz="2000" dirty="0">
                <a:latin typeface="仿宋_GB2312" pitchFamily="49" charset="-122"/>
                <a:ea typeface="仿宋_GB2312" pitchFamily="49" charset="-122"/>
              </a:rPr>
              <a:t>当事人对理财意见中“否决开支”有异议的事项，由村委会提交村民会议或村民代表会议讨论决定。 </a:t>
            </a:r>
            <a:endParaRPr lang="en-US" altLang="zh-CN"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④</a:t>
            </a:r>
            <a:r>
              <a:rPr lang="zh-CN" altLang="en-US" sz="2000" dirty="0">
                <a:latin typeface="仿宋_GB2312" pitchFamily="49" charset="-122"/>
                <a:ea typeface="仿宋_GB2312" pitchFamily="49" charset="-122"/>
              </a:rPr>
              <a:t>理财小组成员平时注意收集群众意见，理财前做好记录，结合正常理财一并审理，也可以就某事项专门审理。</a:t>
            </a:r>
            <a:endParaRPr lang="en-US" altLang="zh-CN" sz="2000" dirty="0">
              <a:latin typeface="仿宋_GB2312" pitchFamily="49" charset="-122"/>
              <a:ea typeface="仿宋_GB2312" pitchFamily="49" charset="-122"/>
            </a:endParaRPr>
          </a:p>
          <a:p>
            <a:r>
              <a:rPr lang="en-US" altLang="zh-CN" sz="2000" dirty="0">
                <a:ea typeface="仿宋_GB2312" pitchFamily="49" charset="-122"/>
              </a:rPr>
              <a:t>⑤</a:t>
            </a:r>
            <a:r>
              <a:rPr lang="zh-CN" altLang="en-US" sz="2000" dirty="0">
                <a:ea typeface="仿宋_GB2312" pitchFamily="49" charset="-122"/>
              </a:rPr>
              <a:t>村主要干部和财会人员对理财小组提出的问题，应当作出说明或答复，但不可以干扰理财活动，指责理财人员。</a:t>
            </a:r>
            <a:endParaRPr lang="en-US" altLang="zh-CN" sz="2000" dirty="0">
              <a:ea typeface="仿宋_GB2312" pitchFamily="49" charset="-122"/>
            </a:endParaRPr>
          </a:p>
          <a:p>
            <a:r>
              <a:rPr lang="en-US" altLang="zh-CN" sz="2000" dirty="0">
                <a:ea typeface="仿宋_GB2312" pitchFamily="49" charset="-122"/>
              </a:rPr>
              <a:t>⑥</a:t>
            </a:r>
            <a:r>
              <a:rPr lang="zh-CN" altLang="en-US" sz="2000" dirty="0">
                <a:ea typeface="仿宋_GB2312" pitchFamily="49" charset="-122"/>
              </a:rPr>
              <a:t>理财人员对审理中发现的重大问题，对村干部阻挠压制民主理财的行为，有权向上级领导或有关部门反映；但在事情未查实、上级未作出处理决定之前，不得公开泄漏，不得在群众中造成混乱和不稳定状况。</a:t>
            </a:r>
            <a:r>
              <a:rPr lang="zh-CN" altLang="en-US" sz="2000" dirty="0">
                <a:ea typeface="微软雅黑" panose="020B0503020204020204" pitchFamily="34" charset="-122"/>
              </a:rPr>
              <a:t> </a:t>
            </a:r>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317441"/>
          <p:cNvSpPr/>
          <p:nvPr/>
        </p:nvSpPr>
        <p:spPr>
          <a:xfrm>
            <a:off x="152400" y="363538"/>
            <a:ext cx="5867400" cy="474662"/>
          </a:xfrm>
          <a:prstGeom prst="rect">
            <a:avLst/>
          </a:prstGeom>
          <a:noFill/>
          <a:ln w="9525">
            <a:noFill/>
          </a:ln>
        </p:spPr>
        <p:txBody>
          <a:bodyPr anchor="ctr"/>
          <a:p>
            <a:pPr>
              <a:spcBef>
                <a:spcPct val="20000"/>
              </a:spcBef>
              <a:buClr>
                <a:schemeClr val="tx1"/>
              </a:buClr>
            </a:pPr>
            <a:r>
              <a:rPr lang="zh-CN" altLang="en-US" sz="3600" b="1" dirty="0">
                <a:latin typeface="微软雅黑" panose="020B0503020204020204" pitchFamily="34" charset="-122"/>
                <a:ea typeface="黑体" panose="02010609060101010101" pitchFamily="49" charset="-122"/>
              </a:rPr>
              <a:t>    目  录</a:t>
            </a:r>
            <a:endParaRPr lang="zh-CN" altLang="en-US" sz="3600" b="1" dirty="0">
              <a:latin typeface="微软雅黑" panose="020B0503020204020204" pitchFamily="34" charset="-122"/>
              <a:ea typeface="黑体" panose="02010609060101010101" pitchFamily="49" charset="-122"/>
            </a:endParaRPr>
          </a:p>
        </p:txBody>
      </p:sp>
      <p:sp>
        <p:nvSpPr>
          <p:cNvPr id="5123" name="文本框 317442"/>
          <p:cNvSpPr txBox="1"/>
          <p:nvPr/>
        </p:nvSpPr>
        <p:spPr>
          <a:xfrm>
            <a:off x="1292225" y="1712913"/>
            <a:ext cx="6254750" cy="5186362"/>
          </a:xfrm>
          <a:prstGeom prst="rect">
            <a:avLst/>
          </a:prstGeom>
          <a:noFill/>
          <a:ln w="9525">
            <a:noFill/>
          </a:ln>
        </p:spPr>
        <p:txBody>
          <a:bodyPr>
            <a:spAutoFit/>
          </a:bodyPr>
          <a:p>
            <a:pPr eaLnBrk="0" hangingPunct="0">
              <a:spcBef>
                <a:spcPct val="50000"/>
              </a:spcBef>
            </a:pPr>
            <a:r>
              <a:rPr lang="zh-CN" altLang="en-US" sz="3200" b="1" dirty="0">
                <a:latin typeface="Times New Roman" panose="02020603050405020304" pitchFamily="18" charset="0"/>
                <a:ea typeface="黑体" panose="02010609060101010101" pitchFamily="49" charset="-122"/>
              </a:rPr>
              <a:t>一、农村集体</a:t>
            </a:r>
            <a:r>
              <a:rPr lang="zh-CN" altLang="en-US" sz="3200" b="1" dirty="0">
                <a:latin typeface="宋体" panose="02010600030101010101" pitchFamily="2" charset="-122"/>
                <a:ea typeface="黑体" panose="02010609060101010101" pitchFamily="49" charset="-122"/>
              </a:rPr>
              <a:t>“</a:t>
            </a:r>
            <a:r>
              <a:rPr lang="zh-CN" altLang="en-US" sz="3200" b="1" dirty="0">
                <a:latin typeface="Times New Roman" panose="02020603050405020304" pitchFamily="18" charset="0"/>
                <a:ea typeface="黑体" panose="02010609060101010101" pitchFamily="49" charset="-122"/>
              </a:rPr>
              <a:t>三资</a:t>
            </a:r>
            <a:r>
              <a:rPr lang="zh-CN" altLang="en-US" sz="3200" b="1" dirty="0">
                <a:latin typeface="宋体" panose="02010600030101010101" pitchFamily="2" charset="-122"/>
                <a:ea typeface="黑体" panose="02010609060101010101" pitchFamily="49" charset="-122"/>
              </a:rPr>
              <a:t>”</a:t>
            </a:r>
            <a:r>
              <a:rPr lang="zh-CN" altLang="en-US" sz="3200" b="1" dirty="0">
                <a:latin typeface="Times New Roman" panose="02020603050405020304" pitchFamily="18" charset="0"/>
                <a:ea typeface="黑体" panose="02010609060101010101" pitchFamily="49" charset="-122"/>
              </a:rPr>
              <a:t>概述</a:t>
            </a:r>
            <a:endParaRPr lang="en-US" altLang="zh-CN" sz="3200" b="1" dirty="0">
              <a:latin typeface="Times New Roman" panose="02020603050405020304" pitchFamily="18" charset="0"/>
              <a:ea typeface="黑体" panose="02010609060101010101" pitchFamily="49" charset="-122"/>
            </a:endParaRPr>
          </a:p>
          <a:p>
            <a:pPr eaLnBrk="0" hangingPunct="0">
              <a:spcBef>
                <a:spcPct val="50000"/>
              </a:spcBef>
            </a:pPr>
            <a:r>
              <a:rPr lang="zh-CN" altLang="en-US" sz="3200" b="1" dirty="0">
                <a:latin typeface="Times New Roman" panose="02020603050405020304" pitchFamily="18" charset="0"/>
                <a:ea typeface="黑体" panose="02010609060101010101" pitchFamily="49" charset="-122"/>
              </a:rPr>
              <a:t>二、农村集体资金管理</a:t>
            </a:r>
            <a:endParaRPr lang="zh-CN" altLang="en-US" sz="3200" b="1" dirty="0">
              <a:latin typeface="Times New Roman" panose="02020603050405020304" pitchFamily="18" charset="0"/>
              <a:ea typeface="黑体" panose="02010609060101010101" pitchFamily="49" charset="-122"/>
            </a:endParaRPr>
          </a:p>
          <a:p>
            <a:pPr eaLnBrk="0" hangingPunct="0">
              <a:spcBef>
                <a:spcPct val="50000"/>
              </a:spcBef>
            </a:pPr>
            <a:r>
              <a:rPr lang="zh-CN" altLang="en-US" sz="3200" b="1" dirty="0">
                <a:latin typeface="Times New Roman" panose="02020603050405020304" pitchFamily="18" charset="0"/>
                <a:ea typeface="黑体" panose="02010609060101010101" pitchFamily="49" charset="-122"/>
              </a:rPr>
              <a:t>三、农村集体资产管理</a:t>
            </a:r>
            <a:endParaRPr lang="zh-CN" altLang="en-US" sz="3200" b="1" dirty="0">
              <a:latin typeface="Times New Roman" panose="02020603050405020304" pitchFamily="18" charset="0"/>
              <a:ea typeface="黑体" panose="02010609060101010101" pitchFamily="49" charset="-122"/>
            </a:endParaRPr>
          </a:p>
          <a:p>
            <a:pPr eaLnBrk="0" hangingPunct="0">
              <a:spcBef>
                <a:spcPct val="50000"/>
              </a:spcBef>
            </a:pPr>
            <a:r>
              <a:rPr lang="zh-CN" altLang="en-US" sz="3200" b="1" dirty="0">
                <a:latin typeface="Times New Roman" panose="02020603050405020304" pitchFamily="18" charset="0"/>
                <a:ea typeface="黑体" panose="02010609060101010101" pitchFamily="49" charset="-122"/>
              </a:rPr>
              <a:t>四、农村集体资源管理</a:t>
            </a:r>
            <a:endParaRPr lang="en-US" altLang="zh-CN" sz="3200" b="1" dirty="0">
              <a:latin typeface="Times New Roman" panose="02020603050405020304" pitchFamily="18" charset="0"/>
              <a:ea typeface="黑体" panose="02010609060101010101" pitchFamily="49" charset="-122"/>
            </a:endParaRPr>
          </a:p>
          <a:p>
            <a:pPr eaLnBrk="0" hangingPunct="0">
              <a:spcBef>
                <a:spcPct val="50000"/>
              </a:spcBef>
            </a:pPr>
            <a:r>
              <a:rPr lang="zh-CN" altLang="en-US" sz="3200" b="1" dirty="0">
                <a:latin typeface="Times New Roman" panose="02020603050405020304" pitchFamily="18" charset="0"/>
                <a:ea typeface="黑体" panose="02010609060101010101" pitchFamily="49" charset="-122"/>
              </a:rPr>
              <a:t>五、村务公开的内容、程序、形式</a:t>
            </a:r>
            <a:endParaRPr lang="zh-CN" altLang="en-US" sz="3200" b="1" dirty="0">
              <a:latin typeface="Times New Roman" panose="02020603050405020304" pitchFamily="18" charset="0"/>
              <a:ea typeface="黑体" panose="02010609060101010101" pitchFamily="49" charset="-122"/>
            </a:endParaRPr>
          </a:p>
          <a:p>
            <a:pPr eaLnBrk="0" hangingPunct="0">
              <a:spcBef>
                <a:spcPct val="50000"/>
              </a:spcBef>
            </a:pPr>
            <a:endParaRPr lang="zh-CN" altLang="en-US" sz="3200" b="1" dirty="0">
              <a:latin typeface="Times New Roman" panose="02020603050405020304" pitchFamily="18" charset="0"/>
              <a:ea typeface="黑体" panose="02010609060101010101" pitchFamily="49" charset="-122"/>
            </a:endParaRPr>
          </a:p>
          <a:p>
            <a:pPr eaLnBrk="0" hangingPunct="0">
              <a:spcBef>
                <a:spcPct val="50000"/>
              </a:spcBef>
            </a:pPr>
            <a:endParaRPr lang="zh-CN" altLang="en-US" b="1" dirty="0">
              <a:latin typeface="Times New Roman" panose="02020603050405020304" pitchFamily="18" charset="0"/>
            </a:endParaRPr>
          </a:p>
        </p:txBody>
      </p:sp>
      <p:pic>
        <p:nvPicPr>
          <p:cNvPr id="5124" name="图片 17" descr="1151345741881.png"/>
          <p:cNvPicPr>
            <a:picLocks noChangeAspect="1"/>
          </p:cNvPicPr>
          <p:nvPr/>
        </p:nvPicPr>
        <p:blipFill>
          <a:blip r:embed="rId1"/>
          <a:stretch>
            <a:fillRect/>
          </a:stretch>
        </p:blipFill>
        <p:spPr>
          <a:xfrm>
            <a:off x="0" y="3571875"/>
            <a:ext cx="9144000" cy="32861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a:ln/>
        </p:spPr>
        <p:txBody>
          <a:bodyPr vert="horz" wrap="square" lIns="91440" tIns="45720" rIns="91440" bIns="45720" anchor="ctr"/>
          <a:p>
            <a:r>
              <a:rPr lang="zh-CN" altLang="en-US" dirty="0"/>
              <a:t>农村集体资金管理</a:t>
            </a:r>
            <a:endParaRPr lang="zh-CN" altLang="en-US" dirty="0"/>
          </a:p>
        </p:txBody>
      </p:sp>
      <p:sp>
        <p:nvSpPr>
          <p:cNvPr id="23555" name="内容占位符 2"/>
          <p:cNvSpPr>
            <a:spLocks noGrp="1"/>
          </p:cNvSpPr>
          <p:nvPr>
            <p:ph idx="1"/>
          </p:nvPr>
        </p:nvSpPr>
        <p:spPr>
          <a:ln/>
        </p:spPr>
        <p:txBody>
          <a:bodyPr vert="horz" wrap="square" lIns="91440" tIns="45720" rIns="91440" bIns="45720" anchor="t"/>
          <a:p>
            <a:r>
              <a:rPr lang="zh-CN" altLang="en-US" dirty="0"/>
              <a:t>（六）民主理财和财务公开</a:t>
            </a:r>
            <a:endParaRPr lang="en-US" altLang="zh-CN" dirty="0"/>
          </a:p>
          <a:p>
            <a:r>
              <a:rPr lang="en-US" altLang="zh-CN" dirty="0">
                <a:solidFill>
                  <a:srgbClr val="FF0000"/>
                </a:solidFill>
              </a:rPr>
              <a:t>5.</a:t>
            </a:r>
            <a:r>
              <a:rPr lang="zh-CN" altLang="en-US" sz="2500" dirty="0">
                <a:solidFill>
                  <a:srgbClr val="FF0000"/>
                </a:solidFill>
                <a:latin typeface="Times New Roman" panose="02020603050405020304" pitchFamily="18" charset="0"/>
                <a:ea typeface="微软雅黑" panose="020B0503020204020204" pitchFamily="34" charset="-122"/>
              </a:rPr>
              <a:t> 财务公开</a:t>
            </a:r>
            <a:br>
              <a:rPr lang="zh-CN" altLang="en-US" sz="2500" dirty="0">
                <a:latin typeface="Times New Roman" panose="02020603050405020304" pitchFamily="18" charset="0"/>
                <a:ea typeface="微软雅黑" panose="020B0503020204020204" pitchFamily="34" charset="-122"/>
              </a:rPr>
            </a:br>
            <a:r>
              <a:rPr lang="zh-CN" altLang="en-US" sz="2000" dirty="0">
                <a:latin typeface="Times New Roman" panose="02020603050405020304" pitchFamily="18" charset="0"/>
                <a:ea typeface="微软雅黑" panose="020B0503020204020204" pitchFamily="34" charset="-122"/>
              </a:rPr>
              <a:t>         </a:t>
            </a:r>
            <a:r>
              <a:rPr lang="en-US" altLang="zh-CN" sz="2000" dirty="0">
                <a:latin typeface="仿宋_GB2312" pitchFamily="49" charset="-122"/>
                <a:ea typeface="仿宋_GB2312" pitchFamily="49" charset="-122"/>
              </a:rPr>
              <a:t>①</a:t>
            </a:r>
            <a:r>
              <a:rPr lang="zh-CN" altLang="en-US" sz="2000" dirty="0">
                <a:latin typeface="仿宋_GB2312" pitchFamily="49" charset="-122"/>
                <a:ea typeface="仿宋_GB2312" pitchFamily="49" charset="-122"/>
              </a:rPr>
              <a:t>公开的时间：按季公开，会计业务发生不平凡的每年最少也得公开两次。 </a:t>
            </a:r>
            <a:br>
              <a:rPr lang="zh-CN" altLang="en-US" sz="2000" dirty="0">
                <a:latin typeface="仿宋_GB2312" pitchFamily="49" charset="-122"/>
                <a:ea typeface="仿宋_GB2312" pitchFamily="49" charset="-122"/>
              </a:rPr>
            </a:br>
            <a:r>
              <a:rPr lang="zh-CN" altLang="en-US" sz="2000" dirty="0">
                <a:latin typeface="仿宋_GB2312" pitchFamily="49" charset="-122"/>
                <a:ea typeface="仿宋_GB2312" pitchFamily="49" charset="-122"/>
              </a:rPr>
              <a:t>　　</a:t>
            </a:r>
            <a:r>
              <a:rPr lang="en-US" altLang="zh-CN" sz="2000" dirty="0">
                <a:latin typeface="仿宋_GB2312" pitchFamily="49" charset="-122"/>
                <a:ea typeface="仿宋_GB2312" pitchFamily="49" charset="-122"/>
              </a:rPr>
              <a:t>②</a:t>
            </a:r>
            <a:r>
              <a:rPr lang="zh-CN" altLang="en-US" sz="2000" dirty="0">
                <a:latin typeface="仿宋_GB2312" pitchFamily="49" charset="-122"/>
                <a:ea typeface="仿宋_GB2312" pitchFamily="49" charset="-122"/>
              </a:rPr>
              <a:t>公开的内容：村除保持对村级日常财务收支事项的公开外，年初还要张榜公布财务收支预算方案，年终要张榜公布财务收支决算方案和收益分配方案；年底要集中公布各项财产物资、债权债务等明细；日常对群众关心的热点、焦点和重大收支事项，要即时张榜公布</a:t>
            </a:r>
            <a:endParaRPr lang="zh-CN"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a:ln/>
        </p:spPr>
        <p:txBody>
          <a:bodyPr vert="horz" wrap="square" lIns="91440" tIns="45720" rIns="91440" bIns="45720" anchor="ctr"/>
          <a:p>
            <a:r>
              <a:rPr lang="zh-CN" altLang="en-US" dirty="0"/>
              <a:t>农村集体资金管理</a:t>
            </a:r>
            <a:endParaRPr lang="zh-CN" altLang="en-US" dirty="0"/>
          </a:p>
        </p:txBody>
      </p:sp>
      <p:sp>
        <p:nvSpPr>
          <p:cNvPr id="24579" name="内容占位符 2"/>
          <p:cNvSpPr>
            <a:spLocks noGrp="1"/>
          </p:cNvSpPr>
          <p:nvPr>
            <p:ph idx="1"/>
          </p:nvPr>
        </p:nvSpPr>
        <p:spPr>
          <a:ln/>
        </p:spPr>
        <p:txBody>
          <a:bodyPr vert="horz" wrap="square" lIns="91440" tIns="45720" rIns="91440" bIns="45720" anchor="t"/>
          <a:p>
            <a:r>
              <a:rPr lang="zh-CN" altLang="en-US" sz="2000" dirty="0"/>
              <a:t>（六）民主理财和财务公开</a:t>
            </a:r>
            <a:endParaRPr lang="en-US" altLang="zh-CN" sz="2000" dirty="0"/>
          </a:p>
          <a:p>
            <a:r>
              <a:rPr lang="en-US" altLang="zh-CN" sz="2000" dirty="0">
                <a:solidFill>
                  <a:srgbClr val="FF0000"/>
                </a:solidFill>
              </a:rPr>
              <a:t>5.</a:t>
            </a:r>
            <a:r>
              <a:rPr lang="zh-CN" altLang="en-US" sz="2000" dirty="0">
                <a:solidFill>
                  <a:srgbClr val="FF0000"/>
                </a:solidFill>
                <a:latin typeface="Times New Roman" panose="02020603050405020304" pitchFamily="18" charset="0"/>
                <a:ea typeface="微软雅黑" panose="020B0503020204020204" pitchFamily="34" charset="-122"/>
              </a:rPr>
              <a:t> 财务公开</a:t>
            </a:r>
            <a:endParaRPr lang="en-US" altLang="zh-CN" sz="2000" dirty="0">
              <a:solidFill>
                <a:srgbClr val="FF0000"/>
              </a:solidFill>
              <a:latin typeface="Times New Roman" panose="02020603050405020304" pitchFamily="18" charset="0"/>
              <a:ea typeface="微软雅黑" panose="020B0503020204020204" pitchFamily="34" charset="-122"/>
            </a:endParaRPr>
          </a:p>
          <a:p>
            <a:r>
              <a:rPr lang="en-US" altLang="zh-CN" sz="2000" dirty="0">
                <a:latin typeface="仿宋_GB2312" pitchFamily="49" charset="-122"/>
                <a:ea typeface="仿宋_GB2312" pitchFamily="49" charset="-122"/>
              </a:rPr>
              <a:t>③</a:t>
            </a:r>
            <a:r>
              <a:rPr lang="zh-CN" altLang="en-US" sz="2000" dirty="0">
                <a:latin typeface="仿宋_GB2312" pitchFamily="49" charset="-122"/>
                <a:ea typeface="仿宋_GB2312" pitchFamily="49" charset="-122"/>
              </a:rPr>
              <a:t>公开的程序：由苏木乡镇经管站统一打印各明细账、报表，收支、往来、资产、货币资金日记账交村级报帐员</a:t>
            </a:r>
            <a:r>
              <a:rPr lang="en-US" altLang="zh-CN" sz="2000" dirty="0">
                <a:latin typeface="仿宋_GB2312" pitchFamily="49" charset="-122"/>
                <a:ea typeface="仿宋_GB2312" pitchFamily="49" charset="-122"/>
              </a:rPr>
              <a:t>4</a:t>
            </a:r>
            <a:r>
              <a:rPr lang="zh-CN" altLang="en-US" sz="2000" dirty="0">
                <a:latin typeface="仿宋_GB2312" pitchFamily="49" charset="-122"/>
                <a:ea typeface="仿宋_GB2312" pitchFamily="49" charset="-122"/>
              </a:rPr>
              <a:t>份</a:t>
            </a:r>
            <a:r>
              <a:rPr lang="en-US" altLang="zh-CN" sz="2000" dirty="0">
                <a:latin typeface="仿宋_GB2312" pitchFamily="49" charset="-122"/>
                <a:ea typeface="仿宋_GB2312" pitchFamily="49" charset="-122"/>
              </a:rPr>
              <a:t>(</a:t>
            </a:r>
            <a:r>
              <a:rPr lang="zh-CN" altLang="en-US" sz="2000" dirty="0">
                <a:latin typeface="仿宋_GB2312" pitchFamily="49" charset="-122"/>
                <a:ea typeface="仿宋_GB2312" pitchFamily="49" charset="-122"/>
              </a:rPr>
              <a:t>粘贴、主任、联络员、理财小组长各一份</a:t>
            </a:r>
            <a:r>
              <a:rPr lang="en-US" altLang="zh-CN" sz="2000" dirty="0">
                <a:latin typeface="仿宋_GB2312" pitchFamily="49" charset="-122"/>
                <a:ea typeface="仿宋_GB2312" pitchFamily="49" charset="-122"/>
              </a:rPr>
              <a:t>)</a:t>
            </a:r>
            <a:r>
              <a:rPr lang="zh-CN" altLang="en-US" sz="2000" dirty="0">
                <a:latin typeface="仿宋_GB2312" pitchFamily="49" charset="-122"/>
                <a:ea typeface="仿宋_GB2312" pitchFamily="49" charset="-122"/>
              </a:rPr>
              <a:t>，由经管站负责送达各村报帐员，再由村支两委和民主理财小组根据现金日记账及各明细帐表进行复核，经确认无误后，张榜公布。 </a:t>
            </a:r>
            <a:endParaRPr lang="en-US" altLang="zh-CN" sz="2000" dirty="0">
              <a:latin typeface="仿宋_GB2312" pitchFamily="49" charset="-122"/>
              <a:ea typeface="仿宋_GB2312" pitchFamily="49" charset="-122"/>
            </a:endParaRPr>
          </a:p>
          <a:p>
            <a:r>
              <a:rPr lang="en-US" altLang="zh-CN" sz="2000" dirty="0">
                <a:latin typeface="仿宋_GB2312" pitchFamily="49" charset="-122"/>
                <a:ea typeface="仿宋_GB2312" pitchFamily="49" charset="-122"/>
              </a:rPr>
              <a:t>④</a:t>
            </a:r>
            <a:r>
              <a:rPr lang="zh-CN" altLang="en-US" sz="2000" dirty="0">
                <a:latin typeface="仿宋_GB2312" pitchFamily="49" charset="-122"/>
                <a:ea typeface="仿宋_GB2312" pitchFamily="49" charset="-122"/>
              </a:rPr>
              <a:t>公开的形式：</a:t>
            </a:r>
            <a:r>
              <a:rPr lang="zh-CN" altLang="en-US" sz="2000" dirty="0">
                <a:solidFill>
                  <a:srgbClr val="FF0000"/>
                </a:solidFill>
                <a:latin typeface="仿宋_GB2312" pitchFamily="49" charset="-122"/>
                <a:ea typeface="仿宋_GB2312" pitchFamily="49" charset="-122"/>
              </a:rPr>
              <a:t>传统公开</a:t>
            </a:r>
            <a:r>
              <a:rPr lang="zh-CN" altLang="en-US" sz="2000" dirty="0">
                <a:latin typeface="仿宋_GB2312" pitchFamily="49" charset="-122"/>
                <a:ea typeface="仿宋_GB2312" pitchFamily="49" charset="-122"/>
              </a:rPr>
              <a:t>：每季度由村报帐员或理财小组将所有本期会计资料张贴在固定的财务公开栏内，电子显示屏、或采用发明白卡、明白纸、会议公布等均可。</a:t>
            </a:r>
            <a:endParaRPr lang="en-US" altLang="zh-CN" sz="2000" dirty="0">
              <a:latin typeface="仿宋_GB2312" pitchFamily="49" charset="-122"/>
              <a:ea typeface="仿宋_GB2312" pitchFamily="49" charset="-122"/>
            </a:endParaRPr>
          </a:p>
          <a:p>
            <a:r>
              <a:rPr lang="zh-CN" altLang="en-US" sz="2000" dirty="0">
                <a:solidFill>
                  <a:srgbClr val="FF0000"/>
                </a:solidFill>
              </a:rPr>
              <a:t>现代科技手段公开：</a:t>
            </a:r>
            <a:r>
              <a:rPr lang="zh-CN" altLang="en-US" sz="2000" dirty="0"/>
              <a:t>奈曼政务网、活力奈曼要闻、奈曼旗纪检监察网、、嘎查村微信群、同时可在旗“大数据”平台网络建成的基础上，扫描“清风奈曼”微信公众号、开通手机</a:t>
            </a:r>
            <a:r>
              <a:rPr lang="en-US" altLang="zh-CN" sz="2000" dirty="0"/>
              <a:t>APP</a:t>
            </a:r>
            <a:r>
              <a:rPr lang="zh-CN" altLang="en-US" sz="2000" dirty="0"/>
              <a:t>等方式公开。</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ln/>
        </p:spPr>
        <p:txBody>
          <a:bodyPr vert="horz" wrap="square" lIns="91440" tIns="45720" rIns="91440" bIns="45720" anchor="ctr"/>
          <a:p>
            <a:r>
              <a:rPr lang="zh-CN" altLang="en-US" dirty="0"/>
              <a:t>（六）民主理财和财务公开</a:t>
            </a:r>
            <a:endParaRPr lang="zh-CN" altLang="en-US" dirty="0"/>
          </a:p>
        </p:txBody>
      </p:sp>
      <p:sp>
        <p:nvSpPr>
          <p:cNvPr id="25603" name="内容占位符 2"/>
          <p:cNvSpPr>
            <a:spLocks noGrp="1"/>
          </p:cNvSpPr>
          <p:nvPr>
            <p:ph idx="1"/>
          </p:nvPr>
        </p:nvSpPr>
        <p:spPr>
          <a:ln/>
        </p:spPr>
        <p:txBody>
          <a:bodyPr vert="horz" wrap="square" lIns="91440" tIns="45720" rIns="91440" bIns="45720" anchor="t"/>
          <a:p>
            <a:r>
              <a:rPr lang="zh-CN" altLang="en-US" sz="2000" dirty="0">
                <a:latin typeface="Times New Roman" panose="02020603050405020304" pitchFamily="18" charset="0"/>
                <a:ea typeface="微软雅黑" panose="020B0503020204020204" pitchFamily="34" charset="-122"/>
              </a:rPr>
              <a:t>　</a:t>
            </a:r>
            <a:r>
              <a:rPr lang="en-US" altLang="zh-CN" sz="2000" dirty="0">
                <a:solidFill>
                  <a:srgbClr val="FF0000"/>
                </a:solidFill>
              </a:rPr>
              <a:t>5.</a:t>
            </a:r>
            <a:r>
              <a:rPr lang="zh-CN" altLang="en-US" sz="2000" dirty="0">
                <a:solidFill>
                  <a:srgbClr val="FF0000"/>
                </a:solidFill>
                <a:latin typeface="Times New Roman" panose="02020603050405020304" pitchFamily="18" charset="0"/>
                <a:ea typeface="微软雅黑" panose="020B0503020204020204" pitchFamily="34" charset="-122"/>
              </a:rPr>
              <a:t> 财务公开</a:t>
            </a:r>
            <a:endParaRPr lang="en-US" altLang="zh-CN" sz="2000" dirty="0">
              <a:solidFill>
                <a:srgbClr val="FF0000"/>
              </a:solidFill>
              <a:latin typeface="Times New Roman" panose="02020603050405020304" pitchFamily="18" charset="0"/>
              <a:ea typeface="微软雅黑" panose="020B0503020204020204" pitchFamily="34" charset="-122"/>
            </a:endParaRPr>
          </a:p>
          <a:p>
            <a:endParaRPr lang="en-US" altLang="zh-CN" sz="2000" dirty="0">
              <a:ea typeface="仿宋_GB2312" pitchFamily="49" charset="-122"/>
            </a:endParaRPr>
          </a:p>
          <a:p>
            <a:r>
              <a:rPr lang="en-US" altLang="zh-CN" sz="2000" dirty="0">
                <a:ea typeface="仿宋_GB2312" pitchFamily="49" charset="-122"/>
              </a:rPr>
              <a:t>⑤</a:t>
            </a:r>
            <a:r>
              <a:rPr lang="zh-CN" altLang="en-US" sz="2000" dirty="0">
                <a:ea typeface="仿宋_GB2312" pitchFamily="49" charset="-122"/>
              </a:rPr>
              <a:t>反馈。村级财务公开后，村主要负责人、民主理财小组长要安排一定的时间，接待群众对有关事项的询问，解答群众提出的问题，听取群众的意见和建议。对群众提出的问题要及时解决；一时难以解决的，要做出解释和答复；对群众认为不真实的公开，乡镇农经站要对有关事项及金额进行核实后重新张榜公布。</a:t>
            </a:r>
            <a:r>
              <a:rPr lang="zh-CN" altLang="en-US" sz="2000" dirty="0">
                <a:ea typeface="微软雅黑" panose="020B0503020204020204" pitchFamily="34" charset="-122"/>
              </a:rPr>
              <a:t> </a:t>
            </a:r>
            <a:endParaRPr lang="zh-CN"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8289"/>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268291" name="内容占位符 268290"/>
          <p:cNvSpPr>
            <a:spLocks noGrp="1"/>
          </p:cNvSpPr>
          <p:nvPr>
            <p:ph idx="1"/>
          </p:nvPr>
        </p:nvSpPr>
        <p:spPr>
          <a:ln/>
        </p:spPr>
        <p:txBody>
          <a:bodyPr vert="horz" wrap="square" lIns="91440" tIns="45720" rIns="91440" bIns="45720" anchor="t"/>
          <a:p>
            <a:pPr eaLnBrk="1" hangingPunct="1"/>
            <a:r>
              <a:rPr lang="zh-CN" altLang="en-US" dirty="0"/>
              <a:t> （七）严格控制非生产性开支</a:t>
            </a:r>
            <a:endParaRPr lang="zh-CN" altLang="en-US" dirty="0"/>
          </a:p>
          <a:p>
            <a:pPr eaLnBrk="1" hangingPunct="1">
              <a:buClr>
                <a:schemeClr val="tx1"/>
              </a:buClr>
              <a:buFont typeface="Wingdings" panose="05000000000000000000" pitchFamily="2" charset="2"/>
              <a:buChar char="v"/>
            </a:pPr>
            <a:r>
              <a:rPr lang="zh-CN" altLang="en-US" dirty="0"/>
              <a:t>村干部核定工资标准。 </a:t>
            </a:r>
            <a:endParaRPr lang="zh-CN" altLang="en-US" dirty="0"/>
          </a:p>
          <a:p>
            <a:pPr eaLnBrk="1" hangingPunct="1">
              <a:buClr>
                <a:schemeClr val="tx1"/>
              </a:buClr>
              <a:buFont typeface="Wingdings" panose="05000000000000000000" pitchFamily="2" charset="2"/>
              <a:buChar char="v"/>
            </a:pPr>
            <a:r>
              <a:rPr lang="zh-CN" altLang="en-US" dirty="0"/>
              <a:t>明确差旅费核销标准。 </a:t>
            </a:r>
            <a:endParaRPr lang="zh-CN" altLang="en-US" dirty="0"/>
          </a:p>
          <a:p>
            <a:pPr eaLnBrk="1" hangingPunct="1">
              <a:buClr>
                <a:schemeClr val="tx1"/>
              </a:buClr>
              <a:buFont typeface="Wingdings" panose="05000000000000000000" pitchFamily="2" charset="2"/>
              <a:buChar char="v"/>
            </a:pPr>
            <a:r>
              <a:rPr lang="zh-CN" altLang="en-US" dirty="0"/>
              <a:t>取消村级招待费。 </a:t>
            </a:r>
            <a:endParaRPr lang="zh-CN" altLang="en-US" dirty="0"/>
          </a:p>
          <a:p>
            <a:pPr eaLnBrk="1" hangingPunct="1">
              <a:buClr>
                <a:schemeClr val="tx1"/>
              </a:buClr>
              <a:buFont typeface="Wingdings" panose="05000000000000000000" pitchFamily="2" charset="2"/>
              <a:buChar char="v"/>
            </a:pPr>
            <a:r>
              <a:rPr lang="zh-CN" altLang="en-US" dirty="0"/>
              <a:t>实行报刊订阅实行限额制。</a:t>
            </a:r>
            <a:endParaRPr lang="zh-CN" altLang="en-US" dirty="0"/>
          </a:p>
          <a:p>
            <a:pPr eaLnBrk="1" hangingPunct="1">
              <a:buClr>
                <a:schemeClr val="tx1"/>
              </a:buClr>
              <a:buFont typeface="Wingdings" panose="05000000000000000000" pitchFamily="2" charset="2"/>
              <a:buChar char="v"/>
            </a:pPr>
            <a:r>
              <a:rPr lang="zh-CN" altLang="en-US" dirty="0"/>
              <a:t>严禁滥发奖金、纪念品及各种补助。</a:t>
            </a:r>
            <a:endParaRPr lang="zh-CN" altLang="en-US" dirty="0"/>
          </a:p>
          <a:p>
            <a:pPr eaLnBrk="1" hangingPunct="1">
              <a:buClr>
                <a:schemeClr val="tx1"/>
              </a:buClr>
              <a:buFont typeface="Wingdings" panose="05000000000000000000" pitchFamily="2" charset="2"/>
              <a:buChar char="v"/>
            </a:pPr>
            <a:r>
              <a:rPr lang="zh-CN" altLang="en-US" sz="3200" dirty="0"/>
              <a:t>严禁</a:t>
            </a:r>
            <a:r>
              <a:rPr lang="zh-CN" altLang="en-US" dirty="0"/>
              <a:t>以任何形式进行公款旅游。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8291">
                                            <p:txEl>
                                              <p:charRg st="15" end="27"/>
                                            </p:txEl>
                                          </p:spTgt>
                                        </p:tgtEl>
                                        <p:attrNameLst>
                                          <p:attrName>style.visibility</p:attrName>
                                        </p:attrNameLst>
                                      </p:cBhvr>
                                      <p:to>
                                        <p:strVal val="visible"/>
                                      </p:to>
                                    </p:set>
                                    <p:anim calcmode="lin" valueType="num">
                                      <p:cBhvr additive="base">
                                        <p:cTn id="7" dur="500" fill="hold"/>
                                        <p:tgtEl>
                                          <p:spTgt spid="268291">
                                            <p:txEl>
                                              <p:charRg st="15" end="2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8291">
                                            <p:txEl>
                                              <p:charRg st="15" end="2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8291">
                                            <p:txEl>
                                              <p:charRg st="27" end="39"/>
                                            </p:txEl>
                                          </p:spTgt>
                                        </p:tgtEl>
                                        <p:attrNameLst>
                                          <p:attrName>style.visibility</p:attrName>
                                        </p:attrNameLst>
                                      </p:cBhvr>
                                      <p:to>
                                        <p:strVal val="visible"/>
                                      </p:to>
                                    </p:set>
                                    <p:anim calcmode="lin" valueType="num">
                                      <p:cBhvr additive="base">
                                        <p:cTn id="13" dur="500" fill="hold"/>
                                        <p:tgtEl>
                                          <p:spTgt spid="268291">
                                            <p:txEl>
                                              <p:charRg st="27" end="3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8291">
                                            <p:txEl>
                                              <p:charRg st="27" end="3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8291">
                                            <p:txEl>
                                              <p:charRg st="39" end="49"/>
                                            </p:txEl>
                                          </p:spTgt>
                                        </p:tgtEl>
                                        <p:attrNameLst>
                                          <p:attrName>style.visibility</p:attrName>
                                        </p:attrNameLst>
                                      </p:cBhvr>
                                      <p:to>
                                        <p:strVal val="visible"/>
                                      </p:to>
                                    </p:set>
                                    <p:anim calcmode="lin" valueType="num">
                                      <p:cBhvr additive="base">
                                        <p:cTn id="19" dur="500" fill="hold"/>
                                        <p:tgtEl>
                                          <p:spTgt spid="268291">
                                            <p:txEl>
                                              <p:charRg st="39" end="4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8291">
                                            <p:txEl>
                                              <p:charRg st="39" end="4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68291">
                                            <p:txEl>
                                              <p:charRg st="49" end="62"/>
                                            </p:txEl>
                                          </p:spTgt>
                                        </p:tgtEl>
                                        <p:attrNameLst>
                                          <p:attrName>style.visibility</p:attrName>
                                        </p:attrNameLst>
                                      </p:cBhvr>
                                      <p:to>
                                        <p:strVal val="visible"/>
                                      </p:to>
                                    </p:set>
                                    <p:anim calcmode="lin" valueType="num">
                                      <p:cBhvr additive="base">
                                        <p:cTn id="25" dur="500" fill="hold"/>
                                        <p:tgtEl>
                                          <p:spTgt spid="268291">
                                            <p:txEl>
                                              <p:charRg st="49" end="6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8291">
                                            <p:txEl>
                                              <p:charRg st="49" end="6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68291">
                                            <p:txEl>
                                              <p:charRg st="62" end="79"/>
                                            </p:txEl>
                                          </p:spTgt>
                                        </p:tgtEl>
                                        <p:attrNameLst>
                                          <p:attrName>style.visibility</p:attrName>
                                        </p:attrNameLst>
                                      </p:cBhvr>
                                      <p:to>
                                        <p:strVal val="visible"/>
                                      </p:to>
                                    </p:set>
                                    <p:anim calcmode="lin" valueType="num">
                                      <p:cBhvr additive="base">
                                        <p:cTn id="31" dur="500" fill="hold"/>
                                        <p:tgtEl>
                                          <p:spTgt spid="268291">
                                            <p:txEl>
                                              <p:charRg st="62" end="7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8291">
                                            <p:txEl>
                                              <p:charRg st="62" end="79"/>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68291">
                                            <p:txEl>
                                              <p:charRg st="79" end="95"/>
                                            </p:txEl>
                                          </p:spTgt>
                                        </p:tgtEl>
                                        <p:attrNameLst>
                                          <p:attrName>style.visibility</p:attrName>
                                        </p:attrNameLst>
                                      </p:cBhvr>
                                      <p:to>
                                        <p:strVal val="visible"/>
                                      </p:to>
                                    </p:set>
                                    <p:anim calcmode="lin" valueType="num">
                                      <p:cBhvr additive="base">
                                        <p:cTn id="37" dur="500" fill="hold"/>
                                        <p:tgtEl>
                                          <p:spTgt spid="268291">
                                            <p:txEl>
                                              <p:charRg st="79" end="9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8291">
                                            <p:txEl>
                                              <p:charRg st="79" end="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269313"/>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27651" name="文本占位符 269314"/>
          <p:cNvSpPr>
            <a:spLocks noGrp="1"/>
          </p:cNvSpPr>
          <p:nvPr>
            <p:ph idx="1"/>
          </p:nvPr>
        </p:nvSpPr>
        <p:spPr>
          <a:ln/>
        </p:spPr>
        <p:txBody>
          <a:bodyPr vert="horz" wrap="square" lIns="91440" tIns="45720" rIns="91440" bIns="45720" anchor="t"/>
          <a:p>
            <a:pPr eaLnBrk="1" hangingPunct="1"/>
            <a:r>
              <a:rPr lang="zh-CN" altLang="en-US" sz="3200" dirty="0"/>
              <a:t>核定村干部工资标准：</a:t>
            </a:r>
            <a:endParaRPr lang="zh-CN" altLang="en-US" sz="3200" dirty="0"/>
          </a:p>
          <a:p>
            <a:pPr eaLnBrk="1" hangingPunct="1"/>
            <a:r>
              <a:rPr lang="zh-CN" altLang="en-US" dirty="0"/>
              <a:t>    </a:t>
            </a:r>
            <a:endParaRPr lang="zh-CN" altLang="en-US" dirty="0"/>
          </a:p>
          <a:p>
            <a:pPr eaLnBrk="1" hangingPunct="1">
              <a:buClr>
                <a:schemeClr val="tx1"/>
              </a:buClr>
              <a:buFont typeface="Wingdings" panose="05000000000000000000" pitchFamily="2" charset="2"/>
              <a:buChar char="v"/>
            </a:pPr>
            <a:r>
              <a:rPr lang="zh-CN" altLang="en-US" dirty="0"/>
              <a:t>村干部指数按大村（村人口为</a:t>
            </a:r>
            <a:r>
              <a:rPr lang="en-US" altLang="zh-CN" dirty="0"/>
              <a:t>1500</a:t>
            </a:r>
            <a:r>
              <a:rPr lang="zh-CN" altLang="en-US" dirty="0"/>
              <a:t>人以上）</a:t>
            </a:r>
            <a:r>
              <a:rPr lang="en-US" altLang="zh-CN" dirty="0"/>
              <a:t>5</a:t>
            </a:r>
            <a:r>
              <a:rPr lang="zh-CN" altLang="en-US" dirty="0"/>
              <a:t>人、小村（村人口小于</a:t>
            </a:r>
            <a:r>
              <a:rPr lang="en-US" altLang="zh-CN" dirty="0"/>
              <a:t>1500</a:t>
            </a:r>
            <a:r>
              <a:rPr lang="zh-CN" altLang="en-US" dirty="0"/>
              <a:t>人）</a:t>
            </a:r>
            <a:r>
              <a:rPr lang="en-US" altLang="zh-CN" dirty="0"/>
              <a:t>3</a:t>
            </a:r>
            <a:r>
              <a:rPr lang="zh-CN" altLang="en-US" dirty="0"/>
              <a:t>人核定；</a:t>
            </a:r>
            <a:endParaRPr lang="zh-CN" altLang="en-US" dirty="0"/>
          </a:p>
          <a:p>
            <a:pPr eaLnBrk="1" hangingPunct="1">
              <a:buClr>
                <a:schemeClr val="tx1"/>
              </a:buClr>
              <a:buFont typeface="Wingdings" panose="05000000000000000000" pitchFamily="2" charset="2"/>
              <a:buChar char="v"/>
            </a:pPr>
            <a:r>
              <a:rPr lang="zh-CN" altLang="en-US" dirty="0"/>
              <a:t>每个村干部的报酬不超过当地上年农民人均纯收入的</a:t>
            </a:r>
            <a:r>
              <a:rPr lang="en-US" altLang="zh-CN" dirty="0"/>
              <a:t>2</a:t>
            </a:r>
            <a:r>
              <a:rPr lang="zh-CN" altLang="en-US" dirty="0"/>
              <a:t>倍。具体标准由村民会议或村民代表会议讨论决定，报乡（镇）人民政府审批。  </a:t>
            </a:r>
            <a:endParaRPr lang="zh-CN" altLang="en-US" dirty="0"/>
          </a:p>
          <a:p>
            <a:pPr eaLnBrk="1" hangingPunct="1">
              <a:buClr>
                <a:schemeClr val="tx1"/>
              </a:buClr>
              <a:buFont typeface="Wingdings" panose="05000000000000000000" pitchFamily="2" charset="2"/>
              <a:buChar char="v"/>
            </a:pP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270337"/>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28675" name="文本占位符 270338"/>
          <p:cNvSpPr>
            <a:spLocks noGrp="1"/>
          </p:cNvSpPr>
          <p:nvPr>
            <p:ph idx="1"/>
          </p:nvPr>
        </p:nvSpPr>
        <p:spPr>
          <a:ln/>
        </p:spPr>
        <p:txBody>
          <a:bodyPr vert="horz" wrap="square" lIns="91440" tIns="45720" rIns="91440" bIns="45720" anchor="t"/>
          <a:p>
            <a:pPr eaLnBrk="1" hangingPunct="1"/>
            <a:r>
              <a:rPr lang="zh-CN" altLang="en-US" sz="3600" dirty="0"/>
              <a:t>明确差旅费核销标准：</a:t>
            </a:r>
            <a:endParaRPr lang="zh-CN" altLang="en-US" sz="3600" dirty="0"/>
          </a:p>
          <a:p>
            <a:pPr eaLnBrk="1" hangingPunct="1"/>
            <a:r>
              <a:rPr lang="zh-CN" altLang="en-US" dirty="0"/>
              <a:t>    参照乡镇财政规定的国家工作人员差旅费开支标准，由乡镇自行确定，并经成员会议或成员代表会议审议通过。 </a:t>
            </a:r>
            <a:endParaRPr lang="zh-CN" altLang="en-US" dirty="0"/>
          </a:p>
        </p:txBody>
      </p:sp>
      <p:pic>
        <p:nvPicPr>
          <p:cNvPr id="28676" name="图片 270339" descr="xin_200304231547375270563">
            <a:hlinkClick r:id="rId1"/>
          </p:cNvPr>
          <p:cNvPicPr>
            <a:picLocks noChangeAspect="1"/>
          </p:cNvPicPr>
          <p:nvPr/>
        </p:nvPicPr>
        <p:blipFill>
          <a:blip r:embed="rId2"/>
          <a:stretch>
            <a:fillRect/>
          </a:stretch>
        </p:blipFill>
        <p:spPr>
          <a:xfrm>
            <a:off x="5715000" y="4283075"/>
            <a:ext cx="3429000" cy="25749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71361"/>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29699" name="文本占位符 271362"/>
          <p:cNvSpPr>
            <a:spLocks noGrp="1"/>
          </p:cNvSpPr>
          <p:nvPr>
            <p:ph idx="1"/>
          </p:nvPr>
        </p:nvSpPr>
        <p:spPr>
          <a:ln/>
        </p:spPr>
        <p:txBody>
          <a:bodyPr vert="horz" wrap="square" lIns="91440" tIns="45720" rIns="91440" bIns="45720" anchor="t"/>
          <a:p>
            <a:pPr eaLnBrk="1" hangingPunct="1"/>
            <a:r>
              <a:rPr lang="zh-CN" altLang="en-US" sz="3600" dirty="0"/>
              <a:t>取消村级招待费：</a:t>
            </a:r>
            <a:endParaRPr lang="zh-CN" altLang="en-US" sz="3600" dirty="0"/>
          </a:p>
          <a:p>
            <a:pPr eaLnBrk="1" hangingPunct="1"/>
            <a:r>
              <a:rPr lang="zh-CN" altLang="en-US" dirty="0"/>
              <a:t>    </a:t>
            </a:r>
            <a:endParaRPr lang="zh-CN" altLang="en-US" dirty="0"/>
          </a:p>
          <a:p>
            <a:pPr eaLnBrk="1" hangingPunct="1">
              <a:buClr>
                <a:schemeClr val="tx1"/>
              </a:buClr>
              <a:buFont typeface="Wingdings" panose="05000000000000000000" pitchFamily="2" charset="2"/>
              <a:buChar char="v"/>
            </a:pPr>
            <a:r>
              <a:rPr lang="zh-CN" altLang="en-US" dirty="0"/>
              <a:t>取消村级招待费。</a:t>
            </a:r>
            <a:endParaRPr lang="zh-CN" altLang="en-US" dirty="0"/>
          </a:p>
          <a:p>
            <a:pPr eaLnBrk="1" hangingPunct="1">
              <a:buClr>
                <a:schemeClr val="tx1"/>
              </a:buClr>
              <a:buFont typeface="Wingdings" panose="05000000000000000000" pitchFamily="2" charset="2"/>
              <a:buChar char="v"/>
            </a:pPr>
            <a:r>
              <a:rPr lang="zh-CN" altLang="en-US" dirty="0">
                <a:latin typeface="Arial" panose="020B0604020202020204" pitchFamily="34" charset="0"/>
              </a:rPr>
              <a:t>“</a:t>
            </a:r>
            <a:r>
              <a:rPr lang="zh-CN" altLang="en-US" dirty="0"/>
              <a:t>谁批准，谁负责；谁消费，谁支付</a:t>
            </a:r>
            <a:r>
              <a:rPr lang="zh-CN" altLang="en-US" dirty="0">
                <a:latin typeface="Arial" panose="020B0604020202020204" pitchFamily="34" charset="0"/>
              </a:rPr>
              <a:t>”</a:t>
            </a:r>
            <a:r>
              <a:rPr lang="zh-CN" altLang="en-US" dirty="0"/>
              <a:t> 。</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272385"/>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0723" name="文本占位符 272386"/>
          <p:cNvSpPr>
            <a:spLocks noGrp="1"/>
          </p:cNvSpPr>
          <p:nvPr>
            <p:ph idx="1"/>
          </p:nvPr>
        </p:nvSpPr>
        <p:spPr>
          <a:ln/>
        </p:spPr>
        <p:txBody>
          <a:bodyPr vert="horz" wrap="square" lIns="91440" tIns="45720" rIns="91440" bIns="45720" anchor="t"/>
          <a:p>
            <a:pPr marL="533400" indent="-533400" eaLnBrk="1" hangingPunct="1"/>
            <a:r>
              <a:rPr lang="zh-CN" altLang="en-US" dirty="0"/>
              <a:t>报刊订阅实行限额制 ：</a:t>
            </a:r>
            <a:endParaRPr lang="zh-CN" altLang="en-US" dirty="0"/>
          </a:p>
          <a:p>
            <a:pPr marL="533400" indent="-533400" eaLnBrk="1" hangingPunct="1"/>
            <a:endParaRPr lang="zh-CN" altLang="en-US" dirty="0"/>
          </a:p>
          <a:p>
            <a:pPr marL="533400" indent="-533400" eaLnBrk="1" hangingPunct="1">
              <a:buClr>
                <a:schemeClr val="tx1"/>
              </a:buClr>
              <a:buFont typeface="Wingdings" panose="05000000000000000000" pitchFamily="2" charset="2"/>
              <a:buChar char="v"/>
            </a:pPr>
            <a:r>
              <a:rPr lang="zh-CN" altLang="en-US" dirty="0"/>
              <a:t> 大村不得超过</a:t>
            </a:r>
            <a:r>
              <a:rPr lang="en-US" altLang="zh-CN" dirty="0"/>
              <a:t>1500</a:t>
            </a:r>
            <a:r>
              <a:rPr lang="zh-CN" altLang="en-US" dirty="0"/>
              <a:t>元，小村不得超过</a:t>
            </a:r>
            <a:r>
              <a:rPr lang="en-US" altLang="zh-CN" dirty="0"/>
              <a:t>1000</a:t>
            </a:r>
            <a:r>
              <a:rPr lang="zh-CN" altLang="en-US" dirty="0"/>
              <a:t>元。</a:t>
            </a:r>
            <a:endParaRPr lang="zh-CN" altLang="en-US" dirty="0"/>
          </a:p>
          <a:p>
            <a:pPr marL="533400" indent="-533400" eaLnBrk="1" hangingPunct="1">
              <a:buClr>
                <a:schemeClr val="tx1"/>
              </a:buClr>
              <a:buFont typeface="Wingdings" panose="05000000000000000000" pitchFamily="2" charset="2"/>
              <a:buChar char="v"/>
            </a:pPr>
            <a:r>
              <a:rPr lang="zh-CN" altLang="en-US" dirty="0"/>
              <a:t> 超出部分谁签字谁负责原则处理。 </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273409"/>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1747" name="文本占位符 273410"/>
          <p:cNvSpPr>
            <a:spLocks noGrp="1"/>
          </p:cNvSpPr>
          <p:nvPr>
            <p:ph idx="1"/>
          </p:nvPr>
        </p:nvSpPr>
        <p:spPr>
          <a:ln/>
        </p:spPr>
        <p:txBody>
          <a:bodyPr vert="horz" wrap="square" lIns="91440" tIns="45720" rIns="91440" bIns="45720" anchor="t"/>
          <a:p>
            <a:pPr eaLnBrk="1" hangingPunct="1"/>
            <a:r>
              <a:rPr lang="zh-CN" altLang="en-US" sz="3200" dirty="0"/>
              <a:t>严禁滥发奖金、纪念品及各种补助：</a:t>
            </a:r>
            <a:r>
              <a:rPr lang="zh-CN" altLang="en-US" dirty="0"/>
              <a:t>  </a:t>
            </a:r>
            <a:endParaRPr lang="zh-CN" altLang="en-US" dirty="0"/>
          </a:p>
          <a:p>
            <a:pPr eaLnBrk="1" hangingPunct="1"/>
            <a:endParaRPr lang="zh-CN" altLang="en-US" dirty="0"/>
          </a:p>
          <a:p>
            <a:pPr eaLnBrk="1" hangingPunct="1">
              <a:buClr>
                <a:schemeClr val="tx1"/>
              </a:buClr>
              <a:buFont typeface="Wingdings" panose="05000000000000000000" pitchFamily="2" charset="2"/>
              <a:buChar char="v"/>
            </a:pPr>
            <a:r>
              <a:rPr lang="zh-CN" altLang="en-US" dirty="0"/>
              <a:t>对村干部年终</a:t>
            </a:r>
            <a:r>
              <a:rPr lang="zh-CN" altLang="en-US" dirty="0">
                <a:solidFill>
                  <a:srgbClr val="FF0000"/>
                </a:solidFill>
              </a:rPr>
              <a:t>考核奖金</a:t>
            </a:r>
            <a:r>
              <a:rPr lang="zh-CN" altLang="en-US" dirty="0"/>
              <a:t>按照谁考核、谁下文、谁负责兑现的原则，严禁在村集体列支。</a:t>
            </a:r>
            <a:endParaRPr lang="zh-CN" altLang="en-US" dirty="0"/>
          </a:p>
          <a:p>
            <a:pPr eaLnBrk="1" hangingPunct="1">
              <a:buClr>
                <a:schemeClr val="tx1"/>
              </a:buClr>
              <a:buFont typeface="Wingdings" panose="05000000000000000000" pitchFamily="2" charset="2"/>
              <a:buChar char="v"/>
            </a:pPr>
            <a:r>
              <a:rPr lang="zh-CN" altLang="en-US" dirty="0"/>
              <a:t>不得以任何理由用公款购置个人通讯工具，不得列支村干部交通费补贴、通讯费补贴、</a:t>
            </a:r>
            <a:r>
              <a:rPr lang="zh-CN" altLang="en-US" dirty="0">
                <a:solidFill>
                  <a:srgbClr val="FF0000"/>
                </a:solidFill>
              </a:rPr>
              <a:t>保险</a:t>
            </a:r>
            <a:r>
              <a:rPr lang="zh-CN" altLang="en-US" dirty="0"/>
              <a:t>以及各种</a:t>
            </a:r>
            <a:r>
              <a:rPr lang="zh-CN" altLang="en-US" dirty="0">
                <a:solidFill>
                  <a:srgbClr val="FF0000"/>
                </a:solidFill>
              </a:rPr>
              <a:t>赞助</a:t>
            </a:r>
            <a:r>
              <a:rPr lang="zh-CN" altLang="en-US" dirty="0"/>
              <a:t>费等。</a:t>
            </a:r>
            <a:endParaRPr lang="zh-CN" altLang="en-US" dirty="0"/>
          </a:p>
          <a:p>
            <a:pPr eaLnBrk="1" hangingPunct="1">
              <a:buClr>
                <a:schemeClr val="tx1"/>
              </a:buClr>
              <a:buFont typeface="Wingdings" panose="05000000000000000000" pitchFamily="2" charset="2"/>
              <a:buChar char="v"/>
            </a:pPr>
            <a:r>
              <a:rPr lang="zh-CN" altLang="en-US" dirty="0"/>
              <a:t>杜绝村干部换届选举防止等非生产性开支</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274433"/>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2771" name="文本占位符 274434"/>
          <p:cNvSpPr>
            <a:spLocks noGrp="1"/>
          </p:cNvSpPr>
          <p:nvPr>
            <p:ph idx="1"/>
          </p:nvPr>
        </p:nvSpPr>
        <p:spPr>
          <a:ln/>
        </p:spPr>
        <p:txBody>
          <a:bodyPr vert="horz" wrap="square" lIns="91440" tIns="45720" rIns="91440" bIns="45720" anchor="t"/>
          <a:p>
            <a:pPr eaLnBrk="1" hangingPunct="1"/>
            <a:r>
              <a:rPr lang="zh-CN" altLang="en-US" sz="3200" dirty="0"/>
              <a:t>严禁以任何形式进行公款旅游：</a:t>
            </a:r>
            <a:endParaRPr lang="zh-CN" altLang="en-US" sz="3200" dirty="0"/>
          </a:p>
          <a:p>
            <a:pPr eaLnBrk="1" hangingPunct="1"/>
            <a:r>
              <a:rPr lang="zh-CN" altLang="en-US" dirty="0"/>
              <a:t>    不得组织无实质性内容、无明确考察目的的学习考察。确因工作需要，组织村干部（党员、村民代表）外出学习考察的，须经村民代表会议讨论通过，并报乡镇人民政府批准。   </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252929"/>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6147" name="文本占位符 252930"/>
          <p:cNvSpPr>
            <a:spLocks noGrp="1"/>
          </p:cNvSpPr>
          <p:nvPr>
            <p:ph idx="1"/>
          </p:nvPr>
        </p:nvSpPr>
        <p:spPr>
          <a:xfrm>
            <a:off x="457200" y="1054100"/>
            <a:ext cx="8229600" cy="5803900"/>
          </a:xfrm>
          <a:ln/>
        </p:spPr>
        <p:txBody>
          <a:bodyPr vert="horz" wrap="square" lIns="91440" tIns="45720" rIns="91440" bIns="45720" anchor="t"/>
          <a:p>
            <a:pPr eaLnBrk="1" hangingPunct="1"/>
            <a:endParaRPr lang="en-US" altLang="zh-CN" dirty="0"/>
          </a:p>
          <a:p>
            <a:pPr eaLnBrk="1" hangingPunct="1"/>
            <a:r>
              <a:rPr lang="en-US" altLang="zh-CN" dirty="0"/>
              <a:t>1</a:t>
            </a:r>
            <a:r>
              <a:rPr lang="zh-CN" altLang="en-US" dirty="0"/>
              <a:t>、农村集体“三资”：资金、资产、资源</a:t>
            </a:r>
            <a:endParaRPr lang="zh-CN" altLang="en-US" dirty="0"/>
          </a:p>
          <a:p>
            <a:pPr eaLnBrk="1" hangingPunct="1"/>
            <a:r>
              <a:rPr lang="zh-CN" altLang="en-US" dirty="0"/>
              <a:t>      </a:t>
            </a:r>
            <a:endParaRPr lang="zh-CN" altLang="en-US" dirty="0"/>
          </a:p>
          <a:p>
            <a:pPr eaLnBrk="1" hangingPunct="1"/>
            <a:r>
              <a:rPr lang="zh-CN" altLang="en-US" dirty="0"/>
              <a:t>  </a:t>
            </a:r>
            <a:r>
              <a:rPr lang="zh-CN" altLang="en-US" dirty="0">
                <a:solidFill>
                  <a:srgbClr val="FF0000"/>
                </a:solidFill>
              </a:rPr>
              <a:t>资金：</a:t>
            </a:r>
            <a:r>
              <a:rPr lang="zh-CN" altLang="en-US" dirty="0"/>
              <a:t>嘎查村集体经济组织所有的货币资金，包括现金、银行存款、有价证券，目前农村集体的资金来源主要是自有、或财政转移支付。</a:t>
            </a:r>
            <a:endParaRPr lang="zh-CN" altLang="en-US" dirty="0"/>
          </a:p>
          <a:p>
            <a:pPr eaLnBrk="1" hangingPunct="1"/>
            <a:endParaRPr lang="zh-CN" altLang="en-US" dirty="0"/>
          </a:p>
          <a:p>
            <a:pPr eaLnBrk="1" hangingPunct="1"/>
            <a:endParaRPr lang="zh-CN" altLang="en-US" dirty="0"/>
          </a:p>
          <a:p>
            <a:pPr eaLnBrk="1" hangingPunct="1"/>
            <a:r>
              <a:rPr lang="zh-CN" altLang="en-US" dirty="0"/>
              <a:t>                      </a:t>
            </a:r>
            <a:endParaRPr lang="zh-CN" altLang="en-US" dirty="0"/>
          </a:p>
          <a:p>
            <a:pPr eaLnBrk="1" hangingPunct="1"/>
            <a:r>
              <a:rPr lang="zh-CN" altLang="en-US" dirty="0"/>
              <a:t>            </a:t>
            </a:r>
            <a:endParaRPr lang="zh-CN" altLang="en-US" dirty="0"/>
          </a:p>
        </p:txBody>
      </p:sp>
      <p:pic>
        <p:nvPicPr>
          <p:cNvPr id="6148" name="图片 1"/>
          <p:cNvPicPr>
            <a:picLocks noChangeAspect="1"/>
          </p:cNvPicPr>
          <p:nvPr>
            <p:custDataLst>
              <p:tags r:id="rId1"/>
            </p:custDataLst>
          </p:nvPr>
        </p:nvPicPr>
        <p:blipFill>
          <a:blip r:embed="rId2"/>
          <a:stretch>
            <a:fillRect/>
          </a:stretch>
        </p:blipFill>
        <p:spPr>
          <a:xfrm>
            <a:off x="5710238" y="4038600"/>
            <a:ext cx="3063875" cy="2513013"/>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62" name="Picture 18" descr="浙江省奉化市滕头村"/>
          <p:cNvPicPr/>
          <p:nvPr/>
        </p:nvPicPr>
        <p:blipFill>
          <a:blip r:embed="rId1"/>
          <a:stretch>
            <a:fillRect/>
          </a:stretch>
        </p:blipFill>
        <p:spPr>
          <a:xfrm>
            <a:off x="4772025" y="2944813"/>
            <a:ext cx="4371975" cy="3668712"/>
          </a:xfrm>
          <a:prstGeom prst="rect">
            <a:avLst/>
          </a:prstGeom>
          <a:noFill/>
          <a:ln w="76200" cap="flat" cmpd="sng">
            <a:solidFill>
              <a:schemeClr val="bg1"/>
            </a:solidFill>
            <a:prstDash val="solid"/>
            <a:miter/>
            <a:headEnd type="none" w="med" len="med"/>
            <a:tailEnd type="none" w="med" len="med"/>
          </a:ln>
        </p:spPr>
      </p:pic>
      <p:sp>
        <p:nvSpPr>
          <p:cNvPr id="33795" name="标题 103425"/>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3796" name="文本占位符 103426"/>
          <p:cNvSpPr>
            <a:spLocks noGrp="1"/>
          </p:cNvSpPr>
          <p:nvPr>
            <p:ph idx="1"/>
          </p:nvPr>
        </p:nvSpPr>
        <p:spPr>
          <a:ln/>
        </p:spPr>
        <p:txBody>
          <a:bodyPr vert="horz" wrap="square" lIns="91440" tIns="45720" rIns="91440" bIns="45720" anchor="t"/>
          <a:p>
            <a:pPr eaLnBrk="1" hangingPunct="1"/>
            <a:endParaRPr lang="en-US" altLang="zh-CN" dirty="0"/>
          </a:p>
          <a:p>
            <a:pPr eaLnBrk="1" hangingPunct="1"/>
            <a:r>
              <a:rPr lang="zh-CN" altLang="en-US" sz="3200" dirty="0"/>
              <a:t>（八）承包合同管理</a:t>
            </a:r>
            <a:endParaRPr lang="zh-CN" altLang="en-US" sz="3200" dirty="0"/>
          </a:p>
          <a:p>
            <a:pPr eaLnBrk="1" hangingPunct="1">
              <a:buClr>
                <a:schemeClr val="tx1"/>
              </a:buClr>
              <a:buFont typeface="Wingdings" panose="05000000000000000000" pitchFamily="2" charset="2"/>
              <a:buChar char="v"/>
            </a:pPr>
            <a:r>
              <a:rPr lang="zh-CN" altLang="en-US" dirty="0"/>
              <a:t>建立专用账户。</a:t>
            </a:r>
            <a:endParaRPr lang="zh-CN" altLang="en-US" dirty="0"/>
          </a:p>
          <a:p>
            <a:pPr eaLnBrk="1" hangingPunct="1">
              <a:buClr>
                <a:schemeClr val="tx1"/>
              </a:buClr>
              <a:buFont typeface="Wingdings" panose="05000000000000000000" pitchFamily="2" charset="2"/>
              <a:buChar char="v"/>
            </a:pPr>
            <a:r>
              <a:rPr lang="zh-CN" altLang="en-US" dirty="0"/>
              <a:t>实行专账核算。</a:t>
            </a:r>
            <a:endParaRPr lang="zh-CN" altLang="en-US" dirty="0"/>
          </a:p>
          <a:p>
            <a:pPr eaLnBrk="1" hangingPunct="1">
              <a:buClr>
                <a:schemeClr val="tx1"/>
              </a:buClr>
              <a:buFont typeface="Wingdings" panose="05000000000000000000" pitchFamily="2" charset="2"/>
              <a:buChar char="v"/>
            </a:pPr>
            <a:r>
              <a:rPr lang="zh-CN" altLang="en-US" dirty="0"/>
              <a:t>坚持专款专用。</a:t>
            </a:r>
            <a:endParaRPr lang="zh-CN" altLang="en-US" dirty="0"/>
          </a:p>
          <a:p>
            <a:pPr eaLnBrk="1" hangingPunct="1">
              <a:buClr>
                <a:schemeClr val="tx1"/>
              </a:buClr>
              <a:buFont typeface="Wingdings" panose="05000000000000000000" pitchFamily="2" charset="2"/>
              <a:buChar char="v"/>
            </a:pPr>
            <a:r>
              <a:rPr lang="zh-CN" altLang="en-US" dirty="0"/>
              <a:t>落实公开制度。 </a:t>
            </a:r>
            <a:endParaRPr lang="zh-CN" altLang="en-US" dirty="0"/>
          </a:p>
          <a:p>
            <a:pPr eaLnBrk="1" hangingPunct="1"/>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62"/>
                                        </p:tgtEl>
                                        <p:attrNameLst>
                                          <p:attrName>style.visibility</p:attrName>
                                        </p:attrNameLst>
                                      </p:cBhvr>
                                      <p:to>
                                        <p:strVal val="visible"/>
                                      </p:to>
                                    </p:set>
                                    <p:animEffect transition="in" filter="fade">
                                      <p:cBhvr>
                                        <p:cTn id="7" dur="500"/>
                                        <p:tgtEl>
                                          <p:spTgt spid="6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04449"/>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4819" name="文本占位符 104450"/>
          <p:cNvSpPr>
            <a:spLocks noGrp="1"/>
          </p:cNvSpPr>
          <p:nvPr>
            <p:ph idx="1"/>
          </p:nvPr>
        </p:nvSpPr>
        <p:spPr>
          <a:ln/>
        </p:spPr>
        <p:txBody>
          <a:bodyPr vert="horz" wrap="square" lIns="91440" tIns="45720" rIns="91440" bIns="45720" anchor="t"/>
          <a:p>
            <a:pPr eaLnBrk="1" hangingPunct="1"/>
            <a:endParaRPr lang="zh-CN" altLang="en-US" dirty="0"/>
          </a:p>
          <a:p>
            <a:pPr eaLnBrk="1" hangingPunct="1"/>
            <a:r>
              <a:rPr lang="zh-CN" altLang="en-US" sz="3200" dirty="0"/>
              <a:t>   建立专用账户：</a:t>
            </a:r>
            <a:endParaRPr lang="zh-CN" altLang="en-US" sz="3200" dirty="0"/>
          </a:p>
          <a:p>
            <a:pPr eaLnBrk="1" hangingPunct="1"/>
            <a:r>
              <a:rPr lang="zh-CN" altLang="en-US" dirty="0"/>
              <a:t>    有土地补偿费的农村集体经济组织，必须在乡镇代理办建立土地补偿费专用存款账户，对收到的土地补偿费实行专户存储，防止被挤占、挪用。</a:t>
            </a:r>
            <a:r>
              <a:rPr lang="zh-CN" altLang="en-US" dirty="0">
                <a:latin typeface="Arial" panose="020B0604020202020204" pitchFamily="34" charset="0"/>
              </a:rPr>
              <a:t> </a:t>
            </a:r>
            <a:r>
              <a:rPr lang="zh-CN" altLang="en-US" dirty="0"/>
              <a:t>           </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105477" descr="IMAG0409"/>
          <p:cNvPicPr>
            <a:picLocks noChangeAspect="1"/>
          </p:cNvPicPr>
          <p:nvPr/>
        </p:nvPicPr>
        <p:blipFill>
          <a:blip r:embed="rId1"/>
          <a:stretch>
            <a:fillRect/>
          </a:stretch>
        </p:blipFill>
        <p:spPr>
          <a:xfrm>
            <a:off x="4470400" y="2805113"/>
            <a:ext cx="4673600" cy="4052887"/>
          </a:xfrm>
          <a:prstGeom prst="rect">
            <a:avLst/>
          </a:prstGeom>
          <a:noFill/>
          <a:ln w="9525">
            <a:noFill/>
          </a:ln>
        </p:spPr>
      </p:pic>
      <p:sp>
        <p:nvSpPr>
          <p:cNvPr id="35843" name="标题 105473"/>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5844" name="文本占位符 105474"/>
          <p:cNvSpPr>
            <a:spLocks noGrp="1"/>
          </p:cNvSpPr>
          <p:nvPr>
            <p:ph idx="1"/>
          </p:nvPr>
        </p:nvSpPr>
        <p:spPr>
          <a:xfrm>
            <a:off x="457200" y="1371600"/>
            <a:ext cx="8423275" cy="4953000"/>
          </a:xfrm>
          <a:ln/>
        </p:spPr>
        <p:txBody>
          <a:bodyPr vert="horz" wrap="square" lIns="91440" tIns="45720" rIns="91440" bIns="45720" anchor="t"/>
          <a:p>
            <a:pPr eaLnBrk="1" hangingPunct="1"/>
            <a:r>
              <a:rPr lang="zh-CN" altLang="en-US" sz="3200" dirty="0"/>
              <a:t>    实行专账核算：</a:t>
            </a:r>
            <a:endParaRPr lang="zh-CN" altLang="en-US" sz="3200" dirty="0"/>
          </a:p>
          <a:p>
            <a:pPr eaLnBrk="1" hangingPunct="1"/>
            <a:r>
              <a:rPr lang="zh-CN" altLang="en-US" dirty="0"/>
              <a:t>     有土地补偿费的农村集体经济组织，必须设立土地补偿费专账，单独进行会计核算。     </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06497"/>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6867" name="文本占位符 106498"/>
          <p:cNvSpPr>
            <a:spLocks noGrp="1"/>
          </p:cNvSpPr>
          <p:nvPr>
            <p:ph idx="1"/>
          </p:nvPr>
        </p:nvSpPr>
        <p:spPr>
          <a:xfrm>
            <a:off x="388938" y="1260475"/>
            <a:ext cx="8229600" cy="4953000"/>
          </a:xfrm>
          <a:ln/>
        </p:spPr>
        <p:txBody>
          <a:bodyPr vert="horz" wrap="square" lIns="91440" tIns="45720" rIns="91440" bIns="45720" anchor="t"/>
          <a:p>
            <a:pPr eaLnBrk="1" hangingPunct="1"/>
            <a:r>
              <a:rPr lang="zh-CN" altLang="en-US" sz="3600" dirty="0"/>
              <a:t>坚持专款专用：</a:t>
            </a:r>
            <a:endParaRPr lang="zh-CN" altLang="en-US" sz="3600" dirty="0"/>
          </a:p>
          <a:p>
            <a:pPr eaLnBrk="1" hangingPunct="1">
              <a:buClr>
                <a:schemeClr val="tx1"/>
              </a:buClr>
              <a:buFont typeface="Wingdings" panose="05000000000000000000" pitchFamily="2" charset="2"/>
              <a:buChar char="v"/>
            </a:pPr>
            <a:r>
              <a:rPr lang="zh-CN" altLang="en-US" dirty="0"/>
              <a:t>安置补助费、地上附着物及青苗补偿费及不低于</a:t>
            </a:r>
            <a:r>
              <a:rPr lang="en-US" altLang="zh-CN" dirty="0"/>
              <a:t>80%</a:t>
            </a:r>
            <a:r>
              <a:rPr lang="zh-CN" altLang="en-US" dirty="0"/>
              <a:t>的土地补偿费归农民个人所有，不得截留、挪用、代扣代缴，不得抵顶农户欠款，更不得强迫农民参加商业保险。 </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39969"/>
          <p:cNvSpPr>
            <a:spLocks noGrp="1"/>
          </p:cNvSpPr>
          <p:nvPr>
            <p:ph type="title"/>
          </p:nvPr>
        </p:nvSpPr>
        <p:spPr>
          <a:ln/>
        </p:spPr>
        <p:txBody>
          <a:bodyPr vert="horz" wrap="square" lIns="91440" tIns="45720" rIns="91440" bIns="45720" anchor="ctr"/>
          <a:p>
            <a:pPr eaLnBrk="1" hangingPunct="1"/>
            <a:r>
              <a:rPr lang="zh-CN" altLang="en-US" dirty="0"/>
              <a:t>二、农村集体资金管理</a:t>
            </a:r>
            <a:endParaRPr lang="zh-CN" altLang="en-US" dirty="0"/>
          </a:p>
        </p:txBody>
      </p:sp>
      <p:sp>
        <p:nvSpPr>
          <p:cNvPr id="37891" name="文本占位符 339970"/>
          <p:cNvSpPr>
            <a:spLocks noGrp="1"/>
          </p:cNvSpPr>
          <p:nvPr>
            <p:ph idx="1"/>
          </p:nvPr>
        </p:nvSpPr>
        <p:spPr>
          <a:xfrm>
            <a:off x="388938" y="1260475"/>
            <a:ext cx="8229600" cy="4953000"/>
          </a:xfrm>
          <a:ln/>
        </p:spPr>
        <p:txBody>
          <a:bodyPr vert="horz" wrap="square" lIns="91440" tIns="45720" rIns="91440" bIns="45720" anchor="t"/>
          <a:p>
            <a:pPr eaLnBrk="1" hangingPunct="1"/>
            <a:r>
              <a:rPr lang="zh-CN" altLang="en-US" sz="3600" dirty="0"/>
              <a:t>坚持专款专用：</a:t>
            </a:r>
            <a:endParaRPr lang="zh-CN" altLang="en-US" dirty="0"/>
          </a:p>
          <a:p>
            <a:pPr eaLnBrk="1" hangingPunct="1">
              <a:buClr>
                <a:schemeClr val="tx1"/>
              </a:buClr>
              <a:buFont typeface="Wingdings" panose="05000000000000000000" pitchFamily="2" charset="2"/>
              <a:buChar char="v"/>
            </a:pPr>
            <a:r>
              <a:rPr lang="zh-CN" altLang="en-US" dirty="0"/>
              <a:t>分配给农村集体经济组织的土地补偿费，要全额纳入公积公益金，主要用于农村集体经济组织发展生产、增加积累、集体福利、公益事业等方面，如农田水利基础设施建设、植树造林、村容村貌建设、生产性固定资产购置和兴办集体企业等。严禁用于支付干部报酬、修建办公场所、购置非生产性车辆等；严禁用于贷款抵押、担保和偿还村级债务。  </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rot="10800000" flipV="1">
            <a:off x="0" y="1000125"/>
            <a:ext cx="8572500" cy="0"/>
          </a:xfrm>
          <a:prstGeom prst="line">
            <a:avLst/>
          </a:prstGeom>
          <a:ln w="19050">
            <a:solidFill>
              <a:srgbClr val="F1671B"/>
            </a:solidFill>
          </a:ln>
        </p:spPr>
        <p:style>
          <a:lnRef idx="1">
            <a:schemeClr val="accent1"/>
          </a:lnRef>
          <a:fillRef idx="0">
            <a:schemeClr val="accent1"/>
          </a:fillRef>
          <a:effectRef idx="0">
            <a:schemeClr val="accent1"/>
          </a:effectRef>
          <a:fontRef idx="minor">
            <a:schemeClr val="tx1"/>
          </a:fontRef>
        </p:style>
      </p:cxnSp>
      <p:sp>
        <p:nvSpPr>
          <p:cNvPr id="38915" name="Rectangle 1"/>
          <p:cNvSpPr/>
          <p:nvPr/>
        </p:nvSpPr>
        <p:spPr>
          <a:xfrm>
            <a:off x="401638" y="287338"/>
            <a:ext cx="8742362" cy="585787"/>
          </a:xfrm>
          <a:prstGeom prst="rect">
            <a:avLst/>
          </a:prstGeom>
          <a:noFill/>
          <a:ln w="9525">
            <a:noFill/>
          </a:ln>
        </p:spPr>
        <p:txBody>
          <a:bodyPr anchor="ctr">
            <a:spAutoFit/>
          </a:bodyPr>
          <a:p>
            <a:pPr indent="341630" eaLnBrk="0" hangingPunct="0"/>
            <a:r>
              <a:rPr lang="zh-CN" altLang="en-US" sz="3200" dirty="0">
                <a:latin typeface="黑体" panose="02010609060101010101" pitchFamily="49" charset="-122"/>
                <a:ea typeface="黑体" panose="02010609060101010101" pitchFamily="49" charset="-122"/>
              </a:rPr>
              <a:t>三、农村集体资产管理</a:t>
            </a:r>
            <a:endParaRPr lang="zh-CN" altLang="en-US" sz="3200" dirty="0">
              <a:latin typeface="黑体" panose="02010609060101010101" pitchFamily="49" charset="-122"/>
              <a:ea typeface="黑体" panose="02010609060101010101" pitchFamily="49" charset="-122"/>
            </a:endParaRPr>
          </a:p>
        </p:txBody>
      </p:sp>
      <p:sp>
        <p:nvSpPr>
          <p:cNvPr id="38916" name="文本框 278532"/>
          <p:cNvSpPr txBox="1"/>
          <p:nvPr/>
        </p:nvSpPr>
        <p:spPr>
          <a:xfrm>
            <a:off x="2195513" y="1916113"/>
            <a:ext cx="5689600" cy="369887"/>
          </a:xfrm>
          <a:prstGeom prst="rect">
            <a:avLst/>
          </a:prstGeom>
          <a:noFill/>
          <a:ln w="9525">
            <a:noFill/>
          </a:ln>
        </p:spPr>
        <p:txBody>
          <a:bodyPr>
            <a:spAutoFit/>
          </a:bodyPr>
          <a:p>
            <a:pPr algn="ctr">
              <a:spcBef>
                <a:spcPct val="50000"/>
              </a:spcBef>
              <a:buBlip>
                <a:blip r:embed="rId1"/>
              </a:buBlip>
            </a:pPr>
            <a:endParaRPr lang="zh-CN" altLang="en-US" dirty="0">
              <a:latin typeface="Arial" panose="020B0604020202020204" pitchFamily="34" charset="0"/>
            </a:endParaRPr>
          </a:p>
        </p:txBody>
      </p:sp>
      <p:sp>
        <p:nvSpPr>
          <p:cNvPr id="38917" name="矩形 278533"/>
          <p:cNvSpPr/>
          <p:nvPr/>
        </p:nvSpPr>
        <p:spPr>
          <a:xfrm>
            <a:off x="758825" y="1349375"/>
            <a:ext cx="7453313" cy="3540125"/>
          </a:xfrm>
          <a:prstGeom prst="rect">
            <a:avLst/>
          </a:prstGeom>
          <a:noFill/>
          <a:ln w="9525">
            <a:noFill/>
          </a:ln>
        </p:spPr>
        <p:txBody>
          <a:bodyPr>
            <a:spAutoFit/>
          </a:bodyPr>
          <a:p>
            <a:r>
              <a:rPr lang="en-US" altLang="zh-CN" sz="2800" b="1" dirty="0">
                <a:latin typeface="微软雅黑" panose="020B0503020204020204" pitchFamily="34" charset="-122"/>
                <a:ea typeface="黑体" panose="02010609060101010101" pitchFamily="49" charset="-122"/>
              </a:rPr>
              <a:t>1</a:t>
            </a:r>
            <a:r>
              <a:rPr lang="zh-CN" altLang="en-US" sz="2800" b="1" dirty="0">
                <a:latin typeface="微软雅黑" panose="020B0503020204020204" pitchFamily="34" charset="-122"/>
                <a:ea typeface="黑体" panose="02010609060101010101" pitchFamily="49" charset="-122"/>
              </a:rPr>
              <a:t>、资产现状</a:t>
            </a:r>
            <a:endParaRPr lang="zh-CN" altLang="en-US" sz="2800" b="1" dirty="0">
              <a:latin typeface="微软雅黑" panose="020B0503020204020204" pitchFamily="34" charset="-122"/>
              <a:ea typeface="黑体" panose="02010609060101010101" pitchFamily="49" charset="-122"/>
            </a:endParaRPr>
          </a:p>
          <a:p>
            <a:endParaRPr lang="zh-CN" altLang="en-US" sz="2800" b="1" dirty="0">
              <a:latin typeface="微软雅黑" panose="020B0503020204020204" pitchFamily="34"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   </a:t>
            </a:r>
            <a:r>
              <a:rPr lang="zh-CN" altLang="en-US" sz="2800" dirty="0">
                <a:latin typeface="微软雅黑" panose="020B0503020204020204" pitchFamily="34" charset="-122"/>
                <a:ea typeface="黑体" panose="02010609060101010101" pitchFamily="49" charset="-122"/>
              </a:rPr>
              <a:t>村集体资金总额 </a:t>
            </a:r>
            <a:r>
              <a:rPr lang="en-US" altLang="zh-CN" sz="2800" dirty="0">
                <a:latin typeface="微软雅黑" panose="020B0503020204020204" pitchFamily="34" charset="-122"/>
                <a:ea typeface="黑体" panose="02010609060101010101" pitchFamily="49" charset="-122"/>
              </a:rPr>
              <a:t>341</a:t>
            </a:r>
            <a:r>
              <a:rPr lang="zh-CN" altLang="en-US" sz="2800" dirty="0">
                <a:latin typeface="微软雅黑" panose="020B0503020204020204" pitchFamily="34" charset="-122"/>
                <a:ea typeface="黑体" panose="02010609060101010101" pitchFamily="49" charset="-122"/>
              </a:rPr>
              <a:t>的万元，资产 </a:t>
            </a:r>
            <a:r>
              <a:rPr lang="en-US" altLang="zh-CN" sz="2800" dirty="0">
                <a:latin typeface="微软雅黑" panose="020B0503020204020204" pitchFamily="34" charset="-122"/>
                <a:ea typeface="黑体" panose="02010609060101010101" pitchFamily="49" charset="-122"/>
              </a:rPr>
              <a:t>86642</a:t>
            </a:r>
            <a:r>
              <a:rPr lang="zh-CN" altLang="en-US" sz="2800" dirty="0">
                <a:latin typeface="微软雅黑" panose="020B0503020204020204" pitchFamily="34" charset="-122"/>
                <a:ea typeface="黑体" panose="02010609060101010101" pitchFamily="49" charset="-122"/>
              </a:rPr>
              <a:t>万亩，农用地资源</a:t>
            </a:r>
            <a:r>
              <a:rPr lang="en-US" altLang="zh-CN" sz="2800" dirty="0">
                <a:latin typeface="微软雅黑" panose="020B0503020204020204" pitchFamily="34" charset="-122"/>
                <a:ea typeface="黑体" panose="02010609060101010101" pitchFamily="49" charset="-122"/>
              </a:rPr>
              <a:t>1031</a:t>
            </a:r>
            <a:r>
              <a:rPr lang="zh-CN" altLang="en-US" sz="2800" dirty="0">
                <a:latin typeface="微软雅黑" panose="020B0503020204020204" pitchFamily="34" charset="-122"/>
                <a:ea typeface="黑体" panose="02010609060101010101" pitchFamily="49" charset="-122"/>
              </a:rPr>
              <a:t>万亩，其中耕地 </a:t>
            </a:r>
            <a:r>
              <a:rPr lang="en-US" altLang="zh-CN" sz="2800" dirty="0">
                <a:latin typeface="微软雅黑" panose="020B0503020204020204" pitchFamily="34" charset="-122"/>
                <a:ea typeface="黑体" panose="02010609060101010101" pitchFamily="49" charset="-122"/>
              </a:rPr>
              <a:t>910</a:t>
            </a:r>
            <a:r>
              <a:rPr lang="zh-CN" altLang="en-US" sz="2800" dirty="0">
                <a:latin typeface="微软雅黑" panose="020B0503020204020204" pitchFamily="34" charset="-122"/>
                <a:ea typeface="黑体" panose="02010609060101010101" pitchFamily="49" charset="-122"/>
              </a:rPr>
              <a:t> 万亩。</a:t>
            </a:r>
            <a:endParaRPr lang="zh-CN" altLang="en-US" sz="2800" dirty="0">
              <a:latin typeface="微软雅黑" panose="020B0503020204020204" pitchFamily="34" charset="-122"/>
              <a:ea typeface="黑体" panose="02010609060101010101" pitchFamily="49" charset="-122"/>
            </a:endParaRPr>
          </a:p>
          <a:p>
            <a:r>
              <a:rPr lang="zh-CN" altLang="en-US" sz="2800" dirty="0">
                <a:latin typeface="微软雅黑" panose="020B0503020204020204" pitchFamily="34" charset="-122"/>
                <a:ea typeface="黑体" panose="02010609060101010101" pitchFamily="49" charset="-122"/>
              </a:rPr>
              <a:t>   年经营收入</a:t>
            </a:r>
            <a:r>
              <a:rPr lang="en-US" altLang="zh-CN" sz="2800" dirty="0">
                <a:latin typeface="微软雅黑" panose="020B0503020204020204" pitchFamily="34" charset="-122"/>
                <a:ea typeface="黑体" panose="02010609060101010101" pitchFamily="49" charset="-122"/>
              </a:rPr>
              <a:t>136</a:t>
            </a:r>
            <a:r>
              <a:rPr lang="zh-CN" altLang="en-US" sz="2800" dirty="0">
                <a:latin typeface="微软雅黑" panose="020B0503020204020204" pitchFamily="34" charset="-122"/>
                <a:ea typeface="黑体" panose="02010609060101010101" pitchFamily="49" charset="-122"/>
              </a:rPr>
              <a:t> 万元，其中有经营收益的村    </a:t>
            </a:r>
            <a:r>
              <a:rPr lang="en-US" altLang="zh-CN" sz="2800" dirty="0">
                <a:latin typeface="微软雅黑" panose="020B0503020204020204" pitchFamily="34" charset="-122"/>
                <a:ea typeface="黑体" panose="02010609060101010101" pitchFamily="49" charset="-122"/>
              </a:rPr>
              <a:t>154</a:t>
            </a:r>
            <a:r>
              <a:rPr lang="zh-CN" altLang="en-US" sz="2800" dirty="0">
                <a:latin typeface="微软雅黑" panose="020B0503020204020204" pitchFamily="34" charset="-122"/>
                <a:ea typeface="黑体" panose="02010609060101010101" pitchFamily="49" charset="-122"/>
              </a:rPr>
              <a:t>个，收入在</a:t>
            </a:r>
            <a:r>
              <a:rPr lang="en-US" altLang="zh-CN" sz="2800" dirty="0">
                <a:latin typeface="微软雅黑" panose="020B0503020204020204" pitchFamily="34" charset="-122"/>
                <a:ea typeface="黑体" panose="02010609060101010101" pitchFamily="49" charset="-122"/>
              </a:rPr>
              <a:t>5</a:t>
            </a:r>
            <a:r>
              <a:rPr lang="zh-CN" altLang="en-US" sz="2800" dirty="0">
                <a:latin typeface="微软雅黑" panose="020B0503020204020204" pitchFamily="34" charset="-122"/>
                <a:ea typeface="黑体" panose="02010609060101010101" pitchFamily="49" charset="-122"/>
              </a:rPr>
              <a:t>万元以下的 </a:t>
            </a:r>
            <a:r>
              <a:rPr lang="en-US" altLang="zh-CN" sz="2800" dirty="0">
                <a:latin typeface="微软雅黑" panose="020B0503020204020204" pitchFamily="34" charset="-122"/>
                <a:ea typeface="黑体" panose="02010609060101010101" pitchFamily="49" charset="-122"/>
              </a:rPr>
              <a:t>127</a:t>
            </a:r>
            <a:r>
              <a:rPr lang="zh-CN" altLang="en-US" sz="2800" dirty="0">
                <a:latin typeface="微软雅黑" panose="020B0503020204020204" pitchFamily="34" charset="-122"/>
                <a:ea typeface="黑体" panose="02010609060101010101" pitchFamily="49" charset="-122"/>
              </a:rPr>
              <a:t> 个，</a:t>
            </a:r>
            <a:r>
              <a:rPr lang="en-US" altLang="zh-CN" sz="2800" dirty="0">
                <a:latin typeface="微软雅黑" panose="020B0503020204020204" pitchFamily="34" charset="-122"/>
                <a:ea typeface="黑体" panose="02010609060101010101" pitchFamily="49" charset="-122"/>
              </a:rPr>
              <a:t>5-50</a:t>
            </a:r>
            <a:r>
              <a:rPr lang="zh-CN" altLang="en-US" sz="2800" dirty="0">
                <a:latin typeface="微软雅黑" panose="020B0503020204020204" pitchFamily="34" charset="-122"/>
                <a:ea typeface="黑体" panose="02010609060101010101" pitchFamily="49" charset="-122"/>
              </a:rPr>
              <a:t>万的</a:t>
            </a:r>
            <a:r>
              <a:rPr lang="en-US" altLang="zh-CN" sz="2800" dirty="0">
                <a:latin typeface="微软雅黑" panose="020B0503020204020204" pitchFamily="34" charset="-122"/>
                <a:ea typeface="黑体" panose="02010609060101010101" pitchFamily="49" charset="-122"/>
              </a:rPr>
              <a:t>228</a:t>
            </a:r>
            <a:r>
              <a:rPr lang="zh-CN" altLang="en-US" sz="2800" dirty="0">
                <a:latin typeface="微软雅黑" panose="020B0503020204020204" pitchFamily="34" charset="-122"/>
                <a:ea typeface="黑体" panose="02010609060101010101" pitchFamily="49" charset="-122"/>
              </a:rPr>
              <a:t> 个，债权 </a:t>
            </a:r>
            <a:r>
              <a:rPr lang="en-US" altLang="zh-CN" sz="2800" dirty="0">
                <a:latin typeface="微软雅黑" panose="020B0503020204020204" pitchFamily="34" charset="-122"/>
                <a:ea typeface="黑体" panose="02010609060101010101" pitchFamily="49" charset="-122"/>
              </a:rPr>
              <a:t>1.2</a:t>
            </a:r>
            <a:r>
              <a:rPr lang="zh-CN" altLang="en-US" sz="2800" dirty="0">
                <a:latin typeface="微软雅黑" panose="020B0503020204020204" pitchFamily="34" charset="-122"/>
                <a:ea typeface="黑体" panose="02010609060101010101" pitchFamily="49" charset="-122"/>
              </a:rPr>
              <a:t> 亿元，债务  </a:t>
            </a:r>
            <a:r>
              <a:rPr lang="en-US" altLang="zh-CN" sz="2800" dirty="0">
                <a:latin typeface="微软雅黑" panose="020B0503020204020204" pitchFamily="34" charset="-122"/>
                <a:ea typeface="黑体" panose="02010609060101010101" pitchFamily="49" charset="-122"/>
              </a:rPr>
              <a:t>2.3</a:t>
            </a:r>
            <a:r>
              <a:rPr lang="zh-CN" altLang="en-US" sz="2800" dirty="0">
                <a:latin typeface="微软雅黑" panose="020B0503020204020204" pitchFamily="34" charset="-122"/>
                <a:ea typeface="黑体" panose="02010609060101010101" pitchFamily="49" charset="-122"/>
              </a:rPr>
              <a:t>  亿元。</a:t>
            </a:r>
            <a:endParaRPr lang="zh-CN" altLang="en-US" sz="2800" dirty="0">
              <a:latin typeface="微软雅黑" panose="020B0503020204020204" pitchFamily="34"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279553"/>
          <p:cNvSpPr>
            <a:spLocks noGrp="1"/>
          </p:cNvSpPr>
          <p:nvPr>
            <p:ph type="title"/>
          </p:nvPr>
        </p:nvSpPr>
        <p:spPr>
          <a:ln/>
        </p:spPr>
        <p:txBody>
          <a:bodyPr vert="horz" wrap="square" lIns="91440" tIns="45720" rIns="91440" bIns="45720" anchor="ctr"/>
          <a:p>
            <a:pPr eaLnBrk="1" hangingPunct="1"/>
            <a:r>
              <a:rPr lang="zh-CN" altLang="en-US" dirty="0"/>
              <a:t>三、农村集体资产管理</a:t>
            </a:r>
            <a:endParaRPr lang="zh-CN" altLang="en-US" dirty="0"/>
          </a:p>
        </p:txBody>
      </p:sp>
      <p:sp>
        <p:nvSpPr>
          <p:cNvPr id="39939" name="文本占位符 279554"/>
          <p:cNvSpPr>
            <a:spLocks noGrp="1"/>
          </p:cNvSpPr>
          <p:nvPr>
            <p:ph idx="1"/>
          </p:nvPr>
        </p:nvSpPr>
        <p:spPr>
          <a:ln/>
        </p:spPr>
        <p:txBody>
          <a:bodyPr vert="horz" wrap="square" lIns="91440" tIns="45720" rIns="91440" bIns="45720" anchor="t"/>
          <a:p>
            <a:pPr algn="just" eaLnBrk="1" hangingPunct="1"/>
            <a:r>
              <a:rPr lang="en-US" altLang="zh-CN" dirty="0"/>
              <a:t>   2</a:t>
            </a:r>
            <a:r>
              <a:rPr lang="zh-CN" altLang="en-US" dirty="0"/>
              <a:t>、管理方法：</a:t>
            </a:r>
            <a:endParaRPr lang="zh-CN" altLang="en-US" dirty="0"/>
          </a:p>
          <a:p>
            <a:pPr eaLnBrk="1" hangingPunct="1"/>
            <a:r>
              <a:rPr lang="zh-CN" altLang="en-US" dirty="0"/>
              <a:t>   </a:t>
            </a:r>
            <a:r>
              <a:rPr lang="zh-CN" altLang="en-US" dirty="0">
                <a:solidFill>
                  <a:srgbClr val="FF0000"/>
                </a:solidFill>
              </a:rPr>
              <a:t>一是定期清查。</a:t>
            </a:r>
            <a:endParaRPr lang="zh-CN" altLang="en-US" dirty="0">
              <a:solidFill>
                <a:srgbClr val="FF0000"/>
              </a:solidFill>
            </a:endParaRPr>
          </a:p>
          <a:p>
            <a:pPr eaLnBrk="1" hangingPunct="1"/>
            <a:r>
              <a:rPr lang="zh-CN" altLang="en-US" dirty="0">
                <a:solidFill>
                  <a:srgbClr val="FF0000"/>
                </a:solidFill>
              </a:rPr>
              <a:t>   二是建立台账管理。</a:t>
            </a:r>
            <a:r>
              <a:rPr lang="zh-CN" altLang="en-US" sz="1400" dirty="0">
                <a:solidFill>
                  <a:srgbClr val="FF0000"/>
                </a:solidFill>
              </a:rPr>
              <a:t>（名称，数量，存放地点，使用人）</a:t>
            </a:r>
            <a:endParaRPr lang="zh-CN" altLang="en-US" sz="1400" dirty="0">
              <a:solidFill>
                <a:srgbClr val="FF0000"/>
              </a:solidFill>
            </a:endParaRPr>
          </a:p>
          <a:p>
            <a:pPr eaLnBrk="1" hangingPunct="1"/>
            <a:r>
              <a:rPr lang="zh-CN" altLang="en-US" dirty="0"/>
              <a:t>   </a:t>
            </a:r>
            <a:r>
              <a:rPr lang="zh-CN" altLang="en-US" dirty="0">
                <a:solidFill>
                  <a:srgbClr val="FF0000"/>
                </a:solidFill>
              </a:rPr>
              <a:t>三是资产评估。</a:t>
            </a:r>
            <a:endParaRPr lang="zh-CN" altLang="en-US" dirty="0">
              <a:solidFill>
                <a:srgbClr val="FF0000"/>
              </a:solidFill>
            </a:endParaRPr>
          </a:p>
          <a:p>
            <a:pPr eaLnBrk="1" hangingPunct="1"/>
            <a:r>
              <a:rPr lang="zh-CN" altLang="en-US" sz="3200" dirty="0">
                <a:solidFill>
                  <a:srgbClr val="FF0000"/>
                </a:solidFill>
              </a:rPr>
              <a:t>   </a:t>
            </a:r>
            <a:r>
              <a:rPr lang="zh-CN" altLang="en-US" dirty="0">
                <a:solidFill>
                  <a:srgbClr val="FF0000"/>
                </a:solidFill>
              </a:rPr>
              <a:t>四是资产处置。</a:t>
            </a:r>
            <a:endParaRPr lang="zh-CN" alt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326657"/>
          <p:cNvSpPr>
            <a:spLocks noGrp="1"/>
          </p:cNvSpPr>
          <p:nvPr>
            <p:ph type="title"/>
          </p:nvPr>
        </p:nvSpPr>
        <p:spPr>
          <a:ln/>
        </p:spPr>
        <p:txBody>
          <a:bodyPr vert="horz" wrap="square" lIns="91440" tIns="45720" rIns="91440" bIns="45720" anchor="ctr"/>
          <a:p>
            <a:pPr eaLnBrk="1" hangingPunct="1"/>
            <a:r>
              <a:rPr lang="zh-CN" altLang="en-US" dirty="0"/>
              <a:t>三、农村集体资产管理</a:t>
            </a:r>
            <a:endParaRPr lang="zh-CN" altLang="en-US" dirty="0"/>
          </a:p>
        </p:txBody>
      </p:sp>
      <p:sp>
        <p:nvSpPr>
          <p:cNvPr id="40963" name="文本占位符 326658"/>
          <p:cNvSpPr>
            <a:spLocks noGrp="1"/>
          </p:cNvSpPr>
          <p:nvPr>
            <p:ph idx="1"/>
          </p:nvPr>
        </p:nvSpPr>
        <p:spPr>
          <a:ln/>
        </p:spPr>
        <p:txBody>
          <a:bodyPr vert="horz" wrap="square" lIns="91440" tIns="45720" rIns="91440" bIns="45720" anchor="t"/>
          <a:p>
            <a:pPr algn="just" eaLnBrk="1" hangingPunct="1">
              <a:lnSpc>
                <a:spcPct val="80000"/>
              </a:lnSpc>
            </a:pPr>
            <a:r>
              <a:rPr lang="en-US" altLang="zh-CN" sz="3200" dirty="0"/>
              <a:t>  3</a:t>
            </a:r>
            <a:r>
              <a:rPr lang="zh-CN" altLang="en-US" sz="3200" dirty="0"/>
              <a:t>、集体资产股份制改革</a:t>
            </a:r>
            <a:endParaRPr lang="zh-CN" altLang="en-US" sz="3200" dirty="0"/>
          </a:p>
          <a:p>
            <a:pPr eaLnBrk="1" hangingPunct="1">
              <a:lnSpc>
                <a:spcPct val="80000"/>
              </a:lnSpc>
            </a:pPr>
            <a:r>
              <a:rPr lang="zh-CN" altLang="en-US" sz="3200" dirty="0">
                <a:solidFill>
                  <a:srgbClr val="FF0000"/>
                </a:solidFill>
              </a:rPr>
              <a:t>   </a:t>
            </a:r>
            <a:r>
              <a:rPr lang="zh-CN" altLang="en-US" sz="2400" dirty="0"/>
              <a:t>依据：</a:t>
            </a:r>
            <a:r>
              <a:rPr lang="en-US" altLang="zh-CN" sz="2400" dirty="0"/>
              <a:t>2015</a:t>
            </a:r>
            <a:r>
              <a:rPr lang="zh-CN" altLang="en-US" sz="2400" dirty="0"/>
              <a:t>年</a:t>
            </a:r>
            <a:r>
              <a:rPr lang="en-US" altLang="zh-CN" sz="2400" dirty="0"/>
              <a:t>10</a:t>
            </a:r>
            <a:r>
              <a:rPr lang="zh-CN" altLang="en-US" sz="2400" dirty="0"/>
              <a:t>月</a:t>
            </a:r>
            <a:r>
              <a:rPr lang="zh-CN" altLang="en-US" sz="3200" dirty="0">
                <a:solidFill>
                  <a:srgbClr val="FF0000"/>
                </a:solidFill>
              </a:rPr>
              <a:t> </a:t>
            </a:r>
            <a:r>
              <a:rPr lang="en-US" altLang="zh-CN" sz="2400" dirty="0"/>
              <a:t>《</a:t>
            </a:r>
            <a:r>
              <a:rPr lang="zh-CN" altLang="en-US" sz="2400" dirty="0"/>
              <a:t>中共中央办公厅、国务院办公厅印发深化农村改革综合性实施方案</a:t>
            </a:r>
            <a:r>
              <a:rPr lang="en-US" altLang="zh-CN" sz="2400" dirty="0"/>
              <a:t>》</a:t>
            </a:r>
            <a:r>
              <a:rPr lang="zh-CN" altLang="en-US" sz="2400" dirty="0"/>
              <a:t>内容：</a:t>
            </a:r>
            <a:endParaRPr lang="zh-CN" altLang="en-US" sz="2400" dirty="0"/>
          </a:p>
          <a:p>
            <a:pPr eaLnBrk="1" hangingPunct="1">
              <a:lnSpc>
                <a:spcPct val="80000"/>
              </a:lnSpc>
            </a:pPr>
            <a:r>
              <a:rPr lang="zh-CN" altLang="en-US" sz="2400" dirty="0">
                <a:solidFill>
                  <a:srgbClr val="FF0000"/>
                </a:solidFill>
              </a:rPr>
              <a:t>   做足顶层设计：</a:t>
            </a:r>
            <a:r>
              <a:rPr lang="zh-CN" altLang="en-US" sz="2400" dirty="0"/>
              <a:t> 土地承包经营制度、农村集体产权制度改革都会有进一步推进</a:t>
            </a:r>
            <a:r>
              <a:rPr lang="en-US" altLang="zh-CN" sz="2400" dirty="0"/>
              <a:t>,</a:t>
            </a:r>
            <a:r>
              <a:rPr lang="zh-CN" altLang="en-US" sz="2400" dirty="0"/>
              <a:t>与之相关的土地承包法、物权法等法律修改有望加快 </a:t>
            </a:r>
            <a:endParaRPr lang="en-US" altLang="zh-CN" sz="2400" dirty="0"/>
          </a:p>
          <a:p>
            <a:pPr eaLnBrk="1" hangingPunct="1">
              <a:lnSpc>
                <a:spcPct val="80000"/>
              </a:lnSpc>
            </a:pPr>
            <a:r>
              <a:rPr lang="zh-CN" altLang="en-US" sz="2400" dirty="0"/>
              <a:t>    </a:t>
            </a:r>
            <a:r>
              <a:rPr lang="zh-CN" altLang="en-US" sz="2400" dirty="0">
                <a:solidFill>
                  <a:srgbClr val="FF0000"/>
                </a:solidFill>
              </a:rPr>
              <a:t>明晰产权，做好“富农”大文章 ：</a:t>
            </a:r>
            <a:r>
              <a:rPr lang="zh-CN" altLang="en-US" sz="2400" dirty="0"/>
              <a:t>放活土地经营权、开展集体经营性建设用地入市试点、推进集体资产确权到户等都会成为今后改革的 重点</a:t>
            </a:r>
            <a:endParaRPr lang="zh-CN" altLang="en-US" sz="2400" dirty="0"/>
          </a:p>
          <a:p>
            <a:pPr eaLnBrk="1" hangingPunct="1">
              <a:lnSpc>
                <a:spcPct val="80000"/>
              </a:lnSpc>
            </a:pPr>
            <a:r>
              <a:rPr lang="zh-CN" altLang="en-US" sz="2400" dirty="0">
                <a:solidFill>
                  <a:srgbClr val="FF0000"/>
                </a:solidFill>
              </a:rPr>
              <a:t>    培育“新农民”破题“谁来种地”困局：</a:t>
            </a:r>
            <a:r>
              <a:rPr lang="zh-CN" altLang="en-US" sz="2400" dirty="0"/>
              <a:t>传递出国家将大力扶持新型职业农民、新型经营主体的强烈信号 ，财、税方面。</a:t>
            </a:r>
            <a:endParaRPr lang="zh-CN" altLang="en-US" sz="2400" dirty="0"/>
          </a:p>
          <a:p>
            <a:pPr eaLnBrk="1" hangingPunct="1">
              <a:lnSpc>
                <a:spcPct val="80000"/>
              </a:lnSpc>
            </a:pPr>
            <a:r>
              <a:rPr lang="zh-CN" altLang="en-US" sz="2400" dirty="0">
                <a:solidFill>
                  <a:srgbClr val="FF0000"/>
                </a:solidFill>
              </a:rPr>
              <a:t>“投入只增不减”传递“重农”新信号 </a:t>
            </a:r>
            <a:r>
              <a:rPr lang="zh-CN" altLang="en-US" sz="2400" dirty="0"/>
              <a:t>财政支农首先会向种粮大户、主产区等倾斜</a:t>
            </a:r>
            <a:r>
              <a:rPr lang="en-US" altLang="zh-CN" sz="2400" dirty="0"/>
              <a:t>,</a:t>
            </a:r>
            <a:r>
              <a:rPr lang="zh-CN" altLang="en-US" sz="2400" dirty="0"/>
              <a:t>这也有利于农业转方式。 </a:t>
            </a:r>
            <a:endParaRPr lang="zh-CN" altLang="en-US" sz="2400" b="0" dirty="0">
              <a:solidFill>
                <a:srgbClr val="FF0000"/>
              </a:solidFill>
            </a:endParaRPr>
          </a:p>
          <a:p>
            <a:pPr eaLnBrk="1" hangingPunct="1">
              <a:lnSpc>
                <a:spcPct val="80000"/>
              </a:lnSpc>
            </a:pPr>
            <a:endParaRPr lang="zh-CN" altLang="en-US" sz="2400" b="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340993"/>
          <p:cNvSpPr>
            <a:spLocks noGrp="1"/>
          </p:cNvSpPr>
          <p:nvPr>
            <p:ph type="title"/>
          </p:nvPr>
        </p:nvSpPr>
        <p:spPr>
          <a:ln/>
        </p:spPr>
        <p:txBody>
          <a:bodyPr vert="horz" wrap="square" lIns="91440" tIns="45720" rIns="91440" bIns="45720" anchor="ctr"/>
          <a:p>
            <a:pPr eaLnBrk="1" hangingPunct="1"/>
            <a:r>
              <a:rPr lang="zh-CN" altLang="en-US" dirty="0"/>
              <a:t>三、农村集体资产管理</a:t>
            </a:r>
            <a:endParaRPr lang="zh-CN" altLang="en-US" dirty="0"/>
          </a:p>
        </p:txBody>
      </p:sp>
      <p:sp>
        <p:nvSpPr>
          <p:cNvPr id="41987" name="文本占位符 340994"/>
          <p:cNvSpPr>
            <a:spLocks noGrp="1"/>
          </p:cNvSpPr>
          <p:nvPr>
            <p:ph idx="1"/>
          </p:nvPr>
        </p:nvSpPr>
        <p:spPr>
          <a:ln/>
        </p:spPr>
        <p:txBody>
          <a:bodyPr vert="horz" wrap="square" lIns="91440" tIns="45720" rIns="91440" bIns="45720" anchor="t"/>
          <a:p>
            <a:pPr algn="just" eaLnBrk="1" hangingPunct="1">
              <a:lnSpc>
                <a:spcPct val="80000"/>
              </a:lnSpc>
            </a:pPr>
            <a:r>
              <a:rPr lang="en-US" altLang="zh-CN" sz="3200" dirty="0"/>
              <a:t>  3</a:t>
            </a:r>
            <a:r>
              <a:rPr lang="zh-CN" altLang="en-US" sz="3200" dirty="0"/>
              <a:t>、集体资产股份制改革</a:t>
            </a:r>
            <a:endParaRPr lang="zh-CN" altLang="en-US" sz="3200" dirty="0"/>
          </a:p>
          <a:p>
            <a:pPr eaLnBrk="1" hangingPunct="1">
              <a:lnSpc>
                <a:spcPct val="80000"/>
              </a:lnSpc>
            </a:pPr>
            <a:r>
              <a:rPr lang="zh-CN" altLang="en-US" sz="3200" dirty="0">
                <a:solidFill>
                  <a:srgbClr val="FF0000"/>
                </a:solidFill>
              </a:rPr>
              <a:t>   </a:t>
            </a:r>
            <a:r>
              <a:rPr lang="zh-CN" altLang="en-US" sz="2400" dirty="0"/>
              <a:t>依据：</a:t>
            </a:r>
            <a:r>
              <a:rPr lang="en-US" altLang="zh-CN" sz="2400" dirty="0"/>
              <a:t>2105</a:t>
            </a:r>
            <a:r>
              <a:rPr lang="zh-CN" altLang="en-US" sz="2400" dirty="0"/>
              <a:t>年</a:t>
            </a:r>
            <a:r>
              <a:rPr lang="en-US" altLang="zh-CN" sz="2400" dirty="0"/>
              <a:t>10</a:t>
            </a:r>
            <a:r>
              <a:rPr lang="zh-CN" altLang="en-US" sz="2400" dirty="0"/>
              <a:t>月</a:t>
            </a:r>
            <a:r>
              <a:rPr lang="zh-CN" altLang="en-US" sz="3200" dirty="0">
                <a:solidFill>
                  <a:srgbClr val="FF0000"/>
                </a:solidFill>
              </a:rPr>
              <a:t> </a:t>
            </a:r>
            <a:r>
              <a:rPr lang="en-US" altLang="zh-CN" sz="2400" dirty="0"/>
              <a:t>《</a:t>
            </a:r>
            <a:r>
              <a:rPr lang="zh-CN" altLang="en-US" sz="2400" dirty="0"/>
              <a:t>中共中央办公厅、国务院办公厅印发深化农村改革综合性实施方案</a:t>
            </a:r>
            <a:r>
              <a:rPr lang="en-US" altLang="zh-CN" sz="2400" dirty="0"/>
              <a:t>》</a:t>
            </a:r>
            <a:endParaRPr lang="zh-CN" altLang="en-US" sz="2400" dirty="0"/>
          </a:p>
          <a:p>
            <a:pPr eaLnBrk="1" hangingPunct="1">
              <a:lnSpc>
                <a:spcPct val="80000"/>
              </a:lnSpc>
            </a:pPr>
            <a:r>
              <a:rPr lang="zh-CN" altLang="en-US" sz="2400" b="0" dirty="0">
                <a:solidFill>
                  <a:srgbClr val="FF0000"/>
                </a:solidFill>
              </a:rPr>
              <a:t>  涉及三大重点领域</a:t>
            </a:r>
            <a:r>
              <a:rPr lang="en-US" altLang="zh-CN" sz="2400" b="0" dirty="0">
                <a:solidFill>
                  <a:srgbClr val="FF0000"/>
                </a:solidFill>
              </a:rPr>
              <a:t>:</a:t>
            </a:r>
            <a:r>
              <a:rPr lang="zh-CN" altLang="en-US" sz="2400" b="0" dirty="0">
                <a:solidFill>
                  <a:srgbClr val="FF0000"/>
                </a:solidFill>
              </a:rPr>
              <a:t>农村集体产权改革、城乡一体化体制机制、农业支持保护制度等。</a:t>
            </a:r>
            <a:endParaRPr lang="en-US" altLang="zh-CN" sz="2400" dirty="0">
              <a:solidFill>
                <a:srgbClr val="FF0000"/>
              </a:solidFill>
            </a:endParaRPr>
          </a:p>
          <a:p>
            <a:pPr eaLnBrk="1" hangingPunct="1">
              <a:lnSpc>
                <a:spcPct val="80000"/>
              </a:lnSpc>
            </a:pPr>
            <a:r>
              <a:rPr lang="zh-CN" altLang="en-US" sz="3200" dirty="0">
                <a:solidFill>
                  <a:srgbClr val="FF0000"/>
                </a:solidFill>
              </a:rPr>
              <a:t>   </a:t>
            </a:r>
            <a:r>
              <a:rPr lang="zh-CN" altLang="en-US" sz="2400" dirty="0">
                <a:solidFill>
                  <a:srgbClr val="FF0000"/>
                </a:solidFill>
              </a:rPr>
              <a:t>　    农村集体产权制度改革</a:t>
            </a:r>
            <a:r>
              <a:rPr lang="zh-CN" altLang="en-US" sz="2400" dirty="0"/>
              <a:t>主要为推进农村集体资产确权到户和股份合作制改革。在确认农村集体经济组织成员身份、全面核实农村集体资产基础上：</a:t>
            </a:r>
            <a:endParaRPr lang="zh-CN" altLang="en-US" sz="2400" dirty="0"/>
          </a:p>
          <a:p>
            <a:pPr eaLnBrk="1" hangingPunct="1">
              <a:lnSpc>
                <a:spcPct val="80000"/>
              </a:lnSpc>
            </a:pPr>
            <a:r>
              <a:rPr lang="zh-CN" altLang="en-US" sz="2400" dirty="0"/>
              <a:t>            对土地等资源性资产，重点是抓紧抓实土地承包经营权确权登记颁证工作；</a:t>
            </a:r>
            <a:endParaRPr lang="zh-CN" altLang="en-US" sz="2400" dirty="0"/>
          </a:p>
          <a:p>
            <a:pPr eaLnBrk="1" hangingPunct="1">
              <a:lnSpc>
                <a:spcPct val="80000"/>
              </a:lnSpc>
            </a:pPr>
            <a:r>
              <a:rPr lang="zh-CN" altLang="en-US" sz="2400" dirty="0"/>
              <a:t>            对非经营性资产，重点是探索有利于提高公共服务能力的集体统一运营管理有效机制；</a:t>
            </a:r>
            <a:endParaRPr lang="zh-CN" altLang="en-US" sz="2400" dirty="0"/>
          </a:p>
          <a:p>
            <a:pPr eaLnBrk="1" hangingPunct="1">
              <a:lnSpc>
                <a:spcPct val="80000"/>
              </a:lnSpc>
            </a:pPr>
            <a:r>
              <a:rPr lang="zh-CN" altLang="en-US" sz="2400" dirty="0"/>
              <a:t>            </a:t>
            </a:r>
            <a:endParaRPr lang="zh-CN"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330753"/>
          <p:cNvSpPr>
            <a:spLocks noGrp="1"/>
          </p:cNvSpPr>
          <p:nvPr>
            <p:ph type="title"/>
          </p:nvPr>
        </p:nvSpPr>
        <p:spPr>
          <a:ln/>
        </p:spPr>
        <p:txBody>
          <a:bodyPr vert="horz" wrap="square" lIns="91440" tIns="45720" rIns="91440" bIns="45720" anchor="ctr"/>
          <a:p>
            <a:pPr eaLnBrk="1" hangingPunct="1"/>
            <a:r>
              <a:rPr lang="zh-CN" altLang="en-US" dirty="0"/>
              <a:t>三、农村集体资产管理</a:t>
            </a:r>
            <a:endParaRPr lang="zh-CN" altLang="en-US" dirty="0"/>
          </a:p>
        </p:txBody>
      </p:sp>
      <p:sp>
        <p:nvSpPr>
          <p:cNvPr id="43011" name="文本占位符 330754"/>
          <p:cNvSpPr>
            <a:spLocks noGrp="1"/>
          </p:cNvSpPr>
          <p:nvPr>
            <p:ph idx="1"/>
          </p:nvPr>
        </p:nvSpPr>
        <p:spPr>
          <a:ln/>
        </p:spPr>
        <p:txBody>
          <a:bodyPr vert="horz" wrap="square" lIns="91440" tIns="45720" rIns="91440" bIns="45720" anchor="t"/>
          <a:p>
            <a:pPr eaLnBrk="1" hangingPunct="1"/>
            <a:r>
              <a:rPr lang="en-US" altLang="zh-CN" sz="3600" dirty="0"/>
              <a:t>3</a:t>
            </a:r>
            <a:r>
              <a:rPr lang="zh-CN" altLang="en-US" sz="3600" dirty="0"/>
              <a:t>、集体资产股份制改革</a:t>
            </a:r>
            <a:endParaRPr lang="zh-CN" altLang="en-US" dirty="0"/>
          </a:p>
          <a:p>
            <a:pPr eaLnBrk="1" hangingPunct="1"/>
            <a:r>
              <a:rPr lang="zh-CN" altLang="en-US" dirty="0"/>
              <a:t>           对经营性资产，重点是将资产折股量化到本集体经济组织成员，赋予农民对集体资产更多权能，发展多种形式的股份合作。</a:t>
            </a:r>
            <a:endParaRPr lang="zh-CN" altLang="en-US" dirty="0"/>
          </a:p>
          <a:p>
            <a:pPr eaLnBrk="1" hangingPunct="1"/>
            <a:r>
              <a:rPr lang="zh-CN" altLang="en-US" dirty="0"/>
              <a:t>          现阶段农村集体产权制度改革严格限定在本集体经济组织内部进行，切实防止集体经济组织内部少数人侵占、支配集体资产，防止外部资本侵吞、控制集体资产。</a:t>
            </a:r>
            <a:endParaRPr lang="zh-CN" altLang="en-US" dirty="0"/>
          </a:p>
          <a:p>
            <a:pPr eaLnBrk="1" hangingPunct="1"/>
            <a:endParaRPr lang="zh-CN" altLang="en-US" dirty="0"/>
          </a:p>
          <a:p>
            <a:pPr eaLnBrk="1" hangingPunct="1"/>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253953"/>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7171" name="文本占位符 253954"/>
          <p:cNvSpPr>
            <a:spLocks noGrp="1"/>
          </p:cNvSpPr>
          <p:nvPr>
            <p:ph idx="1"/>
          </p:nvPr>
        </p:nvSpPr>
        <p:spPr>
          <a:xfrm>
            <a:off x="457200" y="1054100"/>
            <a:ext cx="8229600" cy="5803900"/>
          </a:xfrm>
          <a:ln/>
        </p:spPr>
        <p:txBody>
          <a:bodyPr vert="horz" wrap="square" lIns="91440" tIns="45720" rIns="91440" bIns="45720" anchor="t"/>
          <a:p>
            <a:pPr eaLnBrk="1" hangingPunct="1"/>
            <a:endParaRPr lang="en-US" altLang="zh-CN" dirty="0"/>
          </a:p>
          <a:p>
            <a:pPr eaLnBrk="1" hangingPunct="1"/>
            <a:r>
              <a:rPr lang="zh-CN" altLang="en-US" dirty="0"/>
              <a:t>     </a:t>
            </a:r>
            <a:r>
              <a:rPr lang="zh-CN" altLang="en-US" dirty="0">
                <a:solidFill>
                  <a:srgbClr val="FF0000"/>
                </a:solidFill>
              </a:rPr>
              <a:t>资产：</a:t>
            </a:r>
            <a:r>
              <a:rPr lang="zh-CN" altLang="en-US" dirty="0"/>
              <a:t>农村集体资产是农村集体经济组织以各种形式投资投劳接受馈赠拨款等形成，以及依法取得、认定的各种类型的财产和财产权利。包括固定资产 、在建工程、投资资产、林木资产、企业资产、存货及无形资产等。</a:t>
            </a:r>
            <a:endParaRPr lang="zh-CN" altLang="en-US" dirty="0"/>
          </a:p>
          <a:p>
            <a:pPr eaLnBrk="1" hangingPunct="1"/>
            <a:r>
              <a:rPr lang="zh-CN" altLang="en-US" dirty="0"/>
              <a:t>      </a:t>
            </a:r>
            <a:endParaRPr lang="zh-CN" altLang="en-US" dirty="0"/>
          </a:p>
        </p:txBody>
      </p:sp>
      <p:sp>
        <p:nvSpPr>
          <p:cNvPr id="7172" name="矩形 253957"/>
          <p:cNvSpPr>
            <a:spLocks noChangeAspect="1"/>
          </p:cNvSpPr>
          <p:nvPr/>
        </p:nvSpPr>
        <p:spPr>
          <a:xfrm>
            <a:off x="4419600" y="3276600"/>
            <a:ext cx="304800" cy="304800"/>
          </a:xfrm>
          <a:prstGeom prst="rect">
            <a:avLst/>
          </a:prstGeom>
          <a:noFill/>
          <a:ln w="9525">
            <a:noFill/>
          </a:ln>
        </p:spPr>
        <p:txBody>
          <a:bodyPr/>
          <a:p>
            <a:pPr eaLnBrk="0" hangingPunct="0"/>
            <a:endParaRPr lang="zh-CN" altLang="en-US" dirty="0">
              <a:latin typeface="Times New Roman" panose="02020603050405020304" pitchFamily="18" charset="0"/>
            </a:endParaRPr>
          </a:p>
        </p:txBody>
      </p:sp>
      <p:pic>
        <p:nvPicPr>
          <p:cNvPr id="7173" name="图片 1"/>
          <p:cNvPicPr>
            <a:picLocks noChangeAspect="1"/>
          </p:cNvPicPr>
          <p:nvPr/>
        </p:nvPicPr>
        <p:blipFill>
          <a:blip r:embed="rId1"/>
          <a:stretch>
            <a:fillRect/>
          </a:stretch>
        </p:blipFill>
        <p:spPr>
          <a:xfrm>
            <a:off x="863600" y="3863975"/>
            <a:ext cx="7958138" cy="2919413"/>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332801"/>
          <p:cNvSpPr>
            <a:spLocks noGrp="1"/>
          </p:cNvSpPr>
          <p:nvPr>
            <p:ph type="title"/>
          </p:nvPr>
        </p:nvSpPr>
        <p:spPr>
          <a:ln/>
        </p:spPr>
        <p:txBody>
          <a:bodyPr vert="horz" wrap="square" lIns="91440" tIns="45720" rIns="91440" bIns="45720" anchor="ctr"/>
          <a:p>
            <a:pPr eaLnBrk="1" hangingPunct="1"/>
            <a:r>
              <a:rPr lang="zh-CN" altLang="en-US" dirty="0"/>
              <a:t>三、农村集体资产管理</a:t>
            </a:r>
            <a:endParaRPr lang="zh-CN" altLang="en-US" dirty="0"/>
          </a:p>
        </p:txBody>
      </p:sp>
      <p:sp>
        <p:nvSpPr>
          <p:cNvPr id="44035" name="文本占位符 332802"/>
          <p:cNvSpPr>
            <a:spLocks noGrp="1"/>
          </p:cNvSpPr>
          <p:nvPr>
            <p:ph idx="1"/>
          </p:nvPr>
        </p:nvSpPr>
        <p:spPr>
          <a:ln/>
        </p:spPr>
        <p:txBody>
          <a:bodyPr vert="horz" wrap="square" lIns="91440" tIns="45720" rIns="91440" bIns="45720" anchor="t"/>
          <a:p>
            <a:pPr eaLnBrk="1" hangingPunct="1">
              <a:lnSpc>
                <a:spcPct val="80000"/>
              </a:lnSpc>
            </a:pPr>
            <a:r>
              <a:rPr lang="en-US" altLang="zh-CN" sz="3200" dirty="0"/>
              <a:t>    4</a:t>
            </a:r>
            <a:r>
              <a:rPr lang="zh-CN" altLang="en-US" sz="3200" dirty="0"/>
              <a:t>、增强农村集体经济相关政策</a:t>
            </a:r>
            <a:endParaRPr lang="zh-CN" altLang="en-US" sz="2400" dirty="0"/>
          </a:p>
          <a:p>
            <a:pPr eaLnBrk="1" hangingPunct="1">
              <a:lnSpc>
                <a:spcPct val="80000"/>
              </a:lnSpc>
            </a:pPr>
            <a:endParaRPr lang="en-US" altLang="zh-CN" sz="2400" dirty="0"/>
          </a:p>
          <a:p>
            <a:pPr eaLnBrk="1" hangingPunct="1">
              <a:lnSpc>
                <a:spcPct val="80000"/>
              </a:lnSpc>
            </a:pPr>
            <a:endParaRPr lang="zh-CN" altLang="en-US" sz="2400" dirty="0"/>
          </a:p>
          <a:p>
            <a:pPr eaLnBrk="1" hangingPunct="1">
              <a:lnSpc>
                <a:spcPct val="80000"/>
              </a:lnSpc>
            </a:pPr>
            <a:r>
              <a:rPr lang="zh-CN" altLang="en-US" sz="2400" dirty="0"/>
              <a:t>         （</a:t>
            </a:r>
            <a:r>
              <a:rPr lang="en-US" altLang="zh-CN" sz="2400" dirty="0"/>
              <a:t>1</a:t>
            </a:r>
            <a:r>
              <a:rPr lang="zh-CN" altLang="en-US" sz="2400" dirty="0"/>
              <a:t>） 社会化服务项目</a:t>
            </a:r>
            <a:endParaRPr lang="en-US" altLang="zh-CN" sz="2400" dirty="0"/>
          </a:p>
          <a:p>
            <a:pPr eaLnBrk="1" hangingPunct="1">
              <a:lnSpc>
                <a:spcPct val="80000"/>
              </a:lnSpc>
            </a:pPr>
            <a:endParaRPr lang="en-US" altLang="zh-CN" sz="2400" dirty="0"/>
          </a:p>
          <a:p>
            <a:pPr eaLnBrk="1" hangingPunct="1">
              <a:lnSpc>
                <a:spcPct val="80000"/>
              </a:lnSpc>
            </a:pPr>
            <a:r>
              <a:rPr lang="en-US" altLang="zh-CN" sz="2400" dirty="0"/>
              <a:t>           </a:t>
            </a:r>
            <a:r>
              <a:rPr lang="zh-CN" altLang="en-US" sz="2400" dirty="0"/>
              <a:t>（</a:t>
            </a:r>
            <a:r>
              <a:rPr lang="en-US" altLang="zh-CN" sz="2400" dirty="0"/>
              <a:t>2</a:t>
            </a:r>
            <a:r>
              <a:rPr lang="zh-CN" altLang="en-US" sz="2400" dirty="0"/>
              <a:t>）农民专业合作社</a:t>
            </a:r>
            <a:endParaRPr lang="en-US" altLang="zh-CN" sz="2400" dirty="0"/>
          </a:p>
          <a:p>
            <a:pPr eaLnBrk="1" hangingPunct="1">
              <a:lnSpc>
                <a:spcPct val="80000"/>
              </a:lnSpc>
            </a:pPr>
            <a:endParaRPr lang="en-US" altLang="zh-CN" sz="2400" dirty="0"/>
          </a:p>
          <a:p>
            <a:pPr eaLnBrk="1" hangingPunct="1">
              <a:lnSpc>
                <a:spcPct val="80000"/>
              </a:lnSpc>
            </a:pPr>
            <a:r>
              <a:rPr lang="en-US" altLang="zh-CN" sz="2400" dirty="0"/>
              <a:t>              </a:t>
            </a:r>
            <a:r>
              <a:rPr lang="zh-CN" altLang="en-US" sz="2400" dirty="0"/>
              <a:t>（</a:t>
            </a:r>
            <a:r>
              <a:rPr lang="en-US" altLang="zh-CN" sz="2400" dirty="0"/>
              <a:t>3</a:t>
            </a:r>
            <a:r>
              <a:rPr lang="zh-CN" altLang="en-US" sz="2400" dirty="0"/>
              <a:t>）家庭农牧场</a:t>
            </a:r>
            <a:endParaRPr lang="en-US" altLang="zh-CN" sz="2400" dirty="0"/>
          </a:p>
          <a:p>
            <a:pPr eaLnBrk="1" hangingPunct="1">
              <a:lnSpc>
                <a:spcPct val="80000"/>
              </a:lnSpc>
            </a:pPr>
            <a:endParaRPr lang="zh-CN" alt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图片 282630" descr="img131253077527"/>
          <p:cNvPicPr>
            <a:picLocks noChangeAspect="1"/>
          </p:cNvPicPr>
          <p:nvPr/>
        </p:nvPicPr>
        <p:blipFill>
          <a:blip r:embed="rId1"/>
          <a:stretch>
            <a:fillRect/>
          </a:stretch>
        </p:blipFill>
        <p:spPr>
          <a:xfrm>
            <a:off x="4643438" y="3157538"/>
            <a:ext cx="4500562" cy="3517900"/>
          </a:xfrm>
          <a:prstGeom prst="rect">
            <a:avLst/>
          </a:prstGeom>
          <a:noFill/>
          <a:ln w="9525">
            <a:noFill/>
          </a:ln>
        </p:spPr>
      </p:pic>
      <p:sp>
        <p:nvSpPr>
          <p:cNvPr id="45059" name="标题 28262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45060" name="文本占位符 282626"/>
          <p:cNvSpPr>
            <a:spLocks noGrp="1"/>
          </p:cNvSpPr>
          <p:nvPr>
            <p:ph idx="1"/>
          </p:nvPr>
        </p:nvSpPr>
        <p:spPr>
          <a:ln/>
        </p:spPr>
        <p:txBody>
          <a:bodyPr vert="horz" wrap="square" lIns="91440" tIns="45720" rIns="91440" bIns="45720" anchor="t"/>
          <a:p>
            <a:pPr algn="just" eaLnBrk="1" hangingPunct="1"/>
            <a:r>
              <a:rPr lang="zh-CN" altLang="en-US" dirty="0">
                <a:solidFill>
                  <a:srgbClr val="FF0000"/>
                </a:solidFill>
              </a:rPr>
              <a:t>资源性资产</a:t>
            </a:r>
            <a:r>
              <a:rPr lang="zh-CN" altLang="en-US" dirty="0"/>
              <a:t>主要指农村集体经济组织的耕地、林地、草地、四荒、水面、果园、蚕场等资产。</a:t>
            </a:r>
            <a:endParaRPr lang="zh-CN" altLang="en-US" dirty="0"/>
          </a:p>
          <a:p>
            <a:pPr algn="just" eaLnBrk="1" hangingPunct="1"/>
            <a:r>
              <a:rPr lang="zh-CN" altLang="en-US" dirty="0">
                <a:solidFill>
                  <a:srgbClr val="FF0000"/>
                </a:solidFill>
              </a:rPr>
              <a:t>所有权：</a:t>
            </a:r>
            <a:r>
              <a:rPr lang="zh-CN" altLang="en-US" dirty="0"/>
              <a:t>国有、农民集体所有两种形式。 </a:t>
            </a:r>
            <a:endParaRPr lang="zh-CN" altLang="en-US" dirty="0"/>
          </a:p>
          <a:p>
            <a:pPr algn="just" eaLnBrk="1" hangingPunct="1"/>
            <a:r>
              <a:rPr lang="zh-CN" altLang="en-US" dirty="0">
                <a:solidFill>
                  <a:srgbClr val="FF0000"/>
                </a:solidFill>
              </a:rPr>
              <a:t>所有权行使</a:t>
            </a:r>
            <a:r>
              <a:rPr lang="zh-CN" altLang="en-US" dirty="0"/>
              <a:t>： “三级所有，队为基础。</a:t>
            </a:r>
            <a:endParaRPr lang="zh-CN" altLang="en-US" dirty="0"/>
          </a:p>
          <a:p>
            <a:pPr algn="just" eaLnBrk="1" hangingPunct="1"/>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344066"/>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46083" name="文本占位符 344067"/>
          <p:cNvSpPr>
            <a:spLocks noGrp="1"/>
          </p:cNvSpPr>
          <p:nvPr>
            <p:ph idx="1"/>
          </p:nvPr>
        </p:nvSpPr>
        <p:spPr>
          <a:ln/>
        </p:spPr>
        <p:txBody>
          <a:bodyPr vert="horz" wrap="square" lIns="91440" tIns="45720" rIns="91440" bIns="45720" anchor="t"/>
          <a:p>
            <a:pPr eaLnBrk="1" hangingPunct="1"/>
            <a:r>
              <a:rPr lang="zh-CN" altLang="en-US" dirty="0"/>
              <a:t>（一）资源管理方式</a:t>
            </a:r>
            <a:endParaRPr lang="zh-CN" altLang="en-US" dirty="0"/>
          </a:p>
          <a:p>
            <a:pPr eaLnBrk="1" hangingPunct="1"/>
            <a:r>
              <a:rPr lang="en-US" altLang="zh-CN" dirty="0"/>
              <a:t>1</a:t>
            </a:r>
            <a:r>
              <a:rPr lang="zh-CN" altLang="en-US" dirty="0"/>
              <a:t>、家庭承包（人均、体现公平）</a:t>
            </a:r>
            <a:endParaRPr lang="zh-CN" altLang="en-US" dirty="0"/>
          </a:p>
          <a:p>
            <a:pPr eaLnBrk="1" hangingPunct="1"/>
            <a:r>
              <a:rPr lang="en-US" altLang="zh-CN" dirty="0"/>
              <a:t>2</a:t>
            </a:r>
            <a:r>
              <a:rPr lang="zh-CN" altLang="en-US" dirty="0"/>
              <a:t>、其他承包承包（体现效益，发挥资源最大效能）</a:t>
            </a:r>
            <a:endParaRPr lang="zh-CN" altLang="en-US" dirty="0"/>
          </a:p>
          <a:p>
            <a:pPr eaLnBrk="1" hangingPunct="1"/>
            <a:r>
              <a:rPr lang="zh-CN" altLang="en-US" dirty="0"/>
              <a:t>   注意</a:t>
            </a:r>
            <a:r>
              <a:rPr lang="zh-CN" altLang="en-US" dirty="0">
                <a:solidFill>
                  <a:srgbClr val="FF0000"/>
                </a:solidFill>
              </a:rPr>
              <a:t>民主程序</a:t>
            </a:r>
            <a:r>
              <a:rPr lang="zh-CN" altLang="en-US" dirty="0"/>
              <a:t>。按照</a:t>
            </a:r>
            <a:r>
              <a:rPr lang="en-US" altLang="zh-CN" dirty="0"/>
              <a:t>《</a:t>
            </a:r>
            <a:r>
              <a:rPr lang="zh-CN" altLang="en-US" dirty="0"/>
              <a:t>奈曼旗</a:t>
            </a:r>
            <a:r>
              <a:rPr lang="en-US" altLang="zh-CN" dirty="0"/>
              <a:t>2014</a:t>
            </a:r>
            <a:r>
              <a:rPr lang="zh-CN" altLang="en-US" dirty="0"/>
              <a:t>年农村土地承包经营权确权登记颁证试点工作方案</a:t>
            </a:r>
            <a:r>
              <a:rPr lang="en-US" altLang="zh-CN" dirty="0"/>
              <a:t>》</a:t>
            </a:r>
            <a:r>
              <a:rPr lang="zh-CN" altLang="en-US" dirty="0"/>
              <a:t>、</a:t>
            </a:r>
            <a:r>
              <a:rPr lang="en-US" altLang="zh-CN" dirty="0"/>
              <a:t>《</a:t>
            </a:r>
            <a:r>
              <a:rPr lang="zh-CN" altLang="en-US" dirty="0"/>
              <a:t>奈曼旗农村土地承包经营权确权登记颁证工作有 关问题的处理建议</a:t>
            </a:r>
            <a:r>
              <a:rPr lang="en-US" altLang="zh-CN" dirty="0"/>
              <a:t>》</a:t>
            </a:r>
            <a:r>
              <a:rPr lang="zh-CN" altLang="en-US" dirty="0"/>
              <a:t>的规定，严把实施方案制定，</a:t>
            </a:r>
            <a:endParaRPr lang="zh-CN" altLang="en-US" dirty="0"/>
          </a:p>
          <a:p>
            <a:pPr eaLnBrk="1" hangingPunct="1"/>
            <a:r>
              <a:rPr lang="zh-CN" altLang="en-US" dirty="0"/>
              <a:t>   规范招投标行为，发挥集体资源的最大效能。</a:t>
            </a:r>
            <a:endParaRPr lang="zh-CN" altLang="en-US" dirty="0"/>
          </a:p>
          <a:p>
            <a:pPr eaLnBrk="1" hangingPunct="1"/>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345090"/>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47107" name="文本占位符 345091"/>
          <p:cNvSpPr>
            <a:spLocks noGrp="1"/>
          </p:cNvSpPr>
          <p:nvPr>
            <p:ph idx="1"/>
          </p:nvPr>
        </p:nvSpPr>
        <p:spPr>
          <a:ln/>
        </p:spPr>
        <p:txBody>
          <a:bodyPr vert="horz" wrap="square" lIns="91440" tIns="45720" rIns="91440" bIns="45720" anchor="t"/>
          <a:p>
            <a:pPr eaLnBrk="1" hangingPunct="1"/>
            <a:r>
              <a:rPr lang="zh-CN" altLang="en-US" dirty="0"/>
              <a:t>（一）资源管理方式</a:t>
            </a:r>
            <a:endParaRPr lang="zh-CN" altLang="en-US" dirty="0"/>
          </a:p>
          <a:p>
            <a:pPr eaLnBrk="1" hangingPunct="1"/>
            <a:r>
              <a:rPr lang="zh-CN" altLang="en-US" dirty="0"/>
              <a:t>家庭承包历史沿革： </a:t>
            </a:r>
            <a:endParaRPr lang="zh-CN" altLang="en-US" dirty="0"/>
          </a:p>
          <a:p>
            <a:pPr eaLnBrk="1" hangingPunct="1"/>
            <a:r>
              <a:rPr lang="zh-CN" altLang="en-US" dirty="0"/>
              <a:t>一轮：</a:t>
            </a:r>
            <a:r>
              <a:rPr lang="en-US" altLang="zh-CN" dirty="0"/>
              <a:t>15</a:t>
            </a:r>
            <a:r>
              <a:rPr lang="zh-CN" altLang="en-US" dirty="0"/>
              <a:t>年</a:t>
            </a:r>
            <a:endParaRPr lang="zh-CN" altLang="en-US" dirty="0"/>
          </a:p>
          <a:p>
            <a:pPr eaLnBrk="1" hangingPunct="1"/>
            <a:endParaRPr lang="zh-CN" altLang="en-US" dirty="0">
              <a:solidFill>
                <a:srgbClr val="FF0000"/>
              </a:solidFill>
            </a:endParaRPr>
          </a:p>
          <a:p>
            <a:pPr eaLnBrk="1" hangingPunct="1"/>
            <a:r>
              <a:rPr lang="zh-CN" altLang="en-US" dirty="0"/>
              <a:t>二轮：耕地</a:t>
            </a:r>
            <a:r>
              <a:rPr lang="en-US" altLang="zh-CN" dirty="0"/>
              <a:t>30</a:t>
            </a:r>
            <a:r>
              <a:rPr lang="zh-CN" altLang="en-US" dirty="0"/>
              <a:t>年</a:t>
            </a:r>
            <a:endParaRPr lang="zh-CN" altLang="en-US" dirty="0"/>
          </a:p>
          <a:p>
            <a:pPr eaLnBrk="1" hangingPunct="1"/>
            <a:r>
              <a:rPr lang="zh-CN" altLang="en-US" dirty="0"/>
              <a:t>          草地</a:t>
            </a:r>
            <a:r>
              <a:rPr lang="en-US" altLang="zh-CN" dirty="0"/>
              <a:t>30-50</a:t>
            </a:r>
            <a:r>
              <a:rPr lang="zh-CN" altLang="en-US" dirty="0"/>
              <a:t>年</a:t>
            </a:r>
            <a:endParaRPr lang="zh-CN" altLang="en-US" dirty="0"/>
          </a:p>
          <a:p>
            <a:pPr eaLnBrk="1" hangingPunct="1"/>
            <a:r>
              <a:rPr lang="zh-CN" altLang="en-US" dirty="0"/>
              <a:t>          林地</a:t>
            </a:r>
            <a:r>
              <a:rPr lang="en-US" altLang="zh-CN" dirty="0"/>
              <a:t>30-70</a:t>
            </a:r>
            <a:r>
              <a:rPr lang="zh-CN" altLang="en-US" dirty="0"/>
              <a:t>年</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346113"/>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48131" name="文本占位符 346114"/>
          <p:cNvSpPr>
            <a:spLocks noGrp="1"/>
          </p:cNvSpPr>
          <p:nvPr>
            <p:ph idx="1"/>
          </p:nvPr>
        </p:nvSpPr>
        <p:spPr>
          <a:ln/>
        </p:spPr>
        <p:txBody>
          <a:bodyPr vert="horz" wrap="square" lIns="91440" tIns="45720" rIns="91440" bIns="45720" anchor="t"/>
          <a:p>
            <a:pPr eaLnBrk="1" hangingPunct="1"/>
            <a:r>
              <a:rPr lang="zh-CN" altLang="en-US" dirty="0"/>
              <a:t>（一）资源管理方式</a:t>
            </a:r>
            <a:endParaRPr lang="zh-CN" altLang="en-US" dirty="0"/>
          </a:p>
          <a:p>
            <a:pPr eaLnBrk="1" hangingPunct="1"/>
            <a:r>
              <a:rPr lang="zh-CN" altLang="en-US" dirty="0"/>
              <a:t>家庭承包历史沿革： </a:t>
            </a:r>
            <a:endParaRPr lang="en-US" altLang="zh-CN" dirty="0"/>
          </a:p>
          <a:p>
            <a:pPr eaLnBrk="1" hangingPunct="1"/>
            <a:r>
              <a:rPr lang="zh-CN" altLang="en-US" dirty="0"/>
              <a:t>       目前深化农村土地改革的重点：</a:t>
            </a:r>
            <a:r>
              <a:rPr lang="zh-CN" altLang="en-US" dirty="0">
                <a:solidFill>
                  <a:srgbClr val="FF0000"/>
                </a:solidFill>
              </a:rPr>
              <a:t>“三权分置”明确所用权、稳定承包权、放活经营权</a:t>
            </a:r>
            <a:endParaRPr lang="zh-CN" altLang="en-US" dirty="0">
              <a:solidFill>
                <a:srgbClr val="FF0000"/>
              </a:solidFill>
            </a:endParaRPr>
          </a:p>
          <a:p>
            <a:pPr eaLnBrk="1" hangingPunct="1"/>
            <a:r>
              <a:rPr lang="zh-CN" altLang="en-US" dirty="0">
                <a:solidFill>
                  <a:srgbClr val="FF0000"/>
                </a:solidFill>
              </a:rPr>
              <a:t>    </a:t>
            </a:r>
            <a:r>
              <a:rPr lang="zh-CN" altLang="en-US" dirty="0"/>
              <a:t>具体：</a:t>
            </a:r>
            <a:r>
              <a:rPr lang="zh-CN" altLang="en-US" dirty="0">
                <a:solidFill>
                  <a:srgbClr val="FF0000"/>
                </a:solidFill>
              </a:rPr>
              <a:t>确权</a:t>
            </a:r>
            <a:r>
              <a:rPr lang="zh-CN" altLang="en-US" dirty="0"/>
              <a:t>包括：集体土地所有权、农户宅基地使用权、农村土地承包权；</a:t>
            </a:r>
            <a:endParaRPr lang="zh-CN" altLang="en-US" dirty="0"/>
          </a:p>
          <a:p>
            <a:pPr eaLnBrk="1" hangingPunct="1"/>
            <a:r>
              <a:rPr lang="zh-CN" altLang="en-US" dirty="0"/>
              <a:t>           </a:t>
            </a:r>
            <a:r>
              <a:rPr lang="zh-CN" altLang="en-US" dirty="0">
                <a:solidFill>
                  <a:srgbClr val="FF0000"/>
                </a:solidFill>
              </a:rPr>
              <a:t>放活经营权</a:t>
            </a:r>
            <a:r>
              <a:rPr lang="zh-CN" altLang="en-US" dirty="0"/>
              <a:t>：促进流转、新型经营主体发展。</a:t>
            </a:r>
            <a:endParaRPr lang="zh-CN" altLang="en-US" dirty="0"/>
          </a:p>
          <a:p>
            <a:pPr eaLnBrk="1" hangingPunct="1"/>
            <a:r>
              <a:rPr lang="en-US" altLang="zh-CN" dirty="0"/>
              <a:t>   2013</a:t>
            </a:r>
            <a:r>
              <a:rPr lang="zh-CN" altLang="en-US" dirty="0"/>
              <a:t>年确权试点（称第三次土地革命，解决空间位置不准、四至不清、面积不实等问题）</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34713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49155" name="文本占位符 347138"/>
          <p:cNvSpPr>
            <a:spLocks noGrp="1"/>
          </p:cNvSpPr>
          <p:nvPr>
            <p:ph idx="1"/>
          </p:nvPr>
        </p:nvSpPr>
        <p:spPr>
          <a:ln/>
        </p:spPr>
        <p:txBody>
          <a:bodyPr vert="horz" wrap="square" lIns="91440" tIns="45720" rIns="91440" bIns="45720" anchor="t"/>
          <a:p>
            <a:pPr algn="just" eaLnBrk="1" hangingPunct="1"/>
            <a:r>
              <a:rPr lang="en-US" altLang="zh-CN" sz="3600" dirty="0"/>
              <a:t> </a:t>
            </a:r>
            <a:r>
              <a:rPr lang="zh-CN" altLang="en-US" dirty="0"/>
              <a:t>（二）农村土地承包权确权登记</a:t>
            </a:r>
            <a:endParaRPr lang="zh-CN" altLang="en-US" dirty="0"/>
          </a:p>
          <a:p>
            <a:pPr algn="just" eaLnBrk="1" hangingPunct="1"/>
            <a:r>
              <a:rPr lang="en-US" altLang="zh-CN" sz="3600" dirty="0"/>
              <a:t> </a:t>
            </a:r>
            <a:r>
              <a:rPr lang="en-US" altLang="zh-CN" b="0" dirty="0">
                <a:solidFill>
                  <a:srgbClr val="FF0000"/>
                </a:solidFill>
              </a:rPr>
              <a:t>1</a:t>
            </a:r>
            <a:r>
              <a:rPr lang="zh-CN" altLang="en-US" b="0" dirty="0">
                <a:solidFill>
                  <a:srgbClr val="FF0000"/>
                </a:solidFill>
              </a:rPr>
              <a:t>、确权登记的依据有哪些？</a:t>
            </a:r>
            <a:endParaRPr lang="zh-CN" altLang="en-US" b="0" dirty="0">
              <a:solidFill>
                <a:srgbClr val="FF0000"/>
              </a:solidFill>
            </a:endParaRPr>
          </a:p>
          <a:p>
            <a:pPr algn="just" eaLnBrk="1" hangingPunct="1"/>
            <a:r>
              <a:rPr lang="zh-CN" altLang="en-US" b="0" dirty="0">
                <a:solidFill>
                  <a:srgbClr val="FF0000"/>
                </a:solidFill>
              </a:rPr>
              <a:t>   （</a:t>
            </a:r>
            <a:r>
              <a:rPr lang="en-US" altLang="zh-CN" b="0" dirty="0">
                <a:solidFill>
                  <a:srgbClr val="FF0000"/>
                </a:solidFill>
              </a:rPr>
              <a:t>1</a:t>
            </a:r>
            <a:r>
              <a:rPr lang="zh-CN" altLang="en-US" b="0" dirty="0">
                <a:solidFill>
                  <a:srgbClr val="FF0000"/>
                </a:solidFill>
              </a:rPr>
              <a:t>） </a:t>
            </a:r>
            <a:r>
              <a:rPr lang="zh-CN" altLang="en-US" dirty="0">
                <a:solidFill>
                  <a:srgbClr val="FF0000"/>
                </a:solidFill>
              </a:rPr>
              <a:t>法律法规依据：</a:t>
            </a:r>
            <a:r>
              <a:rPr lang="en-US" altLang="zh-CN" dirty="0"/>
              <a:t>《</a:t>
            </a:r>
            <a:r>
              <a:rPr lang="zh-CN" altLang="en-US" dirty="0"/>
              <a:t>物权法</a:t>
            </a:r>
            <a:r>
              <a:rPr lang="en-US" altLang="zh-CN" dirty="0"/>
              <a:t>》</a:t>
            </a:r>
            <a:r>
              <a:rPr lang="zh-CN" altLang="en-US" dirty="0"/>
              <a:t>、</a:t>
            </a:r>
            <a:r>
              <a:rPr lang="en-US" altLang="zh-CN" dirty="0"/>
              <a:t>《</a:t>
            </a:r>
            <a:r>
              <a:rPr lang="zh-CN" altLang="en-US" dirty="0"/>
              <a:t>农村土地承包法</a:t>
            </a:r>
            <a:r>
              <a:rPr lang="en-US" altLang="zh-CN" dirty="0"/>
              <a:t>》</a:t>
            </a:r>
            <a:r>
              <a:rPr lang="zh-CN" altLang="en-US" dirty="0"/>
              <a:t>、</a:t>
            </a:r>
            <a:r>
              <a:rPr lang="en-US" altLang="zh-CN" dirty="0"/>
              <a:t>《</a:t>
            </a:r>
            <a:r>
              <a:rPr lang="zh-CN" altLang="en-US" dirty="0"/>
              <a:t>土地管理法</a:t>
            </a:r>
            <a:r>
              <a:rPr lang="en-US" altLang="zh-CN" dirty="0"/>
              <a:t>》</a:t>
            </a:r>
            <a:r>
              <a:rPr lang="zh-CN" altLang="en-US" dirty="0"/>
              <a:t>、</a:t>
            </a:r>
            <a:r>
              <a:rPr lang="en-US" altLang="zh-CN" dirty="0"/>
              <a:t>《</a:t>
            </a:r>
            <a:r>
              <a:rPr lang="zh-CN" altLang="en-US" dirty="0"/>
              <a:t>农村土地承包经营权证管理办法</a:t>
            </a:r>
            <a:r>
              <a:rPr lang="en-US" altLang="zh-CN" dirty="0"/>
              <a:t>》</a:t>
            </a:r>
            <a:r>
              <a:rPr lang="zh-CN" altLang="en-US" dirty="0"/>
              <a:t>、</a:t>
            </a:r>
            <a:r>
              <a:rPr lang="zh-CN" altLang="zh-CN" dirty="0"/>
              <a:t>奈曼旗人民政府办公室关于印发奈曼旗</a:t>
            </a:r>
            <a:r>
              <a:rPr lang="en-US" altLang="zh-CN" dirty="0"/>
              <a:t>2014</a:t>
            </a:r>
            <a:r>
              <a:rPr lang="zh-CN" altLang="en-US" dirty="0"/>
              <a:t>年农村土地承包经营权确权登记颁证试点工作实施方案的通知</a:t>
            </a:r>
            <a:r>
              <a:rPr lang="en-US" altLang="zh-CN" dirty="0"/>
              <a:t>》</a:t>
            </a:r>
            <a:r>
              <a:rPr lang="zh-CN" altLang="en-US" dirty="0"/>
              <a:t>奈政办发【</a:t>
            </a:r>
            <a:r>
              <a:rPr lang="en-US" altLang="zh-CN" dirty="0"/>
              <a:t>2014</a:t>
            </a:r>
            <a:r>
              <a:rPr lang="zh-CN" altLang="en-US" dirty="0"/>
              <a:t>】</a:t>
            </a:r>
            <a:r>
              <a:rPr lang="en-US" altLang="zh-CN" dirty="0"/>
              <a:t>8</a:t>
            </a:r>
            <a:r>
              <a:rPr lang="zh-CN" altLang="en-US" dirty="0"/>
              <a:t>号等。</a:t>
            </a:r>
            <a:endParaRPr lang="zh-CN" altLang="en-US" dirty="0"/>
          </a:p>
          <a:p>
            <a:pPr eaLnBrk="1" hangingPunct="1"/>
            <a:r>
              <a:rPr lang="zh-CN" altLang="en-US" dirty="0"/>
              <a:t> </a:t>
            </a:r>
            <a:endParaRPr lang="zh-CN" altLang="en-US" dirty="0"/>
          </a:p>
          <a:p>
            <a:pPr eaLnBrk="1" hangingPunct="1"/>
            <a:r>
              <a:rPr lang="zh-CN" altLang="en-US" dirty="0"/>
              <a:t>            </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34816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0179" name="文本占位符 348162"/>
          <p:cNvSpPr>
            <a:spLocks noGrp="1"/>
          </p:cNvSpPr>
          <p:nvPr>
            <p:ph idx="1"/>
          </p:nvPr>
        </p:nvSpPr>
        <p:spPr>
          <a:xfrm>
            <a:off x="457200" y="979488"/>
            <a:ext cx="8229600" cy="5345112"/>
          </a:xfrm>
          <a:ln/>
        </p:spPr>
        <p:txBody>
          <a:bodyPr vert="horz" wrap="square" lIns="91440" tIns="45720" rIns="91440" bIns="45720" anchor="t"/>
          <a:p>
            <a:pPr eaLnBrk="1" hangingPunct="1"/>
            <a:r>
              <a:rPr lang="zh-CN" altLang="en-US" dirty="0"/>
              <a:t>（二）农村土地承包权确权登记</a:t>
            </a:r>
            <a:endParaRPr lang="en-US" altLang="zh-CN" dirty="0">
              <a:solidFill>
                <a:srgbClr val="FF0000"/>
              </a:solidFill>
            </a:endParaRPr>
          </a:p>
          <a:p>
            <a:pPr eaLnBrk="1" hangingPunct="1"/>
            <a:r>
              <a:rPr lang="en-US" altLang="zh-CN" dirty="0">
                <a:solidFill>
                  <a:srgbClr val="FF0000"/>
                </a:solidFill>
              </a:rPr>
              <a:t>  </a:t>
            </a:r>
            <a:r>
              <a:rPr lang="zh-CN" altLang="en-US" dirty="0">
                <a:solidFill>
                  <a:srgbClr val="FF0000"/>
                </a:solidFill>
              </a:rPr>
              <a:t>（</a:t>
            </a:r>
            <a:r>
              <a:rPr lang="en-US" altLang="zh-CN" dirty="0">
                <a:solidFill>
                  <a:srgbClr val="FF0000"/>
                </a:solidFill>
              </a:rPr>
              <a:t>2</a:t>
            </a:r>
            <a:r>
              <a:rPr lang="zh-CN" altLang="en-US" dirty="0">
                <a:solidFill>
                  <a:srgbClr val="FF0000"/>
                </a:solidFill>
              </a:rPr>
              <a:t>）政策依据：</a:t>
            </a:r>
            <a:endParaRPr lang="zh-CN" altLang="en-US" dirty="0">
              <a:solidFill>
                <a:srgbClr val="FF0000"/>
              </a:solidFill>
            </a:endParaRPr>
          </a:p>
          <a:p>
            <a:pPr eaLnBrk="1" hangingPunct="1"/>
            <a:r>
              <a:rPr lang="en-US" altLang="zh-CN" dirty="0"/>
              <a:t>   2008</a:t>
            </a:r>
            <a:r>
              <a:rPr lang="zh-CN" altLang="en-US" dirty="0"/>
              <a:t>年</a:t>
            </a:r>
            <a:r>
              <a:rPr lang="en-US" altLang="zh-CN" dirty="0"/>
              <a:t>10</a:t>
            </a:r>
            <a:r>
              <a:rPr lang="zh-CN" altLang="en-US" dirty="0"/>
              <a:t>月</a:t>
            </a:r>
            <a:r>
              <a:rPr lang="en-US" altLang="zh-CN" dirty="0"/>
              <a:t>12</a:t>
            </a:r>
            <a:r>
              <a:rPr lang="zh-CN" altLang="en-US" dirty="0"/>
              <a:t>日党的十七届三中全会</a:t>
            </a:r>
            <a:r>
              <a:rPr lang="en-US" altLang="zh-CN" dirty="0"/>
              <a:t>《</a:t>
            </a:r>
            <a:r>
              <a:rPr lang="zh-CN" altLang="en-US" dirty="0"/>
              <a:t>关于推进农村改革发展若干重大问题的决定</a:t>
            </a:r>
            <a:r>
              <a:rPr lang="en-US" altLang="zh-CN" dirty="0"/>
              <a:t>》</a:t>
            </a:r>
            <a:r>
              <a:rPr lang="zh-CN" altLang="en-US" dirty="0"/>
              <a:t>；</a:t>
            </a:r>
            <a:endParaRPr lang="zh-CN" altLang="en-US" dirty="0"/>
          </a:p>
          <a:p>
            <a:pPr eaLnBrk="1" hangingPunct="1"/>
            <a:r>
              <a:rPr lang="en-US" altLang="zh-CN" dirty="0"/>
              <a:t>  2013</a:t>
            </a:r>
            <a:r>
              <a:rPr lang="zh-CN" altLang="en-US" dirty="0"/>
              <a:t>年</a:t>
            </a:r>
            <a:r>
              <a:rPr lang="en-US" altLang="zh-CN" dirty="0"/>
              <a:t>11</a:t>
            </a:r>
            <a:r>
              <a:rPr lang="zh-CN" altLang="en-US" dirty="0"/>
              <a:t>月</a:t>
            </a:r>
            <a:r>
              <a:rPr lang="en-US" altLang="zh-CN" dirty="0"/>
              <a:t>12</a:t>
            </a:r>
            <a:r>
              <a:rPr lang="zh-CN" altLang="en-US" dirty="0"/>
              <a:t>日党的十八届三中全会</a:t>
            </a:r>
            <a:r>
              <a:rPr lang="en-US" altLang="zh-CN" dirty="0"/>
              <a:t>《</a:t>
            </a:r>
            <a:r>
              <a:rPr lang="zh-CN" altLang="en-US" dirty="0"/>
              <a:t>关于全面深化改革若干重大问题的决定</a:t>
            </a:r>
            <a:r>
              <a:rPr lang="en-US" altLang="zh-CN" dirty="0"/>
              <a:t>》</a:t>
            </a:r>
            <a:r>
              <a:rPr lang="zh-CN" altLang="en-US" dirty="0"/>
              <a:t>；</a:t>
            </a:r>
            <a:endParaRPr lang="zh-CN" altLang="en-US" dirty="0"/>
          </a:p>
          <a:p>
            <a:pPr eaLnBrk="1" hangingPunct="1"/>
            <a:r>
              <a:rPr lang="en-US" altLang="zh-CN" dirty="0"/>
              <a:t>  2009</a:t>
            </a:r>
            <a:r>
              <a:rPr lang="zh-CN" altLang="en-US" dirty="0"/>
              <a:t>年至</a:t>
            </a:r>
            <a:r>
              <a:rPr lang="en-US" altLang="zh-CN" dirty="0"/>
              <a:t>2014</a:t>
            </a:r>
            <a:r>
              <a:rPr lang="zh-CN" altLang="en-US" dirty="0"/>
              <a:t>年中央一号文件；</a:t>
            </a:r>
            <a:r>
              <a:rPr lang="en-US" altLang="zh-CN" dirty="0">
                <a:solidFill>
                  <a:srgbClr val="FF0000"/>
                </a:solidFill>
              </a:rPr>
              <a:t>(</a:t>
            </a:r>
            <a:r>
              <a:rPr lang="zh-CN" altLang="en-US" dirty="0">
                <a:solidFill>
                  <a:srgbClr val="FF0000"/>
                </a:solidFill>
              </a:rPr>
              <a:t>三权分置提出</a:t>
            </a:r>
            <a:r>
              <a:rPr lang="en-US" altLang="zh-CN" dirty="0">
                <a:solidFill>
                  <a:srgbClr val="FF0000"/>
                </a:solidFill>
              </a:rPr>
              <a:t>)</a:t>
            </a:r>
            <a:endParaRPr lang="en-US" altLang="zh-CN" dirty="0">
              <a:solidFill>
                <a:srgbClr val="FF0000"/>
              </a:solidFill>
            </a:endParaRPr>
          </a:p>
          <a:p>
            <a:pPr eaLnBrk="1" hangingPunct="1"/>
            <a:r>
              <a:rPr lang="zh-CN" altLang="en-US" dirty="0"/>
              <a:t>  </a:t>
            </a:r>
            <a:r>
              <a:rPr lang="en-US" altLang="zh-CN" dirty="0"/>
              <a:t>2011</a:t>
            </a:r>
            <a:r>
              <a:rPr lang="zh-CN" altLang="en-US" dirty="0"/>
              <a:t>年农业部等</a:t>
            </a:r>
            <a:r>
              <a:rPr lang="en-US" altLang="zh-CN" dirty="0"/>
              <a:t>6</a:t>
            </a:r>
            <a:r>
              <a:rPr lang="zh-CN" altLang="en-US" dirty="0"/>
              <a:t>部门</a:t>
            </a:r>
            <a:r>
              <a:rPr lang="en-US" altLang="zh-CN" dirty="0"/>
              <a:t>《</a:t>
            </a:r>
            <a:r>
              <a:rPr lang="zh-CN" altLang="en-US" dirty="0"/>
              <a:t>关于开展农村土地承包经营权登记试点工作的意见</a:t>
            </a:r>
            <a:r>
              <a:rPr lang="en-US" altLang="zh-CN" dirty="0"/>
              <a:t>》</a:t>
            </a:r>
            <a:r>
              <a:rPr lang="zh-CN" altLang="en-US" dirty="0"/>
              <a:t>（农经发</a:t>
            </a:r>
            <a:r>
              <a:rPr lang="en-US" altLang="zh-CN" dirty="0"/>
              <a:t>〔2011〕2</a:t>
            </a:r>
            <a:r>
              <a:rPr lang="zh-CN" altLang="en-US" dirty="0"/>
              <a:t>号）；</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34918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1203" name="文本占位符 349186"/>
          <p:cNvSpPr>
            <a:spLocks noGrp="1"/>
          </p:cNvSpPr>
          <p:nvPr>
            <p:ph idx="1"/>
          </p:nvPr>
        </p:nvSpPr>
        <p:spPr>
          <a:xfrm>
            <a:off x="457200" y="979488"/>
            <a:ext cx="8229600" cy="5345112"/>
          </a:xfrm>
          <a:ln/>
        </p:spPr>
        <p:txBody>
          <a:bodyPr vert="horz" wrap="square" lIns="91440" tIns="45720" rIns="91440" bIns="45720" anchor="t"/>
          <a:p>
            <a:pPr eaLnBrk="1" hangingPunct="1"/>
            <a:r>
              <a:rPr lang="en-US" altLang="zh-CN" sz="2400" dirty="0">
                <a:solidFill>
                  <a:srgbClr val="FF0000"/>
                </a:solidFill>
              </a:rPr>
              <a:t>    </a:t>
            </a: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）政策依据：</a:t>
            </a:r>
            <a:endParaRPr lang="zh-CN" altLang="en-US" sz="2400" dirty="0">
              <a:solidFill>
                <a:srgbClr val="FF0000"/>
              </a:solidFill>
            </a:endParaRPr>
          </a:p>
          <a:p>
            <a:pPr eaLnBrk="1" hangingPunct="1"/>
            <a:r>
              <a:rPr lang="zh-CN" altLang="en-US" sz="2400" dirty="0"/>
              <a:t>  农业部办公厅关于印发《农村土地承包经营权登记试点工作规程（试行）》的通知</a:t>
            </a:r>
            <a:endParaRPr lang="zh-CN" altLang="en-US" sz="2400" dirty="0"/>
          </a:p>
          <a:p>
            <a:pPr eaLnBrk="1" hangingPunct="1"/>
            <a:r>
              <a:rPr lang="zh-CN" altLang="en-US" sz="2400" dirty="0"/>
              <a:t> 农村土地承包经营权调查规程、要素编码规则、数据库规范等三个标准；</a:t>
            </a:r>
            <a:endParaRPr lang="zh-CN" altLang="en-US" sz="2400" dirty="0"/>
          </a:p>
          <a:p>
            <a:pPr eaLnBrk="1" hangingPunct="1"/>
            <a:r>
              <a:rPr lang="zh-CN" altLang="en-US" sz="2400" dirty="0"/>
              <a:t> </a:t>
            </a:r>
            <a:r>
              <a:rPr lang="en-US" altLang="zh-CN" sz="2400" dirty="0"/>
              <a:t>2015.11</a:t>
            </a:r>
            <a:r>
              <a:rPr lang="en-US" altLang="zh-CN" sz="3200" dirty="0">
                <a:solidFill>
                  <a:srgbClr val="FF0000"/>
                </a:solidFill>
              </a:rPr>
              <a:t> </a:t>
            </a:r>
            <a:r>
              <a:rPr lang="en-US" altLang="zh-CN" sz="2400" dirty="0"/>
              <a:t>《</a:t>
            </a:r>
            <a:r>
              <a:rPr lang="zh-CN" altLang="en-US" sz="2400" dirty="0"/>
              <a:t>中共中央办公厅、国务院办公厅印发深化农村改革综合性实施方案</a:t>
            </a:r>
            <a:r>
              <a:rPr lang="en-US" altLang="zh-CN" sz="2400" dirty="0"/>
              <a:t>》</a:t>
            </a:r>
            <a:r>
              <a:rPr lang="zh-CN" altLang="en-US" sz="2400" b="0" dirty="0">
                <a:solidFill>
                  <a:srgbClr val="FF0000"/>
                </a:solidFill>
              </a:rPr>
              <a:t>涉及三大重点领域</a:t>
            </a:r>
            <a:r>
              <a:rPr lang="en-US" altLang="zh-CN" sz="2400" b="0" dirty="0">
                <a:solidFill>
                  <a:srgbClr val="FF0000"/>
                </a:solidFill>
              </a:rPr>
              <a:t>:</a:t>
            </a:r>
            <a:r>
              <a:rPr lang="zh-CN" altLang="en-US" sz="2400" b="0" dirty="0">
                <a:solidFill>
                  <a:srgbClr val="FF0000"/>
                </a:solidFill>
              </a:rPr>
              <a:t>农村集体产权改革、城乡一体化体制机制、农业支持保护制度等。</a:t>
            </a:r>
            <a:r>
              <a:rPr lang="zh-CN" altLang="en-US" sz="2400" dirty="0"/>
              <a:t>农村集体产权制度改革主要为推进农村集体资产确权到户和股份合作制改革。在确认农村集体经济组织成员身份、全面核实农村集体资产基础上： 对土地等资源性资产，重点是抓紧抓实土地承包经营权确权登记颁证工作；确权登记方案等。</a:t>
            </a:r>
            <a:endParaRPr lang="zh-CN" alt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35020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2227" name="文本占位符 350210"/>
          <p:cNvSpPr>
            <a:spLocks noGrp="1"/>
          </p:cNvSpPr>
          <p:nvPr>
            <p:ph idx="1"/>
          </p:nvPr>
        </p:nvSpPr>
        <p:spPr>
          <a:ln/>
        </p:spPr>
        <p:txBody>
          <a:bodyPr vert="horz" wrap="square" lIns="91440" tIns="45720" rIns="91440" bIns="45720" anchor="t"/>
          <a:p>
            <a:pPr algn="just" eaLnBrk="1" hangingPunct="1">
              <a:lnSpc>
                <a:spcPct val="90000"/>
              </a:lnSpc>
            </a:pPr>
            <a:r>
              <a:rPr lang="zh-CN" altLang="en-US" dirty="0"/>
              <a:t>（</a:t>
            </a:r>
            <a:r>
              <a:rPr lang="zh-CN" altLang="en-US" sz="2000" dirty="0"/>
              <a:t>二）农村土地承包权确权登记（ 工作原则）</a:t>
            </a:r>
            <a:endParaRPr lang="zh-CN" altLang="en-US" sz="2000" dirty="0"/>
          </a:p>
          <a:p>
            <a:pPr eaLnBrk="1" hangingPunct="1">
              <a:lnSpc>
                <a:spcPct val="90000"/>
              </a:lnSpc>
            </a:pPr>
            <a:r>
              <a:rPr lang="zh-CN" altLang="en-US" sz="2000" b="0" dirty="0"/>
              <a:t>（</a:t>
            </a:r>
            <a:r>
              <a:rPr lang="en-US" altLang="zh-CN" sz="2000" b="0" dirty="0"/>
              <a:t>1</a:t>
            </a:r>
            <a:r>
              <a:rPr lang="zh-CN" altLang="en-US" sz="2000" b="0" dirty="0"/>
              <a:t>）保持稳定。</a:t>
            </a:r>
            <a:r>
              <a:rPr lang="zh-CN" altLang="en-US" sz="2000" dirty="0"/>
              <a:t>稳定现有农村土地承包关系，开展土地确权登记颁证工作必须以已签订的土地承包合同和已经颁发的土地承包经营权证书为依据，严禁借机违法调整和收回农户承包地。</a:t>
            </a:r>
            <a:endParaRPr lang="zh-CN" altLang="en-US" sz="2000" dirty="0"/>
          </a:p>
          <a:p>
            <a:pPr eaLnBrk="1" hangingPunct="1">
              <a:lnSpc>
                <a:spcPct val="90000"/>
              </a:lnSpc>
            </a:pPr>
            <a:r>
              <a:rPr lang="zh-CN" altLang="en-US" sz="2000" b="0" dirty="0"/>
              <a:t>（</a:t>
            </a:r>
            <a:r>
              <a:rPr lang="en-US" altLang="zh-CN" sz="2000" b="0" dirty="0"/>
              <a:t>2</a:t>
            </a:r>
            <a:r>
              <a:rPr lang="zh-CN" altLang="en-US" sz="2000" b="0" dirty="0"/>
              <a:t>）依法规范。</a:t>
            </a:r>
            <a:r>
              <a:rPr lang="zh-CN" altLang="en-US" sz="2000" dirty="0"/>
              <a:t>严格按照</a:t>
            </a:r>
            <a:r>
              <a:rPr lang="en-US" altLang="zh-CN" sz="2000" dirty="0"/>
              <a:t>《</a:t>
            </a:r>
            <a:r>
              <a:rPr lang="zh-CN" altLang="en-US" sz="2000" dirty="0"/>
              <a:t>物权法</a:t>
            </a:r>
            <a:r>
              <a:rPr lang="en-US" altLang="zh-CN" sz="2000" dirty="0"/>
              <a:t>》</a:t>
            </a:r>
            <a:r>
              <a:rPr lang="zh-CN" altLang="en-US" sz="2000" dirty="0"/>
              <a:t>、</a:t>
            </a:r>
            <a:r>
              <a:rPr lang="en-US" altLang="zh-CN" sz="2000" dirty="0"/>
              <a:t>《</a:t>
            </a:r>
            <a:r>
              <a:rPr lang="zh-CN" altLang="en-US" sz="2000" dirty="0"/>
              <a:t>土地管理法</a:t>
            </a:r>
            <a:r>
              <a:rPr lang="en-US" altLang="zh-CN" sz="2000" dirty="0"/>
              <a:t>》</a:t>
            </a:r>
            <a:r>
              <a:rPr lang="zh-CN" altLang="en-US" sz="2000" dirty="0"/>
              <a:t>、</a:t>
            </a:r>
            <a:r>
              <a:rPr lang="en-US" altLang="zh-CN" sz="2000" dirty="0"/>
              <a:t>《</a:t>
            </a:r>
            <a:r>
              <a:rPr lang="zh-CN" altLang="en-US" sz="2000" dirty="0"/>
              <a:t>农村土地承包法</a:t>
            </a:r>
            <a:r>
              <a:rPr lang="en-US" altLang="zh-CN" sz="2000" dirty="0"/>
              <a:t>》</a:t>
            </a:r>
            <a:r>
              <a:rPr lang="zh-CN" altLang="en-US" sz="2000" dirty="0"/>
              <a:t>、</a:t>
            </a:r>
            <a:r>
              <a:rPr lang="en-US" altLang="zh-CN" sz="2000" dirty="0"/>
              <a:t>《</a:t>
            </a:r>
            <a:r>
              <a:rPr lang="zh-CN" altLang="zh-CN" sz="2000" dirty="0"/>
              <a:t>奈曼旗人民政府办公室关于印发奈曼旗</a:t>
            </a:r>
            <a:r>
              <a:rPr lang="en-US" altLang="zh-CN" sz="2000" dirty="0"/>
              <a:t>2014</a:t>
            </a:r>
            <a:r>
              <a:rPr lang="zh-CN" altLang="en-US" sz="2000" dirty="0"/>
              <a:t>年农村土地承包经营权确权登记颁证试点工作实施方案的通知</a:t>
            </a:r>
            <a:r>
              <a:rPr lang="en-US" altLang="zh-CN" sz="2000" dirty="0"/>
              <a:t>》</a:t>
            </a:r>
            <a:r>
              <a:rPr lang="zh-CN" altLang="en-US" sz="2000" dirty="0"/>
              <a:t>奈政办发【</a:t>
            </a:r>
            <a:r>
              <a:rPr lang="en-US" altLang="zh-CN" sz="2000" dirty="0"/>
              <a:t>2014</a:t>
            </a:r>
            <a:r>
              <a:rPr lang="zh-CN" altLang="en-US" sz="2000" dirty="0"/>
              <a:t>】</a:t>
            </a:r>
            <a:r>
              <a:rPr lang="en-US" altLang="zh-CN" sz="2000" dirty="0"/>
              <a:t>8</a:t>
            </a:r>
            <a:r>
              <a:rPr lang="zh-CN" altLang="en-US" sz="2000" dirty="0"/>
              <a:t>号、《中共奈曼旗委员会办公室、奈曼旗人民政府办公室关于印发奈曼旗农村土地承包经营权确权登记颁证试点工作进度安排实施方案的通知》（奈党办字【</a:t>
            </a:r>
            <a:r>
              <a:rPr lang="en-US" altLang="zh-CN" sz="2000" dirty="0"/>
              <a:t>2014</a:t>
            </a:r>
            <a:r>
              <a:rPr lang="zh-CN" altLang="en-US" sz="2000" dirty="0"/>
              <a:t>】</a:t>
            </a:r>
            <a:r>
              <a:rPr lang="en-US" altLang="zh-CN" sz="2000" dirty="0"/>
              <a:t>75</a:t>
            </a:r>
            <a:r>
              <a:rPr lang="zh-CN" altLang="en-US" sz="2000" dirty="0"/>
              <a:t>号等法律、法规和有关政策开展工作，严格政策界限和工作程序，按照法定登记内容和程序开展土地承包经营权确权登记。</a:t>
            </a:r>
            <a:endParaRPr lang="zh-CN" altLang="en-US" sz="2000" dirty="0"/>
          </a:p>
          <a:p>
            <a:pPr eaLnBrk="1" hangingPunct="1">
              <a:lnSpc>
                <a:spcPct val="90000"/>
              </a:lnSpc>
            </a:pPr>
            <a:endParaRPr lang="zh-CN" altLang="en-US" sz="2000" b="0" dirty="0">
              <a:solidFill>
                <a:srgbClr val="FF0000"/>
              </a:solidFill>
            </a:endParaRPr>
          </a:p>
          <a:p>
            <a:pPr eaLnBrk="1" hangingPunct="1">
              <a:lnSpc>
                <a:spcPct val="90000"/>
              </a:lnSpc>
            </a:pPr>
            <a:endParaRPr lang="zh-CN" alt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351233"/>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3251" name="文本占位符 351234"/>
          <p:cNvSpPr>
            <a:spLocks noGrp="1"/>
          </p:cNvSpPr>
          <p:nvPr>
            <p:ph idx="1"/>
          </p:nvPr>
        </p:nvSpPr>
        <p:spPr>
          <a:ln/>
        </p:spPr>
        <p:txBody>
          <a:bodyPr vert="horz" wrap="square" lIns="91440" tIns="45720" rIns="91440" bIns="45720" anchor="t"/>
          <a:p>
            <a:pPr>
              <a:spcBef>
                <a:spcPct val="0"/>
              </a:spcBef>
              <a:buClrTx/>
            </a:pPr>
            <a:r>
              <a:rPr lang="zh-CN" altLang="en-US" dirty="0"/>
              <a:t>（二）农村土地承包权确权登记（工作原则）</a:t>
            </a:r>
            <a:endParaRPr lang="zh-CN" altLang="en-US" dirty="0"/>
          </a:p>
          <a:p>
            <a:pPr>
              <a:spcBef>
                <a:spcPct val="0"/>
              </a:spcBef>
              <a:buClrTx/>
            </a:pPr>
            <a:r>
              <a:rPr lang="zh-CN" altLang="en-US" b="0" dirty="0"/>
              <a:t>（</a:t>
            </a:r>
            <a:r>
              <a:rPr lang="en-US" altLang="zh-CN" b="0" dirty="0"/>
              <a:t>3</a:t>
            </a:r>
            <a:r>
              <a:rPr lang="zh-CN" altLang="en-US" b="0" dirty="0"/>
              <a:t>）尊重历史。</a:t>
            </a:r>
            <a:r>
              <a:rPr lang="zh-CN" altLang="en-US" dirty="0"/>
              <a:t>坚持从实际出发，尊重历史，实事求是，在不违反法律规定和现行政策的前提下，因地制宜，妥善解决遗留问题。</a:t>
            </a:r>
            <a:endParaRPr lang="zh-CN" altLang="en-US" dirty="0"/>
          </a:p>
          <a:p>
            <a:pPr eaLnBrk="1" hangingPunct="1"/>
            <a:r>
              <a:rPr lang="zh-CN" altLang="en-US" b="0" dirty="0"/>
              <a:t>（</a:t>
            </a:r>
            <a:r>
              <a:rPr lang="en-US" altLang="zh-CN" b="0" dirty="0"/>
              <a:t>4</a:t>
            </a:r>
            <a:r>
              <a:rPr lang="zh-CN" altLang="en-US" b="0" dirty="0"/>
              <a:t>）民主协商。</a:t>
            </a:r>
            <a:r>
              <a:rPr lang="zh-CN" altLang="en-US" dirty="0"/>
              <a:t>充分尊重农民群众主体地位，确权登记颁证中的清查、确权、登记等重大事项均应由本集体经济组织成员民主讨论决定。</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254977"/>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8195" name="文本占位符 254978"/>
          <p:cNvSpPr>
            <a:spLocks noGrp="1"/>
          </p:cNvSpPr>
          <p:nvPr>
            <p:ph idx="1"/>
          </p:nvPr>
        </p:nvSpPr>
        <p:spPr>
          <a:xfrm>
            <a:off x="457200" y="1054100"/>
            <a:ext cx="8229600" cy="5803900"/>
          </a:xfrm>
          <a:ln/>
        </p:spPr>
        <p:txBody>
          <a:bodyPr vert="horz" wrap="square" lIns="91440" tIns="45720" rIns="91440" bIns="45720" anchor="t"/>
          <a:p>
            <a:pPr eaLnBrk="1" hangingPunct="1"/>
            <a:endParaRPr lang="en-US" altLang="zh-CN" dirty="0"/>
          </a:p>
          <a:p>
            <a:pPr eaLnBrk="1" hangingPunct="1"/>
            <a:r>
              <a:rPr lang="zh-CN" altLang="en-US" dirty="0">
                <a:solidFill>
                  <a:srgbClr val="FF0000"/>
                </a:solidFill>
              </a:rPr>
              <a:t>   资源：</a:t>
            </a:r>
            <a:r>
              <a:rPr lang="zh-CN" altLang="en-US" dirty="0"/>
              <a:t>主要指农村集体经济组织的耕地、林地、草地、园地、水面、</a:t>
            </a:r>
            <a:r>
              <a:rPr lang="en-US" altLang="zh-CN" dirty="0"/>
              <a:t>”</a:t>
            </a:r>
            <a:r>
              <a:rPr lang="zh-CN" altLang="en-US" dirty="0"/>
              <a:t>四荒</a:t>
            </a:r>
            <a:r>
              <a:rPr lang="en-US" altLang="zh-CN" dirty="0"/>
              <a:t>”</a:t>
            </a:r>
            <a:r>
              <a:rPr lang="zh-CN" altLang="en-US" dirty="0"/>
              <a:t>、建设用地等。</a:t>
            </a:r>
            <a:endParaRPr lang="zh-CN" altLang="en-US" dirty="0"/>
          </a:p>
          <a:p>
            <a:pPr eaLnBrk="1" hangingPunct="1"/>
            <a:r>
              <a:rPr lang="zh-CN" altLang="en-US" dirty="0"/>
              <a:t>      </a:t>
            </a:r>
            <a:endParaRPr lang="zh-CN" altLang="en-US" dirty="0"/>
          </a:p>
        </p:txBody>
      </p:sp>
      <p:pic>
        <p:nvPicPr>
          <p:cNvPr id="8196" name="Picture 12" descr="img198"/>
          <p:cNvPicPr/>
          <p:nvPr/>
        </p:nvPicPr>
        <p:blipFill>
          <a:blip r:embed="rId1"/>
          <a:stretch>
            <a:fillRect/>
          </a:stretch>
        </p:blipFill>
        <p:spPr>
          <a:xfrm>
            <a:off x="4476750" y="2479675"/>
            <a:ext cx="4667250" cy="4168775"/>
          </a:xfrm>
          <a:prstGeom prst="rect">
            <a:avLst/>
          </a:prstGeom>
          <a:noFill/>
          <a:ln w="76200" cap="flat" cmpd="sng">
            <a:solidFill>
              <a:schemeClr val="bg1"/>
            </a:solidFill>
            <a:prstDash val="solid"/>
            <a:miter/>
            <a:headEnd type="none" w="med" len="med"/>
            <a:tailEnd type="none" w="med" len="me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35225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4275" name="文本占位符 352258"/>
          <p:cNvSpPr>
            <a:spLocks noGrp="1"/>
          </p:cNvSpPr>
          <p:nvPr>
            <p:ph idx="1"/>
          </p:nvPr>
        </p:nvSpPr>
        <p:spPr>
          <a:xfrm>
            <a:off x="400050" y="950913"/>
            <a:ext cx="8229600" cy="5373687"/>
          </a:xfrm>
          <a:ln/>
        </p:spPr>
        <p:txBody>
          <a:bodyPr vert="horz" wrap="square" lIns="91440" tIns="45720" rIns="91440" bIns="45720" anchor="t"/>
          <a:p>
            <a:pPr eaLnBrk="1" hangingPunct="1">
              <a:lnSpc>
                <a:spcPct val="90000"/>
              </a:lnSpc>
            </a:pPr>
            <a:r>
              <a:rPr lang="zh-CN" altLang="en-US" sz="2400" dirty="0"/>
              <a:t>（二）农村土地承包权确权登记</a:t>
            </a:r>
            <a:endParaRPr lang="zh-CN" altLang="en-US" sz="2400" dirty="0">
              <a:solidFill>
                <a:srgbClr val="FF0000"/>
              </a:solidFill>
            </a:endParaRPr>
          </a:p>
          <a:p>
            <a:pPr eaLnBrk="1" hangingPunct="1">
              <a:lnSpc>
                <a:spcPct val="90000"/>
              </a:lnSpc>
            </a:pPr>
            <a:r>
              <a:rPr lang="zh-CN" altLang="en-US" sz="2400" b="0" dirty="0">
                <a:solidFill>
                  <a:srgbClr val="FF0000"/>
                </a:solidFill>
                <a:latin typeface="方正北魏楷书简体" pitchFamily="1" charset="-122"/>
                <a:ea typeface="方正北魏楷书简体" pitchFamily="1" charset="-122"/>
              </a:rPr>
              <a:t>总体目标</a:t>
            </a:r>
            <a:endParaRPr lang="zh-CN" altLang="en-US" sz="2400" b="0" dirty="0">
              <a:latin typeface="方正北魏楷书简体" pitchFamily="1" charset="-122"/>
              <a:ea typeface="方正北魏楷书简体" pitchFamily="1" charset="-122"/>
            </a:endParaRPr>
          </a:p>
          <a:p>
            <a:pPr eaLnBrk="1" hangingPunct="1">
              <a:lnSpc>
                <a:spcPct val="90000"/>
              </a:lnSpc>
            </a:pPr>
            <a:r>
              <a:rPr lang="zh-CN" altLang="zh-CN" sz="2400" b="0" dirty="0">
                <a:latin typeface="方正北魏楷书简体" pitchFamily="1" charset="-122"/>
                <a:ea typeface="方正北魏楷书简体" pitchFamily="1" charset="-122"/>
              </a:rPr>
              <a:t>1</a:t>
            </a:r>
            <a:r>
              <a:rPr lang="zh-CN" altLang="en-US" sz="2400" b="0" dirty="0">
                <a:latin typeface="方正北魏楷书简体" pitchFamily="1" charset="-122"/>
                <a:ea typeface="方正北魏楷书简体" pitchFamily="1" charset="-122"/>
              </a:rPr>
              <a:t>、解决一个突出问题</a:t>
            </a:r>
            <a:r>
              <a:rPr lang="zh-CN" altLang="en-US" sz="2400" dirty="0">
                <a:latin typeface="方正北魏楷书简体" pitchFamily="1" charset="-122"/>
                <a:ea typeface="方正北魏楷书简体" pitchFamily="1" charset="-122"/>
              </a:rPr>
              <a:t>：用</a:t>
            </a:r>
            <a:r>
              <a:rPr lang="zh-CN" altLang="zh-CN" sz="2400" dirty="0">
                <a:latin typeface="方正北魏楷书简体" pitchFamily="1" charset="-122"/>
                <a:ea typeface="方正北魏楷书简体" pitchFamily="1" charset="-122"/>
              </a:rPr>
              <a:t>5</a:t>
            </a:r>
            <a:r>
              <a:rPr lang="zh-CN" altLang="en-US" sz="2400" dirty="0">
                <a:latin typeface="方正北魏楷书简体" pitchFamily="1" charset="-122"/>
                <a:ea typeface="方正北魏楷书简体" pitchFamily="1" charset="-122"/>
              </a:rPr>
              <a:t>年左右时间，妥善解决面积不准、四至不清等问题，强化土地承包经营权保护。</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zh-CN" sz="2400" b="0" dirty="0">
                <a:latin typeface="方正北魏楷书简体" pitchFamily="1" charset="-122"/>
                <a:ea typeface="方正北魏楷书简体" pitchFamily="1" charset="-122"/>
              </a:rPr>
              <a:t>2</a:t>
            </a:r>
            <a:r>
              <a:rPr lang="zh-CN" altLang="en-US" sz="2400" b="0" dirty="0">
                <a:latin typeface="方正北魏楷书简体" pitchFamily="1" charset="-122"/>
                <a:ea typeface="方正北魏楷书简体" pitchFamily="1" charset="-122"/>
              </a:rPr>
              <a:t>、健全一个制度</a:t>
            </a:r>
            <a:r>
              <a:rPr lang="zh-CN" altLang="en-US" sz="2400" dirty="0">
                <a:latin typeface="方正北魏楷书简体" pitchFamily="1" charset="-122"/>
                <a:ea typeface="方正北魏楷书简体" pitchFamily="1" charset="-122"/>
              </a:rPr>
              <a:t>：探索健全中国特色的土地承包经营权登记制度，提升土地承包管理科学化水平。</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en-US" sz="2400" dirty="0">
                <a:ea typeface="方正北魏楷书简体" pitchFamily="1" charset="-122"/>
              </a:rPr>
              <a:t>  </a:t>
            </a:r>
            <a:r>
              <a:rPr lang="zh-CN" altLang="zh-CN" sz="2400" dirty="0">
                <a:ea typeface="方正北魏楷书简体" pitchFamily="1" charset="-122"/>
              </a:rPr>
              <a:t>——</a:t>
            </a:r>
            <a:r>
              <a:rPr lang="zh-CN" altLang="en-US" sz="2400" dirty="0">
                <a:latin typeface="方正北魏楷书简体" pitchFamily="1" charset="-122"/>
                <a:ea typeface="方正北魏楷书简体" pitchFamily="1" charset="-122"/>
              </a:rPr>
              <a:t>建立登记簿，形成合同、登记、流转、调处四位一体的管理制度</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en-US" sz="2400" dirty="0">
                <a:ea typeface="方正北魏楷书简体" pitchFamily="1" charset="-122"/>
              </a:rPr>
              <a:t>   </a:t>
            </a:r>
            <a:r>
              <a:rPr lang="zh-CN" altLang="zh-CN" sz="2400" dirty="0">
                <a:ea typeface="方正北魏楷书简体" pitchFamily="1" charset="-122"/>
              </a:rPr>
              <a:t>——</a:t>
            </a:r>
            <a:r>
              <a:rPr lang="zh-CN" altLang="en-US" sz="2400" dirty="0">
                <a:latin typeface="方正北魏楷书简体" pitchFamily="1" charset="-122"/>
                <a:ea typeface="方正北魏楷书简体" pitchFamily="1" charset="-122"/>
              </a:rPr>
              <a:t>进一步完善土地承包经营权设立、转让、互换和抵押、担保、消灭、退出及变更登记规定。</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zh-CN" sz="2400" b="0" dirty="0">
                <a:latin typeface="方正北魏楷书简体" pitchFamily="1" charset="-122"/>
                <a:ea typeface="方正北魏楷书简体" pitchFamily="1" charset="-122"/>
              </a:rPr>
              <a:t>3</a:t>
            </a:r>
            <a:r>
              <a:rPr lang="zh-CN" altLang="en-US" sz="2400" b="0" dirty="0">
                <a:latin typeface="方正北魏楷书简体" pitchFamily="1" charset="-122"/>
                <a:ea typeface="方正北魏楷书简体" pitchFamily="1" charset="-122"/>
              </a:rPr>
              <a:t>、造就一支队伍</a:t>
            </a:r>
            <a:r>
              <a:rPr lang="zh-CN" altLang="en-US" sz="2400" dirty="0">
                <a:latin typeface="方正北魏楷书简体" pitchFamily="1" charset="-122"/>
                <a:ea typeface="方正北魏楷书简体" pitchFamily="1" charset="-122"/>
              </a:rPr>
              <a:t>：（土地承包经营权调查员队伍土地承包经营纠纷调解仲裁员、土地承包经营权流转交易员 ）</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zh-CN" sz="2400" b="0" dirty="0">
                <a:latin typeface="方正北魏楷书简体" pitchFamily="1" charset="-122"/>
                <a:ea typeface="方正北魏楷书简体" pitchFamily="1" charset="-122"/>
              </a:rPr>
              <a:t>4</a:t>
            </a:r>
            <a:r>
              <a:rPr lang="zh-CN" altLang="en-US" sz="2400" b="0" dirty="0">
                <a:latin typeface="方正北魏楷书简体" pitchFamily="1" charset="-122"/>
                <a:ea typeface="方正北魏楷书简体" pitchFamily="1" charset="-122"/>
              </a:rPr>
              <a:t>、建立一套管理系统</a:t>
            </a:r>
            <a:r>
              <a:rPr lang="zh-CN" altLang="en-US" sz="2400" dirty="0">
                <a:latin typeface="方正北魏楷书简体" pitchFamily="1" charset="-122"/>
                <a:ea typeface="方正北魏楷书简体" pitchFamily="1" charset="-122"/>
              </a:rPr>
              <a:t>：推进农村土地承包管理信息化</a:t>
            </a:r>
            <a:endParaRPr lang="zh-CN" altLang="en-US" sz="2400" dirty="0">
              <a:latin typeface="方正北魏楷书简体" pitchFamily="1" charset="-122"/>
              <a:ea typeface="方正北魏楷书简体" pitchFamily="1" charset="-122"/>
            </a:endParaRPr>
          </a:p>
          <a:p>
            <a:pPr eaLnBrk="1" hangingPunct="1">
              <a:lnSpc>
                <a:spcPct val="90000"/>
              </a:lnSpc>
            </a:pPr>
            <a:r>
              <a:rPr lang="zh-CN" altLang="en-US" sz="2400" dirty="0">
                <a:solidFill>
                  <a:srgbClr val="FF0000"/>
                </a:solidFill>
              </a:rPr>
              <a:t>                 </a:t>
            </a:r>
            <a:endParaRPr lang="zh-CN" altLang="en-US" sz="2400"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35328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5299" name="文本占位符 353282"/>
          <p:cNvSpPr>
            <a:spLocks noGrp="1"/>
          </p:cNvSpPr>
          <p:nvPr>
            <p:ph idx="1"/>
          </p:nvPr>
        </p:nvSpPr>
        <p:spPr>
          <a:ln/>
        </p:spPr>
        <p:txBody>
          <a:bodyPr vert="horz" wrap="square" lIns="91440" tIns="45720" rIns="91440" bIns="45720" anchor="t"/>
          <a:p>
            <a:pPr eaLnBrk="1" hangingPunct="1"/>
            <a:r>
              <a:rPr lang="zh-CN" altLang="en-US" dirty="0">
                <a:solidFill>
                  <a:srgbClr val="FF0000"/>
                </a:solidFill>
              </a:rPr>
              <a:t>（三）具体</a:t>
            </a:r>
            <a:r>
              <a:rPr lang="zh-CN" altLang="en-US" sz="3200" b="0" dirty="0">
                <a:solidFill>
                  <a:srgbClr val="FF0000"/>
                </a:solidFill>
                <a:latin typeface="方正北魏楷书简体" pitchFamily="1" charset="-122"/>
                <a:ea typeface="方正北魏楷书简体" pitchFamily="1" charset="-122"/>
              </a:rPr>
              <a:t>目标</a:t>
            </a:r>
            <a:endParaRPr lang="zh-CN" altLang="en-US" sz="3200" b="0" dirty="0">
              <a:solidFill>
                <a:srgbClr val="FF0000"/>
              </a:solidFill>
              <a:latin typeface="方正北魏楷书简体" pitchFamily="1" charset="-122"/>
              <a:ea typeface="方正北魏楷书简体" pitchFamily="1" charset="-122"/>
            </a:endParaRPr>
          </a:p>
          <a:p>
            <a:pPr eaLnBrk="1" hangingPunct="1"/>
            <a:endParaRPr lang="zh-CN" altLang="en-US" b="0" dirty="0">
              <a:latin typeface="方正北魏楷书简体" pitchFamily="1" charset="-122"/>
              <a:ea typeface="方正北魏楷书简体" pitchFamily="1" charset="-122"/>
            </a:endParaRPr>
          </a:p>
          <a:p>
            <a:pPr eaLnBrk="1" hangingPunct="1"/>
            <a:r>
              <a:rPr lang="en-US" altLang="zh-CN" dirty="0"/>
              <a:t>   2014</a:t>
            </a:r>
            <a:r>
              <a:rPr lang="zh-CN" altLang="en-US" dirty="0"/>
              <a:t>年国家将我旗纳入“整旗推进”确权登记工作试点。涉及全旗所有</a:t>
            </a:r>
            <a:r>
              <a:rPr lang="en-US" altLang="zh-CN" dirty="0"/>
              <a:t>14</a:t>
            </a:r>
            <a:r>
              <a:rPr lang="zh-CN" altLang="en-US" dirty="0"/>
              <a:t>个苏木乡镇，</a:t>
            </a:r>
            <a:r>
              <a:rPr lang="en-US" altLang="zh-CN" dirty="0"/>
              <a:t>355</a:t>
            </a:r>
            <a:r>
              <a:rPr lang="zh-CN" altLang="en-US" dirty="0"/>
              <a:t>个嘎查村。</a:t>
            </a:r>
            <a:endParaRPr lang="zh-CN" altLang="en-US" dirty="0"/>
          </a:p>
          <a:p>
            <a:pPr eaLnBrk="1" hangingPunct="1"/>
            <a:r>
              <a:rPr lang="zh-CN" altLang="en-US" dirty="0"/>
              <a:t>   </a:t>
            </a:r>
            <a:endParaRPr lang="zh-CN" altLang="en-US" dirty="0"/>
          </a:p>
          <a:p>
            <a:pPr eaLnBrk="1" hangingPunct="1"/>
            <a:r>
              <a:rPr lang="zh-CN" altLang="en-US" dirty="0"/>
              <a:t>  </a:t>
            </a:r>
            <a:endParaRPr lang="zh-CN" altLang="en-US" dirty="0">
              <a:solidFill>
                <a:srgbClr val="FF0000"/>
              </a:solidFill>
            </a:endParaRPr>
          </a:p>
          <a:p>
            <a:pPr eaLnBrk="1" hangingPunct="1"/>
            <a:endParaRPr lang="zh-CN" altLang="en-US" dirty="0">
              <a:solidFill>
                <a:srgbClr val="FF0000"/>
              </a:solidFill>
            </a:endParaRPr>
          </a:p>
          <a:p>
            <a:pPr eaLnBrk="1" hangingPunct="1"/>
            <a:r>
              <a:rPr lang="zh-CN" altLang="en-US" dirty="0">
                <a:solidFill>
                  <a:srgbClr val="FF0000"/>
                </a:solidFill>
              </a:rPr>
              <a:t>        </a:t>
            </a:r>
            <a:endParaRPr lang="zh-CN" altLang="en-US"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35430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6323" name="文本占位符 354306"/>
          <p:cNvSpPr>
            <a:spLocks noGrp="1"/>
          </p:cNvSpPr>
          <p:nvPr>
            <p:ph idx="1"/>
          </p:nvPr>
        </p:nvSpPr>
        <p:spPr>
          <a:xfrm>
            <a:off x="457200" y="922338"/>
            <a:ext cx="8229600" cy="5402262"/>
          </a:xfrm>
          <a:ln/>
        </p:spPr>
        <p:txBody>
          <a:bodyPr vert="horz" wrap="square" lIns="91440" tIns="45720" rIns="91440" bIns="45720" anchor="t"/>
          <a:p>
            <a:pPr eaLnBrk="1" hangingPunct="1"/>
            <a:r>
              <a:rPr lang="zh-CN" altLang="en-US" dirty="0"/>
              <a:t>（二）农村土地承包权确权登记</a:t>
            </a:r>
            <a:endParaRPr lang="zh-CN" altLang="en-US" dirty="0">
              <a:solidFill>
                <a:srgbClr val="FF0000"/>
              </a:solidFill>
            </a:endParaRPr>
          </a:p>
          <a:p>
            <a:pPr eaLnBrk="1" hangingPunct="1"/>
            <a:r>
              <a:rPr lang="zh-CN" altLang="en-US" dirty="0">
                <a:solidFill>
                  <a:srgbClr val="FF0000"/>
                </a:solidFill>
              </a:rPr>
              <a:t> 主要内容</a:t>
            </a:r>
            <a:endParaRPr lang="zh-CN" altLang="en-US" dirty="0">
              <a:solidFill>
                <a:srgbClr val="FF0000"/>
              </a:solidFill>
            </a:endParaRPr>
          </a:p>
          <a:p>
            <a:pPr eaLnBrk="1" hangingPunct="1"/>
            <a:r>
              <a:rPr lang="zh-CN" altLang="en-US" b="0" dirty="0"/>
              <a:t>（</a:t>
            </a:r>
            <a:r>
              <a:rPr lang="en-US" altLang="zh-CN" b="0" dirty="0"/>
              <a:t>1</a:t>
            </a:r>
            <a:r>
              <a:rPr lang="zh-CN" altLang="en-US" b="0" dirty="0"/>
              <a:t>）清理核实土地承包档案。</a:t>
            </a:r>
            <a:endParaRPr lang="zh-CN" altLang="en-US" b="0" dirty="0"/>
          </a:p>
          <a:p>
            <a:pPr eaLnBrk="1" hangingPunct="1"/>
            <a:r>
              <a:rPr lang="zh-CN" altLang="en-US" b="0" dirty="0"/>
              <a:t>（</a:t>
            </a:r>
            <a:r>
              <a:rPr lang="en-US" altLang="zh-CN" b="0" dirty="0"/>
              <a:t>2</a:t>
            </a:r>
            <a:r>
              <a:rPr lang="zh-CN" altLang="en-US" b="0" dirty="0"/>
              <a:t>）查清承包地块面积和空间位置。</a:t>
            </a:r>
            <a:endParaRPr lang="zh-CN" altLang="en-US" b="0" dirty="0"/>
          </a:p>
          <a:p>
            <a:pPr eaLnBrk="1" hangingPunct="1"/>
            <a:r>
              <a:rPr lang="zh-CN" altLang="en-US" b="0" dirty="0"/>
              <a:t>（</a:t>
            </a:r>
            <a:r>
              <a:rPr lang="en-US" altLang="zh-CN" b="0" dirty="0"/>
              <a:t>3</a:t>
            </a:r>
            <a:r>
              <a:rPr lang="zh-CN" altLang="en-US" b="0" dirty="0"/>
              <a:t>）建立健全土地承包经营权登记簿。</a:t>
            </a:r>
            <a:endParaRPr lang="zh-CN" altLang="en-US" b="0" dirty="0"/>
          </a:p>
          <a:p>
            <a:pPr eaLnBrk="1" hangingPunct="1"/>
            <a:r>
              <a:rPr lang="zh-CN" altLang="en-US" b="0" dirty="0"/>
              <a:t>（</a:t>
            </a:r>
            <a:r>
              <a:rPr lang="en-US" altLang="zh-CN" b="0" dirty="0"/>
              <a:t>4</a:t>
            </a:r>
            <a:r>
              <a:rPr lang="zh-CN" altLang="en-US" b="0" dirty="0"/>
              <a:t>）加强承包经营权变更、注销等日常管理工作</a:t>
            </a:r>
            <a:endParaRPr lang="zh-CN" altLang="en-US" b="0" dirty="0"/>
          </a:p>
          <a:p>
            <a:pPr eaLnBrk="1" hangingPunct="1"/>
            <a:r>
              <a:rPr lang="zh-CN" altLang="en-US" b="0" dirty="0"/>
              <a:t>（</a:t>
            </a:r>
            <a:r>
              <a:rPr lang="en-US" altLang="zh-CN" b="0" dirty="0"/>
              <a:t>5</a:t>
            </a:r>
            <a:r>
              <a:rPr lang="zh-CN" altLang="en-US" b="0" dirty="0"/>
              <a:t>）开展确权登记颁证。</a:t>
            </a:r>
            <a:endParaRPr lang="zh-CN" altLang="en-US" b="0" dirty="0"/>
          </a:p>
          <a:p>
            <a:pPr eaLnBrk="1" hangingPunct="1"/>
            <a:r>
              <a:rPr lang="zh-CN" altLang="en-US" b="0" dirty="0"/>
              <a:t>（</a:t>
            </a:r>
            <a:r>
              <a:rPr lang="en-US" altLang="zh-CN" b="0" dirty="0"/>
              <a:t>6</a:t>
            </a:r>
            <a:r>
              <a:rPr lang="zh-CN" altLang="en-US" b="0" dirty="0"/>
              <a:t>）做好土地承包经营权登记资料归档。</a:t>
            </a:r>
            <a:endParaRPr lang="zh-CN" altLang="en-US" b="0" dirty="0"/>
          </a:p>
          <a:p>
            <a:pPr eaLnBrk="1" hangingPunct="1"/>
            <a:r>
              <a:rPr lang="zh-CN" altLang="en-US" b="0" dirty="0"/>
              <a:t>（</a:t>
            </a:r>
            <a:r>
              <a:rPr lang="en-US" altLang="zh-CN" b="0" dirty="0"/>
              <a:t>7</a:t>
            </a:r>
            <a:r>
              <a:rPr lang="zh-CN" altLang="en-US" b="0" dirty="0"/>
              <a:t>）实施土地承包经营信息化管理</a:t>
            </a:r>
            <a:r>
              <a:rPr lang="zh-CN" altLang="en-US" dirty="0"/>
              <a:t>。</a:t>
            </a:r>
            <a:r>
              <a:rPr lang="zh-CN" altLang="en-US" dirty="0">
                <a:solidFill>
                  <a:srgbClr val="FF0000"/>
                </a:solidFill>
              </a:rPr>
              <a:t>       </a:t>
            </a:r>
            <a:endParaRPr lang="zh-CN" altLang="en-US" dirty="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35532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7347" name="文本占位符 355330"/>
          <p:cNvSpPr>
            <a:spLocks noGrp="1"/>
          </p:cNvSpPr>
          <p:nvPr>
            <p:ph idx="1"/>
          </p:nvPr>
        </p:nvSpPr>
        <p:spPr>
          <a:xfrm>
            <a:off x="457200" y="965200"/>
            <a:ext cx="8229600" cy="5359400"/>
          </a:xfrm>
          <a:ln/>
        </p:spPr>
        <p:txBody>
          <a:bodyPr vert="horz" wrap="square" lIns="91440" tIns="45720" rIns="91440" bIns="45720" anchor="t"/>
          <a:p>
            <a:pPr eaLnBrk="1" hangingPunct="1">
              <a:lnSpc>
                <a:spcPct val="90000"/>
              </a:lnSpc>
            </a:pPr>
            <a:r>
              <a:rPr lang="zh-CN" altLang="en-US" dirty="0"/>
              <a:t>（二）农村土地承包权确权登记</a:t>
            </a:r>
            <a:endParaRPr lang="zh-CN" altLang="en-US" dirty="0">
              <a:solidFill>
                <a:srgbClr val="FF0000"/>
              </a:solidFill>
            </a:endParaRPr>
          </a:p>
          <a:p>
            <a:pPr eaLnBrk="1" hangingPunct="1">
              <a:lnSpc>
                <a:spcPct val="90000"/>
              </a:lnSpc>
            </a:pPr>
            <a:r>
              <a:rPr lang="zh-CN" altLang="en-US" sz="2400" b="0" dirty="0">
                <a:solidFill>
                  <a:srgbClr val="FF0000"/>
                </a:solidFill>
                <a:latin typeface="方正北魏楷书简体" pitchFamily="1" charset="-122"/>
                <a:ea typeface="方正北魏楷书简体" pitchFamily="1" charset="-122"/>
              </a:rPr>
              <a:t>关键环节步骤</a:t>
            </a:r>
            <a:endParaRPr lang="zh-CN" altLang="en-US" sz="2400" b="0" dirty="0">
              <a:solidFill>
                <a:srgbClr val="FF0000"/>
              </a:solidFill>
              <a:latin typeface="方正北魏楷书简体" pitchFamily="1" charset="-122"/>
              <a:ea typeface="方正北魏楷书简体" pitchFamily="1" charset="-122"/>
            </a:endParaRPr>
          </a:p>
          <a:p>
            <a:pPr eaLnBrk="1" hangingPunct="1">
              <a:lnSpc>
                <a:spcPct val="90000"/>
              </a:lnSpc>
            </a:pPr>
            <a:r>
              <a:rPr lang="zh-CN" altLang="en-US" dirty="0">
                <a:latin typeface="方正北魏楷书简体" pitchFamily="1" charset="-122"/>
                <a:ea typeface="方正北魏楷书简体" pitchFamily="1" charset="-122"/>
              </a:rPr>
              <a:t>中央统一部署，地方分级负责，强化属地管理。</a:t>
            </a:r>
            <a:endParaRPr lang="zh-CN" altLang="en-US" dirty="0">
              <a:latin typeface="方正北魏楷书简体" pitchFamily="1" charset="-122"/>
              <a:ea typeface="方正北魏楷书简体" pitchFamily="1" charset="-122"/>
            </a:endParaRPr>
          </a:p>
          <a:p>
            <a:pPr eaLnBrk="1" hangingPunct="1">
              <a:lnSpc>
                <a:spcPct val="90000"/>
              </a:lnSpc>
            </a:pPr>
            <a:r>
              <a:rPr lang="zh-CN" altLang="zh-CN" dirty="0">
                <a:ea typeface="方正北魏楷书简体" pitchFamily="1" charset="-122"/>
              </a:rPr>
              <a:t>——</a:t>
            </a:r>
            <a:r>
              <a:rPr lang="zh-CN" altLang="en-US" dirty="0">
                <a:latin typeface="方正北魏楷书简体" pitchFamily="1" charset="-122"/>
                <a:ea typeface="方正北魏楷书简体" pitchFamily="1" charset="-122"/>
              </a:rPr>
              <a:t>抓紧，不等不靠，统筹安排，抓好落实；</a:t>
            </a:r>
            <a:endParaRPr lang="zh-CN" altLang="en-US" dirty="0">
              <a:latin typeface="方正北魏楷书简体" pitchFamily="1" charset="-122"/>
              <a:ea typeface="方正北魏楷书简体" pitchFamily="1" charset="-122"/>
            </a:endParaRPr>
          </a:p>
          <a:p>
            <a:pPr eaLnBrk="1" hangingPunct="1">
              <a:lnSpc>
                <a:spcPct val="90000"/>
              </a:lnSpc>
            </a:pPr>
            <a:r>
              <a:rPr lang="zh-CN" altLang="zh-CN" dirty="0">
                <a:ea typeface="方正北魏楷书简体" pitchFamily="1" charset="-122"/>
              </a:rPr>
              <a:t>——</a:t>
            </a:r>
            <a:r>
              <a:rPr lang="zh-CN" altLang="en-US" dirty="0">
                <a:latin typeface="方正北魏楷书简体" pitchFamily="1" charset="-122"/>
                <a:ea typeface="方正北魏楷书简体" pitchFamily="1" charset="-122"/>
              </a:rPr>
              <a:t>抓实，确保质量，先易后难，稳步推进</a:t>
            </a:r>
            <a:endParaRPr lang="zh-CN" altLang="en-US" dirty="0">
              <a:latin typeface="方正北魏楷书简体" pitchFamily="1" charset="-122"/>
              <a:ea typeface="方正北魏楷书简体" pitchFamily="1" charset="-122"/>
            </a:endParaRPr>
          </a:p>
          <a:p>
            <a:pPr eaLnBrk="1" hangingPunct="1">
              <a:lnSpc>
                <a:spcPct val="90000"/>
              </a:lnSpc>
            </a:pPr>
            <a:r>
              <a:rPr lang="zh-CN" altLang="en-US" dirty="0">
                <a:latin typeface="方正北魏楷书简体" pitchFamily="1" charset="-122"/>
                <a:ea typeface="方正北魏楷书简体" pitchFamily="1" charset="-122"/>
              </a:rPr>
              <a:t>关键是把握主要环节和步骤：</a:t>
            </a:r>
            <a:endParaRPr lang="zh-CN" altLang="en-US" dirty="0">
              <a:latin typeface="方正北魏楷书简体" pitchFamily="1" charset="-122"/>
              <a:ea typeface="方正北魏楷书简体" pitchFamily="1" charset="-122"/>
            </a:endParaRPr>
          </a:p>
          <a:p>
            <a:pPr eaLnBrk="1" hangingPunct="1">
              <a:lnSpc>
                <a:spcPct val="90000"/>
              </a:lnSpc>
            </a:pPr>
            <a:r>
              <a:rPr lang="zh-CN" altLang="zh-CN" dirty="0">
                <a:ea typeface="方正北魏楷书简体" pitchFamily="1" charset="-122"/>
              </a:rPr>
              <a:t>——</a:t>
            </a:r>
            <a:r>
              <a:rPr lang="zh-CN" altLang="en-US" dirty="0">
                <a:latin typeface="方正北魏楷书简体" pitchFamily="1" charset="-122"/>
                <a:ea typeface="方正北魏楷书简体" pitchFamily="1" charset="-122"/>
              </a:rPr>
              <a:t>三个阶段，准备、实施、验收</a:t>
            </a:r>
            <a:endParaRPr lang="zh-CN" altLang="en-US" dirty="0">
              <a:latin typeface="方正北魏楷书简体" pitchFamily="1" charset="-122"/>
              <a:ea typeface="方正北魏楷书简体" pitchFamily="1" charset="-122"/>
            </a:endParaRPr>
          </a:p>
          <a:p>
            <a:pPr eaLnBrk="1" hangingPunct="1">
              <a:lnSpc>
                <a:spcPct val="90000"/>
              </a:lnSpc>
            </a:pPr>
            <a:r>
              <a:rPr lang="zh-CN" altLang="zh-CN" dirty="0">
                <a:ea typeface="方正北魏楷书简体" pitchFamily="1" charset="-122"/>
              </a:rPr>
              <a:t>——</a:t>
            </a:r>
            <a:r>
              <a:rPr lang="zh-CN" altLang="en-US" dirty="0">
                <a:latin typeface="方正北魏楷书简体" pitchFamily="1" charset="-122"/>
                <a:ea typeface="方正北魏楷书简体" pitchFamily="1" charset="-122"/>
              </a:rPr>
              <a:t>九个环节，准备、调查、审核公示、调处、合同、登记、发证、归档、平台</a:t>
            </a:r>
            <a:endParaRPr lang="zh-CN" altLang="en-US" dirty="0">
              <a:latin typeface="方正北魏楷书简体" pitchFamily="1" charset="-122"/>
              <a:ea typeface="方正北魏楷书简体" pitchFamily="1" charset="-122"/>
            </a:endParaRPr>
          </a:p>
          <a:p>
            <a:pPr eaLnBrk="1" hangingPunct="1">
              <a:lnSpc>
                <a:spcPct val="90000"/>
              </a:lnSpc>
            </a:pPr>
            <a:r>
              <a:rPr lang="zh-CN" altLang="en-US" dirty="0">
                <a:latin typeface="方正北魏楷书简体" pitchFamily="1" charset="-122"/>
                <a:ea typeface="方正北魏楷书简体" pitchFamily="1" charset="-122"/>
              </a:rPr>
              <a:t>关键五步：发动群众，查清面积四至、审核公示、合同建簿、完善制度</a:t>
            </a:r>
            <a:endParaRPr lang="zh-CN" altLang="en-US" dirty="0">
              <a:latin typeface="方正北魏楷书简体" pitchFamily="1" charset="-122"/>
              <a:ea typeface="方正北魏楷书简体" pitchFamily="1" charset="-122"/>
            </a:endParaRPr>
          </a:p>
          <a:p>
            <a:pPr eaLnBrk="1" hangingPunct="1">
              <a:lnSpc>
                <a:spcPct val="90000"/>
              </a:lnSpc>
            </a:pPr>
            <a:endParaRPr lang="zh-CN" altLang="en-US"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356353"/>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8371" name="文本占位符 356354"/>
          <p:cNvSpPr>
            <a:spLocks noGrp="1"/>
          </p:cNvSpPr>
          <p:nvPr>
            <p:ph idx="1"/>
          </p:nvPr>
        </p:nvSpPr>
        <p:spPr>
          <a:xfrm>
            <a:off x="457200" y="906463"/>
            <a:ext cx="8229600" cy="5418137"/>
          </a:xfrm>
          <a:ln/>
        </p:spPr>
        <p:txBody>
          <a:bodyPr vert="horz" wrap="square" lIns="91440" tIns="45720" rIns="91440" bIns="45720" anchor="t"/>
          <a:p>
            <a:pPr eaLnBrk="1" hangingPunct="1"/>
            <a:r>
              <a:rPr lang="zh-CN" altLang="en-US" dirty="0"/>
              <a:t>（二）农村土地承包权确权登记</a:t>
            </a:r>
            <a:endParaRPr lang="zh-CN" altLang="en-US" dirty="0">
              <a:solidFill>
                <a:srgbClr val="FF0000"/>
              </a:solidFill>
            </a:endParaRPr>
          </a:p>
          <a:p>
            <a:pPr eaLnBrk="1" hangingPunct="1"/>
            <a:r>
              <a:rPr lang="zh-CN" altLang="en-US" b="0" dirty="0">
                <a:solidFill>
                  <a:srgbClr val="FF0000"/>
                </a:solidFill>
                <a:ea typeface="方正小标宋简体" pitchFamily="65" charset="-122"/>
              </a:rPr>
              <a:t>确权范围</a:t>
            </a:r>
            <a:endParaRPr lang="zh-CN" altLang="en-US" b="0" dirty="0">
              <a:solidFill>
                <a:srgbClr val="FF0000"/>
              </a:solidFill>
              <a:ea typeface="方正小标宋简体" pitchFamily="65" charset="-122"/>
            </a:endParaRPr>
          </a:p>
          <a:p>
            <a:pPr eaLnBrk="1" hangingPunct="1"/>
            <a:r>
              <a:rPr lang="zh-CN" altLang="en-US" dirty="0">
                <a:ea typeface="方正北魏楷书简体" pitchFamily="1" charset="-122"/>
              </a:rPr>
              <a:t>重点在耕地。</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林地，林业部门已经基本完成</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草地，承包还没完成，目前刚开始试点</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“四荒地”等其他农村土地，纳入调查，测量，是否登记由各地自行决定。</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机动地，统一纳入确权范围。</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自留地，实行家庭承包的，给予登记，未实行家庭承包的，应标注。</a:t>
            </a:r>
            <a:endParaRPr lang="zh-CN" altLang="en-US" dirty="0">
              <a:ea typeface="方正北魏楷书简体" pitchFamily="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35737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59395" name="文本占位符 357378"/>
          <p:cNvSpPr>
            <a:spLocks noGrp="1"/>
          </p:cNvSpPr>
          <p:nvPr>
            <p:ph idx="1"/>
          </p:nvPr>
        </p:nvSpPr>
        <p:spPr>
          <a:xfrm>
            <a:off x="457200" y="863600"/>
            <a:ext cx="8229600" cy="5461000"/>
          </a:xfrm>
          <a:ln/>
        </p:spPr>
        <p:txBody>
          <a:bodyPr vert="horz" wrap="square" lIns="91440" tIns="45720" rIns="91440" bIns="45720" anchor="t"/>
          <a:p>
            <a:pPr eaLnBrk="1" hangingPunct="1"/>
            <a:r>
              <a:rPr lang="zh-CN" altLang="en-US" dirty="0"/>
              <a:t>（二）农村土地承包权确权登记</a:t>
            </a:r>
            <a:endParaRPr lang="zh-CN" altLang="en-US" sz="3600" b="0" dirty="0"/>
          </a:p>
          <a:p>
            <a:pPr eaLnBrk="1" hangingPunct="1"/>
            <a:r>
              <a:rPr lang="zh-CN" altLang="en-US" sz="3200" b="0" dirty="0">
                <a:solidFill>
                  <a:srgbClr val="FF0000"/>
                </a:solidFill>
              </a:rPr>
              <a:t>对确权确股不确地的规定</a:t>
            </a:r>
            <a:r>
              <a:rPr lang="zh-CN" altLang="en-US" sz="3200" dirty="0">
                <a:solidFill>
                  <a:srgbClr val="FF0000"/>
                </a:solidFill>
              </a:rPr>
              <a:t> ：</a:t>
            </a:r>
            <a:endParaRPr lang="zh-CN" altLang="en-US" sz="3200" dirty="0">
              <a:solidFill>
                <a:srgbClr val="FF0000"/>
              </a:solidFill>
            </a:endParaRPr>
          </a:p>
          <a:p>
            <a:pPr eaLnBrk="1" hangingPunct="1"/>
            <a:r>
              <a:rPr lang="zh-CN" altLang="en-US" dirty="0">
                <a:ea typeface="方正北魏楷书简体" pitchFamily="1" charset="-122"/>
              </a:rPr>
              <a:t>首要的是确地到户，确股是例外。</a:t>
            </a:r>
            <a:endParaRPr lang="zh-CN" altLang="en-US" dirty="0">
              <a:ea typeface="方正北魏楷书简体" pitchFamily="1" charset="-122"/>
            </a:endParaRPr>
          </a:p>
          <a:p>
            <a:pPr eaLnBrk="1" hangingPunct="1"/>
            <a:r>
              <a:rPr lang="zh-CN" altLang="zh-CN" dirty="0">
                <a:ea typeface="方正北魏楷书简体" pitchFamily="1" charset="-122"/>
              </a:rPr>
              <a:t>1</a:t>
            </a:r>
            <a:r>
              <a:rPr lang="zh-CN" altLang="en-US" dirty="0">
                <a:ea typeface="方正北魏楷书简体" pitchFamily="1" charset="-122"/>
              </a:rPr>
              <a:t>、科学确权到户、到地。能到地则到地块。</a:t>
            </a:r>
            <a:endParaRPr lang="zh-CN" altLang="en-US" dirty="0">
              <a:ea typeface="方正北魏楷书简体" pitchFamily="1" charset="-122"/>
            </a:endParaRPr>
          </a:p>
          <a:p>
            <a:pPr eaLnBrk="1" hangingPunct="1"/>
            <a:r>
              <a:rPr lang="zh-CN" altLang="zh-CN" dirty="0">
                <a:ea typeface="方正北魏楷书简体" pitchFamily="1" charset="-122"/>
              </a:rPr>
              <a:t>2</a:t>
            </a:r>
            <a:r>
              <a:rPr lang="zh-CN" altLang="en-US" dirty="0">
                <a:ea typeface="方正北魏楷书简体" pitchFamily="1" charset="-122"/>
              </a:rPr>
              <a:t>、确股是一种制度创新</a:t>
            </a:r>
            <a:endParaRPr lang="zh-CN" altLang="en-US" dirty="0">
              <a:ea typeface="方正北魏楷书简体" pitchFamily="1" charset="-122"/>
            </a:endParaRPr>
          </a:p>
          <a:p>
            <a:pPr eaLnBrk="1" hangingPunct="1"/>
            <a:r>
              <a:rPr lang="zh-CN" altLang="zh-CN" dirty="0">
                <a:ea typeface="方正北魏楷书简体" pitchFamily="1" charset="-122"/>
              </a:rPr>
              <a:t>——</a:t>
            </a:r>
            <a:r>
              <a:rPr lang="zh-CN" altLang="en-US" dirty="0">
                <a:ea typeface="方正北魏楷书简体" pitchFamily="1" charset="-122"/>
              </a:rPr>
              <a:t>目前应限定在已经实行股份合作、城郊地少无法确到到户的个别村组。</a:t>
            </a:r>
            <a:endParaRPr lang="zh-CN" altLang="en-US" dirty="0">
              <a:ea typeface="方正北魏楷书简体" pitchFamily="1" charset="-122"/>
            </a:endParaRPr>
          </a:p>
          <a:p>
            <a:pPr eaLnBrk="1" hangingPunct="1"/>
            <a:endParaRPr lang="zh-CN" altLang="en-US" b="0" dirty="0">
              <a:solidFill>
                <a:srgbClr val="FF0000"/>
              </a:solidFill>
              <a:ea typeface="方正小标宋简体" pitchFamily="65"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35840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60419" name="文本占位符 358402"/>
          <p:cNvSpPr>
            <a:spLocks noGrp="1"/>
          </p:cNvSpPr>
          <p:nvPr>
            <p:ph idx="1"/>
          </p:nvPr>
        </p:nvSpPr>
        <p:spPr>
          <a:xfrm>
            <a:off x="457200" y="920750"/>
            <a:ext cx="8229600" cy="5403850"/>
          </a:xfrm>
          <a:ln/>
        </p:spPr>
        <p:txBody>
          <a:bodyPr vert="horz" wrap="square" lIns="91440" tIns="45720" rIns="91440" bIns="45720" anchor="t"/>
          <a:p>
            <a:pPr eaLnBrk="1" hangingPunct="1">
              <a:lnSpc>
                <a:spcPct val="90000"/>
              </a:lnSpc>
            </a:pPr>
            <a:r>
              <a:rPr lang="zh-CN" altLang="en-US" dirty="0"/>
              <a:t>（二）农村土地承包权确权登记</a:t>
            </a:r>
            <a:endParaRPr lang="zh-CN" altLang="en-US" sz="4000" b="0" dirty="0">
              <a:solidFill>
                <a:srgbClr val="FF0000"/>
              </a:solidFill>
              <a:latin typeface="方正北魏楷书简体" pitchFamily="1" charset="-122"/>
              <a:ea typeface="方正北魏楷书简体" pitchFamily="1" charset="-122"/>
            </a:endParaRPr>
          </a:p>
          <a:p>
            <a:pPr eaLnBrk="1" hangingPunct="1">
              <a:lnSpc>
                <a:spcPct val="90000"/>
              </a:lnSpc>
            </a:pPr>
            <a:r>
              <a:rPr lang="zh-CN" altLang="en-US" sz="3200" b="0" dirty="0">
                <a:solidFill>
                  <a:srgbClr val="FF0000"/>
                </a:solidFill>
                <a:latin typeface="方正北魏楷书简体" pitchFamily="1" charset="-122"/>
                <a:ea typeface="方正北魏楷书简体" pitchFamily="1" charset="-122"/>
              </a:rPr>
              <a:t>多出面积如何认定</a:t>
            </a:r>
            <a:endParaRPr lang="zh-CN" altLang="en-US" sz="3200" b="0" dirty="0">
              <a:solidFill>
                <a:srgbClr val="FF0000"/>
              </a:solidFill>
              <a:latin typeface="方正北魏楷书简体" pitchFamily="1" charset="-122"/>
              <a:ea typeface="方正北魏楷书简体" pitchFamily="1" charset="-122"/>
            </a:endParaRPr>
          </a:p>
          <a:p>
            <a:pPr eaLnBrk="1" hangingPunct="1">
              <a:lnSpc>
                <a:spcPct val="90000"/>
              </a:lnSpc>
            </a:pPr>
            <a:r>
              <a:rPr lang="zh-CN" altLang="zh-CN" sz="3100" dirty="0">
                <a:latin typeface="方正北魏楷书简体" pitchFamily="1" charset="-122"/>
                <a:ea typeface="方正北魏楷书简体" pitchFamily="1" charset="-122"/>
              </a:rPr>
              <a:t>1</a:t>
            </a:r>
            <a:r>
              <a:rPr lang="zh-CN" altLang="en-US" sz="3100" dirty="0">
                <a:latin typeface="方正北魏楷书简体" pitchFamily="1" charset="-122"/>
                <a:ea typeface="方正北魏楷书简体" pitchFamily="1" charset="-122"/>
              </a:rPr>
              <a:t>、实测结果经群众确认、集体内部公示。</a:t>
            </a:r>
            <a:endParaRPr lang="zh-CN" altLang="en-US" sz="3100" dirty="0">
              <a:latin typeface="方正北魏楷书简体" pitchFamily="1" charset="-122"/>
              <a:ea typeface="方正北魏楷书简体" pitchFamily="1" charset="-122"/>
            </a:endParaRPr>
          </a:p>
          <a:p>
            <a:pPr eaLnBrk="1" hangingPunct="1">
              <a:lnSpc>
                <a:spcPct val="90000"/>
              </a:lnSpc>
            </a:pPr>
            <a:r>
              <a:rPr lang="zh-CN" altLang="zh-CN" sz="3100" dirty="0">
                <a:latin typeface="方正北魏楷书简体" pitchFamily="1" charset="-122"/>
                <a:ea typeface="方正北魏楷书简体" pitchFamily="1" charset="-122"/>
              </a:rPr>
              <a:t>2</a:t>
            </a:r>
            <a:r>
              <a:rPr lang="zh-CN" altLang="en-US" sz="3100" dirty="0">
                <a:latin typeface="方正北魏楷书简体" pitchFamily="1" charset="-122"/>
                <a:ea typeface="方正北魏楷书简体" pitchFamily="1" charset="-122"/>
              </a:rPr>
              <a:t>、实测后在原四至范围内耕地，拓边展沿增加的、开荒的、侵占道路、渠道的、</a:t>
            </a:r>
            <a:r>
              <a:rPr lang="zh-CN" altLang="en-US" dirty="0">
                <a:solidFill>
                  <a:srgbClr val="FF0000"/>
                </a:solidFill>
              </a:rPr>
              <a:t>要根据本集体经济组织通过的</a:t>
            </a:r>
            <a:r>
              <a:rPr lang="en-US" altLang="zh-CN" dirty="0">
                <a:solidFill>
                  <a:srgbClr val="FF0000"/>
                </a:solidFill>
              </a:rPr>
              <a:t>《</a:t>
            </a:r>
            <a:r>
              <a:rPr lang="zh-CN" altLang="en-US" dirty="0">
                <a:solidFill>
                  <a:srgbClr val="FF0000"/>
                </a:solidFill>
              </a:rPr>
              <a:t>土地承包经营权确权工作实施方案</a:t>
            </a:r>
            <a:r>
              <a:rPr lang="en-US" altLang="zh-CN" dirty="0">
                <a:solidFill>
                  <a:srgbClr val="FF0000"/>
                </a:solidFill>
              </a:rPr>
              <a:t>》</a:t>
            </a:r>
            <a:r>
              <a:rPr lang="zh-CN" altLang="en-US" dirty="0">
                <a:solidFill>
                  <a:srgbClr val="FF0000"/>
                </a:solidFill>
              </a:rPr>
              <a:t>进行确权 。</a:t>
            </a:r>
            <a:endParaRPr lang="zh-CN" altLang="en-US" sz="3100" dirty="0">
              <a:solidFill>
                <a:srgbClr val="FF0000"/>
              </a:solidFill>
              <a:latin typeface="方正北魏楷书简体" pitchFamily="1" charset="-122"/>
              <a:ea typeface="方正北魏楷书简体" pitchFamily="1" charset="-122"/>
            </a:endParaRPr>
          </a:p>
          <a:p>
            <a:pPr eaLnBrk="1" hangingPunct="1">
              <a:lnSpc>
                <a:spcPct val="90000"/>
              </a:lnSpc>
            </a:pPr>
            <a:r>
              <a:rPr lang="zh-CN" altLang="en-US" sz="3100" dirty="0">
                <a:latin typeface="方正北魏楷书简体" pitchFamily="1" charset="-122"/>
                <a:ea typeface="方正北魏楷书简体" pitchFamily="1" charset="-122"/>
              </a:rPr>
              <a:t>3、把握两点：一是归属要清晰，该是谁的就是谁的；二是不要借机打农民承包地的主意。纳入家庭承包的不能收费，纳入其它方式承包的可按集体三资管理，公开有偿承包。</a:t>
            </a:r>
            <a:endParaRPr lang="zh-CN" altLang="en-US" sz="3100" dirty="0">
              <a:latin typeface="方正北魏楷书简体" pitchFamily="1" charset="-122"/>
              <a:ea typeface="方正北魏楷书简体" pitchFamily="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35942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61443" name="文本占位符 359426"/>
          <p:cNvSpPr>
            <a:spLocks noGrp="1"/>
          </p:cNvSpPr>
          <p:nvPr>
            <p:ph idx="1"/>
          </p:nvPr>
        </p:nvSpPr>
        <p:spPr>
          <a:xfrm>
            <a:off x="457200" y="1052513"/>
            <a:ext cx="8447088" cy="5534025"/>
          </a:xfrm>
          <a:ln/>
        </p:spPr>
        <p:txBody>
          <a:bodyPr vert="horz" wrap="square" lIns="91440" tIns="45720" rIns="91440" bIns="45720" anchor="t"/>
          <a:p>
            <a:pPr eaLnBrk="1" hangingPunct="1">
              <a:lnSpc>
                <a:spcPct val="90000"/>
              </a:lnSpc>
            </a:pPr>
            <a:r>
              <a:rPr lang="zh-CN" altLang="en-US" sz="2000" dirty="0"/>
              <a:t>（二）农村土地承包权确权登记</a:t>
            </a:r>
            <a:endParaRPr lang="zh-CN" altLang="en-US" dirty="0">
              <a:solidFill>
                <a:srgbClr val="FF0000"/>
              </a:solidFill>
              <a:ea typeface="方正小标宋简体" pitchFamily="65" charset="-122"/>
            </a:endParaRPr>
          </a:p>
          <a:p>
            <a:pPr eaLnBrk="1" hangingPunct="1">
              <a:lnSpc>
                <a:spcPct val="90000"/>
              </a:lnSpc>
            </a:pPr>
            <a:r>
              <a:rPr lang="zh-CN" altLang="en-US" dirty="0">
                <a:solidFill>
                  <a:srgbClr val="FF0000"/>
                </a:solidFill>
                <a:ea typeface="方正小标宋简体" pitchFamily="65" charset="-122"/>
              </a:rPr>
              <a:t>土地流转后怎么办</a:t>
            </a:r>
            <a:endParaRPr lang="zh-CN" altLang="en-US" dirty="0">
              <a:solidFill>
                <a:srgbClr val="FF0000"/>
              </a:solidFill>
              <a:ea typeface="方正小标宋简体" pitchFamily="65" charset="-122"/>
            </a:endParaRPr>
          </a:p>
          <a:p>
            <a:pPr eaLnBrk="1" hangingPunct="1">
              <a:lnSpc>
                <a:spcPct val="90000"/>
              </a:lnSpc>
            </a:pPr>
            <a:r>
              <a:rPr lang="zh-CN" altLang="en-US" sz="2000" dirty="0"/>
              <a:t>土地流转了怎么登记？</a:t>
            </a:r>
            <a:endParaRPr lang="zh-CN" altLang="en-US" sz="2000" dirty="0"/>
          </a:p>
          <a:p>
            <a:pPr eaLnBrk="1" hangingPunct="1">
              <a:lnSpc>
                <a:spcPct val="90000"/>
              </a:lnSpc>
            </a:pPr>
            <a:r>
              <a:rPr lang="zh-CN" altLang="zh-CN" sz="2000" dirty="0"/>
              <a:t>——</a:t>
            </a:r>
            <a:r>
              <a:rPr lang="zh-CN" altLang="en-US" sz="2000" dirty="0"/>
              <a:t>转包、出租、入股等不改变承包经营权，按原承包户登记，流转关系不变；</a:t>
            </a:r>
            <a:endParaRPr lang="zh-CN" altLang="en-US" sz="2000" dirty="0"/>
          </a:p>
          <a:p>
            <a:pPr eaLnBrk="1" hangingPunct="1">
              <a:lnSpc>
                <a:spcPct val="90000"/>
              </a:lnSpc>
            </a:pPr>
            <a:r>
              <a:rPr lang="zh-CN" altLang="zh-CN" sz="2000" dirty="0"/>
              <a:t>——</a:t>
            </a:r>
            <a:r>
              <a:rPr lang="zh-CN" altLang="en-US" sz="2000" dirty="0"/>
              <a:t>转让、互换产生权利让渡，依协议按流转后的承包关系登记，或者按原承包关系登记再予以变更；（</a:t>
            </a:r>
            <a:r>
              <a:rPr lang="zh-CN" altLang="en-US" sz="2000" dirty="0">
                <a:solidFill>
                  <a:srgbClr val="FF0000"/>
                </a:solidFill>
              </a:rPr>
              <a:t>如受让方为非本集体经济组织成员，暂不确权，</a:t>
            </a:r>
            <a:r>
              <a:rPr lang="zh-CN" altLang="en-US" sz="2000" dirty="0"/>
              <a:t>代国家相关政策明确后处理）</a:t>
            </a:r>
            <a:endParaRPr lang="zh-CN" altLang="en-US" sz="2000" dirty="0"/>
          </a:p>
          <a:p>
            <a:pPr eaLnBrk="1" hangingPunct="1">
              <a:lnSpc>
                <a:spcPct val="90000"/>
              </a:lnSpc>
            </a:pPr>
            <a:r>
              <a:rPr lang="zh-CN" altLang="zh-CN" sz="2000" dirty="0"/>
              <a:t>——</a:t>
            </a:r>
            <a:r>
              <a:rPr lang="zh-CN" altLang="en-US" sz="2000" dirty="0"/>
              <a:t>入股从合作生产和股份经营两个方面考虑；</a:t>
            </a:r>
            <a:endParaRPr lang="zh-CN" altLang="en-US" sz="2000" dirty="0"/>
          </a:p>
          <a:p>
            <a:pPr eaLnBrk="1" hangingPunct="1">
              <a:lnSpc>
                <a:spcPct val="90000"/>
              </a:lnSpc>
            </a:pPr>
            <a:r>
              <a:rPr lang="zh-CN" altLang="en-US" sz="2000" dirty="0"/>
              <a:t>界限打破了怎么办？</a:t>
            </a:r>
            <a:endParaRPr lang="zh-CN" altLang="en-US" sz="2000" dirty="0"/>
          </a:p>
          <a:p>
            <a:pPr eaLnBrk="1" hangingPunct="1">
              <a:lnSpc>
                <a:spcPct val="90000"/>
              </a:lnSpc>
            </a:pPr>
            <a:r>
              <a:rPr lang="zh-CN" altLang="zh-CN" sz="2000" dirty="0"/>
              <a:t>——</a:t>
            </a:r>
            <a:r>
              <a:rPr lang="zh-CN" altLang="en-US" sz="2000" dirty="0"/>
              <a:t>边界清晰的，按照边界确权；不清的，按原相对位置确权。不提倡共有分摊。</a:t>
            </a:r>
            <a:endParaRPr lang="zh-CN" altLang="en-US" sz="2000" dirty="0"/>
          </a:p>
          <a:p>
            <a:pPr eaLnBrk="1" hangingPunct="1">
              <a:lnSpc>
                <a:spcPct val="90000"/>
              </a:lnSpc>
            </a:pPr>
            <a:r>
              <a:rPr lang="zh-CN" altLang="en-US" sz="2000" dirty="0"/>
              <a:t>能否给规模经营主体发土地经营权证？</a:t>
            </a:r>
            <a:endParaRPr lang="zh-CN" altLang="en-US" sz="2000" dirty="0"/>
          </a:p>
          <a:p>
            <a:pPr eaLnBrk="1" hangingPunct="1">
              <a:lnSpc>
                <a:spcPct val="90000"/>
              </a:lnSpc>
            </a:pPr>
            <a:r>
              <a:rPr lang="zh-CN" altLang="zh-CN" sz="2000" dirty="0"/>
              <a:t>——</a:t>
            </a:r>
            <a:r>
              <a:rPr lang="zh-CN" altLang="en-US" sz="2000" dirty="0"/>
              <a:t>土地经营权与土地承包经营权、所有权界限还没有清晰，需要慎重。</a:t>
            </a:r>
            <a:endParaRPr lang="zh-CN" altLang="en-US"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36044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62467" name="文本占位符 360450"/>
          <p:cNvSpPr>
            <a:spLocks noGrp="1"/>
          </p:cNvSpPr>
          <p:nvPr>
            <p:ph idx="1"/>
          </p:nvPr>
        </p:nvSpPr>
        <p:spPr>
          <a:xfrm>
            <a:off x="457200" y="1052513"/>
            <a:ext cx="8229600" cy="5272087"/>
          </a:xfrm>
          <a:ln/>
        </p:spPr>
        <p:txBody>
          <a:bodyPr vert="horz" wrap="square" lIns="91440" tIns="45720" rIns="91440" bIns="45720" anchor="t"/>
          <a:p>
            <a:pPr eaLnBrk="1" hangingPunct="1">
              <a:lnSpc>
                <a:spcPct val="90000"/>
              </a:lnSpc>
            </a:pPr>
            <a:r>
              <a:rPr lang="zh-CN" altLang="en-US" dirty="0"/>
              <a:t>（二）农村土地承包权确权登记</a:t>
            </a:r>
            <a:endParaRPr lang="zh-CN" altLang="en-US" sz="3200" dirty="0">
              <a:solidFill>
                <a:srgbClr val="FF0000"/>
              </a:solidFill>
              <a:ea typeface="方正小标宋简体" pitchFamily="65" charset="-122"/>
            </a:endParaRPr>
          </a:p>
          <a:p>
            <a:pPr eaLnBrk="1" hangingPunct="1">
              <a:lnSpc>
                <a:spcPct val="90000"/>
              </a:lnSpc>
            </a:pPr>
            <a:r>
              <a:rPr lang="zh-CN" altLang="en-US" sz="3200" dirty="0">
                <a:solidFill>
                  <a:srgbClr val="FF0000"/>
                </a:solidFill>
              </a:rPr>
              <a:t>     改变农业用途如何确权</a:t>
            </a:r>
            <a:endParaRPr lang="zh-CN" altLang="en-US" sz="3200" dirty="0">
              <a:solidFill>
                <a:srgbClr val="FF0000"/>
              </a:solidFill>
            </a:endParaRPr>
          </a:p>
          <a:p>
            <a:pPr eaLnBrk="1" hangingPunct="1">
              <a:lnSpc>
                <a:spcPct val="90000"/>
              </a:lnSpc>
            </a:pPr>
            <a:r>
              <a:rPr lang="zh-CN" altLang="en-US" dirty="0"/>
              <a:t>       承包合同记载为耕地，在调查中发现与“二调”成果不一致，现已改变用途的，由乡（镇）人民政府提请县级人民政府处理。要本着尊重历史，面对现实的原则，对已办理林权证书的，应修改原承包合同中的土地“用途”；对已改变建设用地的，应依法办理土地转用手续后，解除原承包合同。对没有办理相关手续的，要求用地单位限期办理相关手续；如果不能办理的，按照有关法律法规处理。在确权时，仍然按照原承包关系确认土地承包经营权。</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361473"/>
          <p:cNvSpPr>
            <a:spLocks noGrp="1"/>
          </p:cNvSpPr>
          <p:nvPr>
            <p:ph type="title"/>
          </p:nvPr>
        </p:nvSpPr>
        <p:spPr>
          <a:xfrm>
            <a:off x="471488" y="288925"/>
            <a:ext cx="7848600" cy="609600"/>
          </a:xfrm>
          <a:ln/>
        </p:spPr>
        <p:txBody>
          <a:bodyPr vert="horz" wrap="square" lIns="91440" tIns="45720" rIns="91440" bIns="45720" anchor="ctr"/>
          <a:p>
            <a:pPr eaLnBrk="1" hangingPunct="1"/>
            <a:r>
              <a:rPr lang="zh-CN" altLang="en-US" dirty="0"/>
              <a:t>四、农村集体资源管理</a:t>
            </a:r>
            <a:endParaRPr lang="zh-CN" altLang="en-US" dirty="0"/>
          </a:p>
        </p:txBody>
      </p:sp>
      <p:sp>
        <p:nvSpPr>
          <p:cNvPr id="63491" name="文本占位符 361474"/>
          <p:cNvSpPr>
            <a:spLocks noGrp="1"/>
          </p:cNvSpPr>
          <p:nvPr>
            <p:ph idx="1"/>
          </p:nvPr>
        </p:nvSpPr>
        <p:spPr>
          <a:xfrm>
            <a:off x="457200" y="1052513"/>
            <a:ext cx="8229600" cy="5272087"/>
          </a:xfrm>
          <a:ln/>
        </p:spPr>
        <p:txBody>
          <a:bodyPr vert="horz" wrap="square" lIns="91440" tIns="45720" rIns="91440" bIns="45720" anchor="t"/>
          <a:p>
            <a:pPr eaLnBrk="1" hangingPunct="1"/>
            <a:r>
              <a:rPr lang="zh-CN" altLang="en-US" dirty="0"/>
              <a:t>（二）农村土地承包权确权登记</a:t>
            </a:r>
            <a:endParaRPr lang="zh-CN" altLang="en-US" sz="3600" dirty="0">
              <a:solidFill>
                <a:srgbClr val="FF0000"/>
              </a:solidFill>
              <a:ea typeface="方正小标宋简体" pitchFamily="65" charset="-122"/>
            </a:endParaRPr>
          </a:p>
          <a:p>
            <a:pPr eaLnBrk="1" hangingPunct="1"/>
            <a:r>
              <a:rPr lang="zh-CN" altLang="en-US" sz="3600" b="0" dirty="0">
                <a:solidFill>
                  <a:srgbClr val="FF0000"/>
                </a:solidFill>
              </a:rPr>
              <a:t> 承包合同要件变化如何确权？</a:t>
            </a:r>
            <a:endParaRPr lang="zh-CN" altLang="en-US" sz="3600" b="0" dirty="0">
              <a:solidFill>
                <a:srgbClr val="FF0000"/>
              </a:solidFill>
            </a:endParaRPr>
          </a:p>
          <a:p>
            <a:pPr eaLnBrk="1" hangingPunct="1"/>
            <a:r>
              <a:rPr lang="zh-CN" altLang="en-US" dirty="0">
                <a:solidFill>
                  <a:srgbClr val="FF0000"/>
                </a:solidFill>
              </a:rPr>
              <a:t>承包方：</a:t>
            </a:r>
            <a:r>
              <a:rPr lang="zh-CN" altLang="en-US" dirty="0"/>
              <a:t>如果承包方代表人有变化的，应当在共有人中重新推选确定。</a:t>
            </a:r>
            <a:endParaRPr lang="zh-CN" altLang="en-US" dirty="0"/>
          </a:p>
          <a:p>
            <a:pPr eaLnBrk="1" hangingPunct="1"/>
            <a:r>
              <a:rPr lang="zh-CN" altLang="en-US" dirty="0">
                <a:solidFill>
                  <a:srgbClr val="FF0000"/>
                </a:solidFill>
              </a:rPr>
              <a:t>发包方：</a:t>
            </a:r>
            <a:r>
              <a:rPr lang="zh-CN" altLang="en-US" dirty="0"/>
              <a:t>分立或者合并的，依据上级民政部门对发包方变动的相关文件，在登记中应当记载变动过程，原发包方名称不得改变（村级档案中发包方调查表中体现）。</a:t>
            </a:r>
            <a:endParaRPr lang="zh-CN" altLang="en-US" dirty="0"/>
          </a:p>
          <a:p>
            <a:pPr eaLnBrk="1" hangingPunct="1"/>
            <a:endParaRPr lang="zh-CN" altLang="en-US" sz="3600" b="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259073"/>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9219" name="文本占位符 259074"/>
          <p:cNvSpPr>
            <a:spLocks noGrp="1"/>
          </p:cNvSpPr>
          <p:nvPr>
            <p:ph idx="1"/>
          </p:nvPr>
        </p:nvSpPr>
        <p:spPr>
          <a:xfrm>
            <a:off x="457200" y="1054100"/>
            <a:ext cx="8229600" cy="5803900"/>
          </a:xfrm>
          <a:ln/>
        </p:spPr>
        <p:txBody>
          <a:bodyPr vert="horz" wrap="square" lIns="91440" tIns="45720" rIns="91440" bIns="45720" anchor="t"/>
          <a:p>
            <a:pPr eaLnBrk="1" hangingPunct="1"/>
            <a:endParaRPr lang="en-US" altLang="zh-CN" dirty="0"/>
          </a:p>
          <a:p>
            <a:pPr algn="just" eaLnBrk="1" hangingPunct="1"/>
            <a:r>
              <a:rPr lang="en-US" altLang="zh-CN" sz="3200" dirty="0"/>
              <a:t>2</a:t>
            </a:r>
            <a:r>
              <a:rPr lang="zh-CN" altLang="en-US" sz="3200" dirty="0"/>
              <a:t>、农村集体“三资” 处置原则</a:t>
            </a:r>
            <a:endParaRPr lang="zh-CN" altLang="en-US" sz="3200" dirty="0"/>
          </a:p>
          <a:p>
            <a:pPr algn="just" eaLnBrk="1" hangingPunct="1"/>
            <a:r>
              <a:rPr lang="en-US" altLang="zh-CN" dirty="0"/>
              <a:t>             ——</a:t>
            </a:r>
            <a:r>
              <a:rPr lang="zh-CN" altLang="en-US" dirty="0"/>
              <a:t>民主管理、资产评估</a:t>
            </a:r>
            <a:endParaRPr lang="zh-CN" altLang="en-US" dirty="0"/>
          </a:p>
          <a:p>
            <a:pPr algn="just" eaLnBrk="1" hangingPunct="1"/>
            <a:r>
              <a:rPr lang="en-US" altLang="zh-CN" dirty="0"/>
              <a:t>《</a:t>
            </a:r>
            <a:r>
              <a:rPr lang="zh-CN" altLang="en-US" dirty="0"/>
              <a:t>国务院关于加强农村集体资产管理工作的通知</a:t>
            </a:r>
            <a:r>
              <a:rPr lang="en-US" altLang="zh-CN" dirty="0"/>
              <a:t>》</a:t>
            </a:r>
            <a:r>
              <a:rPr lang="zh-CN" altLang="en-US" dirty="0"/>
              <a:t>（国发</a:t>
            </a:r>
            <a:r>
              <a:rPr lang="en-US" altLang="zh-CN" dirty="0"/>
              <a:t>[1995]35</a:t>
            </a:r>
            <a:r>
              <a:rPr lang="zh-CN" altLang="en-US" dirty="0"/>
              <a:t>号）有两个明确要求：</a:t>
            </a:r>
            <a:endParaRPr lang="zh-CN" altLang="en-US" dirty="0"/>
          </a:p>
          <a:p>
            <a:pPr algn="just" eaLnBrk="1" hangingPunct="1"/>
            <a:r>
              <a:rPr lang="zh-CN" altLang="en-US" dirty="0">
                <a:solidFill>
                  <a:srgbClr val="FF0000"/>
                </a:solidFill>
              </a:rPr>
              <a:t>一是，民主管理的原则。</a:t>
            </a:r>
            <a:r>
              <a:rPr lang="en-US" altLang="zh-CN" dirty="0">
                <a:solidFill>
                  <a:srgbClr val="FF0000"/>
                </a:solidFill>
              </a:rPr>
              <a:t>2</a:t>
            </a:r>
            <a:r>
              <a:rPr lang="zh-CN" altLang="en-US" dirty="0">
                <a:solidFill>
                  <a:srgbClr val="FF0000"/>
                </a:solidFill>
              </a:rPr>
              <a:t>个</a:t>
            </a:r>
            <a:r>
              <a:rPr lang="en-US" altLang="zh-CN" dirty="0">
                <a:solidFill>
                  <a:srgbClr val="FF0000"/>
                </a:solidFill>
              </a:rPr>
              <a:t>2/3</a:t>
            </a:r>
            <a:r>
              <a:rPr lang="zh-CN" altLang="en-US" dirty="0">
                <a:solidFill>
                  <a:srgbClr val="FF0000"/>
                </a:solidFill>
              </a:rPr>
              <a:t>通过。</a:t>
            </a:r>
            <a:endParaRPr lang="zh-CN" altLang="en-US" dirty="0">
              <a:solidFill>
                <a:srgbClr val="FF0000"/>
              </a:solidFill>
            </a:endParaRPr>
          </a:p>
          <a:p>
            <a:pPr algn="just" eaLnBrk="1" hangingPunct="1"/>
            <a:r>
              <a:rPr lang="zh-CN" altLang="en-US" dirty="0">
                <a:solidFill>
                  <a:srgbClr val="FF0000"/>
                </a:solidFill>
              </a:rPr>
              <a:t>二是，资产评估、大会确认原则。</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36249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64515" name="文本占位符 362498"/>
          <p:cNvSpPr>
            <a:spLocks noGrp="1"/>
          </p:cNvSpPr>
          <p:nvPr>
            <p:ph idx="1"/>
          </p:nvPr>
        </p:nvSpPr>
        <p:spPr>
          <a:xfrm>
            <a:off x="457200" y="1052513"/>
            <a:ext cx="8229600" cy="5272087"/>
          </a:xfrm>
          <a:ln/>
        </p:spPr>
        <p:txBody>
          <a:bodyPr vert="horz" wrap="square" lIns="91440" tIns="45720" rIns="91440" bIns="45720" anchor="t"/>
          <a:p>
            <a:pPr eaLnBrk="1" hangingPunct="1"/>
            <a:r>
              <a:rPr lang="zh-CN" altLang="en-US" dirty="0"/>
              <a:t>    （二）农村土地承包权确权登记</a:t>
            </a:r>
            <a:endParaRPr lang="zh-CN" altLang="en-US" sz="3600" dirty="0">
              <a:solidFill>
                <a:srgbClr val="FF0000"/>
              </a:solidFill>
              <a:ea typeface="方正小标宋简体" pitchFamily="65" charset="-122"/>
            </a:endParaRPr>
          </a:p>
          <a:p>
            <a:pPr eaLnBrk="1" hangingPunct="1"/>
            <a:r>
              <a:rPr lang="zh-CN" altLang="en-US" b="0" dirty="0">
                <a:solidFill>
                  <a:srgbClr val="FF0000"/>
                </a:solidFill>
              </a:rPr>
              <a:t>      颁发农村土地承包经营权证书</a:t>
            </a:r>
            <a:endParaRPr lang="zh-CN" altLang="en-US" b="0" dirty="0">
              <a:solidFill>
                <a:srgbClr val="FF0000"/>
              </a:solidFill>
            </a:endParaRPr>
          </a:p>
          <a:p>
            <a:pPr eaLnBrk="1" hangingPunct="1"/>
            <a:r>
              <a:rPr lang="zh-CN" altLang="en-US" dirty="0"/>
              <a:t>      本次确权登记后，根据国家制定的新土地承包经营权证书样式，由县级人民政府向承包农户重新颁发土地承包经营权证书。</a:t>
            </a:r>
            <a:endParaRPr lang="zh-CN" altLang="en-US" dirty="0"/>
          </a:p>
          <a:p>
            <a:pPr eaLnBrk="1" hangingPunct="1"/>
            <a:r>
              <a:rPr lang="zh-CN" altLang="en-US" dirty="0"/>
              <a:t> </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36352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65539" name="文本占位符 363522"/>
          <p:cNvSpPr>
            <a:spLocks noGrp="1"/>
          </p:cNvSpPr>
          <p:nvPr>
            <p:ph idx="1"/>
          </p:nvPr>
        </p:nvSpPr>
        <p:spPr>
          <a:xfrm>
            <a:off x="457200" y="1052513"/>
            <a:ext cx="8229600" cy="5272087"/>
          </a:xfrm>
          <a:ln/>
        </p:spPr>
        <p:txBody>
          <a:bodyPr vert="horz" wrap="square" lIns="91440" tIns="45720" rIns="91440" bIns="45720" anchor="t"/>
          <a:p>
            <a:pPr eaLnBrk="1" hangingPunct="1"/>
            <a:r>
              <a:rPr lang="zh-CN" altLang="en-US" dirty="0"/>
              <a:t>（二）农村土地承包权确权登记</a:t>
            </a:r>
            <a:endParaRPr lang="zh-CN" altLang="en-US" sz="3600" dirty="0">
              <a:solidFill>
                <a:srgbClr val="FF0000"/>
              </a:solidFill>
              <a:ea typeface="方正小标宋简体" pitchFamily="65" charset="-122"/>
            </a:endParaRPr>
          </a:p>
          <a:p>
            <a:pPr eaLnBrk="1" hangingPunct="1"/>
            <a:r>
              <a:rPr lang="zh-CN" altLang="en-US" sz="2400" dirty="0">
                <a:solidFill>
                  <a:srgbClr val="FF0000"/>
                </a:solidFill>
                <a:ea typeface="方正小标宋简体" pitchFamily="65" charset="-122"/>
              </a:rPr>
              <a:t>     工作总体要求</a:t>
            </a:r>
            <a:endParaRPr lang="zh-CN" altLang="en-US" sz="2400" dirty="0">
              <a:solidFill>
                <a:srgbClr val="FF0000"/>
              </a:solidFill>
              <a:ea typeface="方正小标宋简体" pitchFamily="65" charset="-122"/>
            </a:endParaRPr>
          </a:p>
          <a:p>
            <a:pPr eaLnBrk="1" hangingPunct="1"/>
            <a:r>
              <a:rPr lang="zh-CN" altLang="en-US" dirty="0"/>
              <a:t>    </a:t>
            </a:r>
            <a:r>
              <a:rPr lang="zh-CN" altLang="en-US" dirty="0">
                <a:solidFill>
                  <a:srgbClr val="FF0000"/>
                </a:solidFill>
              </a:rPr>
              <a:t>做到四个到位：</a:t>
            </a:r>
            <a:r>
              <a:rPr lang="zh-CN" altLang="en-US" dirty="0"/>
              <a:t>一是重视程度到位。二是宣传培训到位。三是方案措施到位。四是经费保障到位。</a:t>
            </a:r>
            <a:endParaRPr lang="zh-CN" altLang="en-US" dirty="0"/>
          </a:p>
          <a:p>
            <a:pPr eaLnBrk="1" hangingPunct="1"/>
            <a:r>
              <a:rPr lang="zh-CN" altLang="en-US" dirty="0"/>
              <a:t>   </a:t>
            </a:r>
            <a:r>
              <a:rPr lang="zh-CN" altLang="en-US" dirty="0">
                <a:solidFill>
                  <a:srgbClr val="FF0000"/>
                </a:solidFill>
              </a:rPr>
              <a:t>抓住</a:t>
            </a:r>
            <a:r>
              <a:rPr lang="en-US" altLang="zh-CN" dirty="0">
                <a:solidFill>
                  <a:srgbClr val="FF0000"/>
                </a:solidFill>
              </a:rPr>
              <a:t>4</a:t>
            </a:r>
            <a:r>
              <a:rPr lang="zh-CN" altLang="en-US" dirty="0">
                <a:solidFill>
                  <a:srgbClr val="FF0000"/>
                </a:solidFill>
              </a:rPr>
              <a:t>个关键环节。</a:t>
            </a:r>
            <a:r>
              <a:rPr lang="zh-CN" altLang="en-US" dirty="0"/>
              <a:t>一是抓住工作规程。二是抓住专业队伍（经管、测绘、调解队伍三是抓住实地测量这个关键。四是抓住监督考核这个关键。</a:t>
            </a:r>
            <a:endParaRPr lang="zh-CN" altLang="en-US" dirty="0"/>
          </a:p>
          <a:p>
            <a:pPr eaLnBrk="1" hangingPunct="1"/>
            <a:r>
              <a:rPr lang="zh-CN" altLang="en-US" dirty="0">
                <a:solidFill>
                  <a:srgbClr val="FF0000"/>
                </a:solidFill>
              </a:rPr>
              <a:t>   充分利用确权成果。</a:t>
            </a:r>
            <a:r>
              <a:rPr lang="zh-CN" altLang="en-US" dirty="0"/>
              <a:t>一是建立全旗农村土地承包管理信息系统。二是开展农村产权流转交易市场试点建设。三是强化农村土地仲裁机构建设。</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364545"/>
          <p:cNvSpPr>
            <a:spLocks noGrp="1"/>
          </p:cNvSpPr>
          <p:nvPr>
            <p:ph type="title"/>
          </p:nvPr>
        </p:nvSpPr>
        <p:spPr>
          <a:ln/>
        </p:spPr>
        <p:txBody>
          <a:bodyPr vert="horz" wrap="square" lIns="91440" tIns="45720" rIns="91440" bIns="45720" anchor="ctr"/>
          <a:p>
            <a:pPr eaLnBrk="1" hangingPunct="1"/>
            <a:r>
              <a:rPr lang="zh-CN" altLang="en-US" dirty="0"/>
              <a:t>（三）农村土地承包经营权流转</a:t>
            </a:r>
            <a:endParaRPr lang="zh-CN" altLang="en-US" dirty="0"/>
          </a:p>
        </p:txBody>
      </p:sp>
      <p:sp>
        <p:nvSpPr>
          <p:cNvPr id="66563" name="文本占位符 364546"/>
          <p:cNvSpPr>
            <a:spLocks noGrp="1"/>
          </p:cNvSpPr>
          <p:nvPr>
            <p:ph idx="1"/>
          </p:nvPr>
        </p:nvSpPr>
        <p:spPr>
          <a:xfrm>
            <a:off x="457200" y="1050925"/>
            <a:ext cx="8229600" cy="5491163"/>
          </a:xfrm>
          <a:ln/>
        </p:spPr>
        <p:txBody>
          <a:bodyPr vert="horz" wrap="square" lIns="91440" tIns="45720" rIns="91440" bIns="45720" anchor="t"/>
          <a:p>
            <a:pPr eaLnBrk="1" hangingPunct="1"/>
            <a:r>
              <a:rPr lang="en-US" altLang="zh-CN" dirty="0">
                <a:solidFill>
                  <a:srgbClr val="FF0000"/>
                </a:solidFill>
              </a:rPr>
              <a:t>      1</a:t>
            </a:r>
            <a:r>
              <a:rPr lang="zh-CN" altLang="en-US" dirty="0">
                <a:solidFill>
                  <a:srgbClr val="FF0000"/>
                </a:solidFill>
              </a:rPr>
              <a:t>、主要依据：</a:t>
            </a:r>
            <a:endParaRPr lang="zh-CN" altLang="en-US" dirty="0"/>
          </a:p>
          <a:p>
            <a:pPr eaLnBrk="1" hangingPunct="1"/>
            <a:r>
              <a:rPr lang="zh-CN" altLang="en-US" dirty="0"/>
              <a:t>       （中办发</a:t>
            </a:r>
            <a:r>
              <a:rPr lang="en-US" altLang="zh-CN" dirty="0"/>
              <a:t>〔2014〕61</a:t>
            </a:r>
            <a:r>
              <a:rPr lang="zh-CN" altLang="en-US" dirty="0"/>
              <a:t>号）</a:t>
            </a:r>
            <a:r>
              <a:rPr lang="en-US" altLang="zh-CN" dirty="0"/>
              <a:t>《</a:t>
            </a:r>
            <a:r>
              <a:rPr lang="zh-CN" altLang="en-US" dirty="0"/>
              <a:t>中共中央办公厅、国务院办公厅印发</a:t>
            </a:r>
            <a:r>
              <a:rPr lang="en-US" altLang="zh-CN" dirty="0"/>
              <a:t>〈</a:t>
            </a:r>
            <a:r>
              <a:rPr lang="zh-CN" altLang="en-US" dirty="0"/>
              <a:t>关于引导农村土地经营权有序流转发展农业适度规模经营的意见</a:t>
            </a:r>
            <a:r>
              <a:rPr lang="en-US" altLang="zh-CN" dirty="0"/>
              <a:t>〉</a:t>
            </a:r>
            <a:r>
              <a:rPr lang="zh-CN" altLang="en-US" dirty="0"/>
              <a:t>的通知</a:t>
            </a:r>
            <a:r>
              <a:rPr lang="en-US" altLang="zh-CN" dirty="0"/>
              <a:t>》</a:t>
            </a:r>
            <a:endParaRPr lang="en-US" altLang="zh-CN" dirty="0"/>
          </a:p>
          <a:p>
            <a:pPr eaLnBrk="1" hangingPunct="1"/>
            <a:r>
              <a:rPr lang="en-US" altLang="zh-CN" dirty="0"/>
              <a:t>    </a:t>
            </a:r>
            <a:endParaRPr lang="en-US" altLang="zh-CN" dirty="0"/>
          </a:p>
          <a:p>
            <a:pPr eaLnBrk="1" hangingPunct="1"/>
            <a:r>
              <a:rPr lang="en-US" altLang="zh-CN" dirty="0"/>
              <a:t>          </a:t>
            </a:r>
            <a:r>
              <a:rPr lang="zh-CN" altLang="en-US" dirty="0"/>
              <a:t>内容：稳定土地承包关系、土地流转、新型市场经营主体、农村推动仲裁、农村土地经营权流转市场体系建设、农村社会化服务体系等方面。</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365569"/>
          <p:cNvSpPr>
            <a:spLocks noGrp="1"/>
          </p:cNvSpPr>
          <p:nvPr>
            <p:ph type="title"/>
          </p:nvPr>
        </p:nvSpPr>
        <p:spPr>
          <a:ln/>
        </p:spPr>
        <p:txBody>
          <a:bodyPr vert="horz" wrap="square" lIns="91440" tIns="45720" rIns="91440" bIns="45720" anchor="ctr"/>
          <a:p>
            <a:pPr eaLnBrk="1" hangingPunct="1"/>
            <a:r>
              <a:rPr lang="zh-CN" altLang="en-US" dirty="0"/>
              <a:t>（三）农村土地承包经营权流转</a:t>
            </a:r>
            <a:endParaRPr lang="zh-CN" altLang="en-US" dirty="0"/>
          </a:p>
        </p:txBody>
      </p:sp>
      <p:sp>
        <p:nvSpPr>
          <p:cNvPr id="67587" name="文本占位符 365570"/>
          <p:cNvSpPr>
            <a:spLocks noGrp="1"/>
          </p:cNvSpPr>
          <p:nvPr>
            <p:ph idx="1"/>
          </p:nvPr>
        </p:nvSpPr>
        <p:spPr>
          <a:xfrm>
            <a:off x="457200" y="1050925"/>
            <a:ext cx="8229600" cy="5491163"/>
          </a:xfrm>
          <a:ln/>
        </p:spPr>
        <p:txBody>
          <a:bodyPr vert="horz" wrap="square" lIns="91440" tIns="45720" rIns="91440" bIns="45720" anchor="t"/>
          <a:p>
            <a:pPr eaLnBrk="1" hangingPunct="1"/>
            <a:r>
              <a:rPr lang="en-US" altLang="zh-CN" dirty="0">
                <a:solidFill>
                  <a:srgbClr val="FF0000"/>
                </a:solidFill>
              </a:rPr>
              <a:t>    2</a:t>
            </a:r>
            <a:r>
              <a:rPr lang="zh-CN" altLang="en-US" dirty="0">
                <a:solidFill>
                  <a:srgbClr val="FF0000"/>
                </a:solidFill>
              </a:rPr>
              <a:t>、适度规模的标准</a:t>
            </a:r>
            <a:r>
              <a:rPr lang="zh-CN" altLang="en-US" dirty="0"/>
              <a:t>：</a:t>
            </a:r>
            <a:endParaRPr lang="zh-CN" altLang="en-US" dirty="0"/>
          </a:p>
          <a:p>
            <a:pPr eaLnBrk="1" hangingPunct="1"/>
            <a:r>
              <a:rPr lang="zh-CN" altLang="en-US" dirty="0"/>
              <a:t>         现阶段，对土地经营规模相当于当地户均承包地面积</a:t>
            </a:r>
            <a:r>
              <a:rPr lang="en-US" altLang="zh-CN" dirty="0"/>
              <a:t>10</a:t>
            </a:r>
            <a:r>
              <a:rPr lang="zh-CN" altLang="en-US" dirty="0"/>
              <a:t>至</a:t>
            </a:r>
            <a:r>
              <a:rPr lang="en-US" altLang="zh-CN" dirty="0"/>
              <a:t>15</a:t>
            </a:r>
            <a:r>
              <a:rPr lang="zh-CN" altLang="en-US" dirty="0"/>
              <a:t>倍、务农收入相当于当地二三产业务工收入的，应当给予重点扶持。</a:t>
            </a:r>
            <a:endParaRPr lang="zh-CN" altLang="en-US" dirty="0"/>
          </a:p>
          <a:p>
            <a:pPr eaLnBrk="1" hangingPunct="1"/>
            <a:r>
              <a:rPr lang="zh-CN" altLang="en-US" dirty="0"/>
              <a:t>          各地要依据自然经济条件、农村劳动力转移情况、农业机械化水平等因素，研究确定本地区土地规模经营的适宜标准。防止脱离实际、违背农民意愿，片面追求超大规模经营的倾向。</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366593"/>
          <p:cNvSpPr>
            <a:spLocks noGrp="1"/>
          </p:cNvSpPr>
          <p:nvPr>
            <p:ph type="title"/>
          </p:nvPr>
        </p:nvSpPr>
        <p:spPr>
          <a:ln/>
        </p:spPr>
        <p:txBody>
          <a:bodyPr vert="horz" wrap="square" lIns="91440" tIns="45720" rIns="91440" bIns="45720" anchor="ctr"/>
          <a:p>
            <a:pPr eaLnBrk="1" hangingPunct="1"/>
            <a:r>
              <a:rPr lang="zh-CN" altLang="en-US" dirty="0"/>
              <a:t>（三）农村土地承包经营权流转</a:t>
            </a:r>
            <a:endParaRPr lang="zh-CN" altLang="en-US" dirty="0"/>
          </a:p>
        </p:txBody>
      </p:sp>
      <p:sp>
        <p:nvSpPr>
          <p:cNvPr id="68611" name="文本占位符 366594"/>
          <p:cNvSpPr>
            <a:spLocks noGrp="1"/>
          </p:cNvSpPr>
          <p:nvPr>
            <p:ph idx="1"/>
          </p:nvPr>
        </p:nvSpPr>
        <p:spPr>
          <a:xfrm>
            <a:off x="441325" y="1008063"/>
            <a:ext cx="8229600" cy="5491162"/>
          </a:xfrm>
          <a:ln/>
        </p:spPr>
        <p:txBody>
          <a:bodyPr vert="horz" wrap="square" lIns="91440" tIns="45720" rIns="91440" bIns="45720" anchor="t"/>
          <a:p>
            <a:pPr eaLnBrk="1" hangingPunct="1"/>
            <a:r>
              <a:rPr lang="en-US" altLang="zh-CN" dirty="0"/>
              <a:t>      </a:t>
            </a:r>
            <a:r>
              <a:rPr lang="en-US" altLang="zh-CN" dirty="0">
                <a:solidFill>
                  <a:srgbClr val="FF0000"/>
                </a:solidFill>
              </a:rPr>
              <a:t>3</a:t>
            </a:r>
            <a:r>
              <a:rPr lang="zh-CN" altLang="en-US" dirty="0">
                <a:solidFill>
                  <a:srgbClr val="FF0000"/>
                </a:solidFill>
              </a:rPr>
              <a:t>、流转的管理和服务</a:t>
            </a:r>
            <a:r>
              <a:rPr lang="en-US" altLang="zh-CN" dirty="0">
                <a:solidFill>
                  <a:srgbClr val="FF0000"/>
                </a:solidFill>
              </a:rPr>
              <a:t>:</a:t>
            </a:r>
            <a:endParaRPr lang="en-US" altLang="zh-CN" dirty="0">
              <a:solidFill>
                <a:srgbClr val="FF0000"/>
              </a:solidFill>
            </a:endParaRPr>
          </a:p>
          <a:p>
            <a:pPr eaLnBrk="1" hangingPunct="1"/>
            <a:r>
              <a:rPr lang="zh-CN" altLang="en-US" dirty="0">
                <a:solidFill>
                  <a:srgbClr val="FF0000"/>
                </a:solidFill>
              </a:rPr>
              <a:t>      </a:t>
            </a:r>
            <a:r>
              <a:rPr lang="zh-CN" altLang="en-US" dirty="0"/>
              <a:t>健全旗乡村三级流转服务体系。配齐村级流转信息员，搭建流转服务平台，开展流转信息的发布、合同签订、抵押贷款担保等相关业务。</a:t>
            </a:r>
            <a:endParaRPr lang="zh-CN" altLang="en-US" dirty="0"/>
          </a:p>
          <a:p>
            <a:pPr eaLnBrk="1" hangingPunct="1"/>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367617"/>
          <p:cNvSpPr>
            <a:spLocks noGrp="1"/>
          </p:cNvSpPr>
          <p:nvPr>
            <p:ph type="title"/>
          </p:nvPr>
        </p:nvSpPr>
        <p:spPr>
          <a:ln/>
        </p:spPr>
        <p:txBody>
          <a:bodyPr vert="horz" wrap="square" lIns="91440" tIns="45720" rIns="91440" bIns="45720" anchor="ctr"/>
          <a:p>
            <a:pPr eaLnBrk="1" hangingPunct="1"/>
            <a:r>
              <a:rPr lang="zh-CN" altLang="en-US" dirty="0"/>
              <a:t>（三）农村土地承包经营权流转</a:t>
            </a:r>
            <a:endParaRPr lang="zh-CN" altLang="en-US" dirty="0"/>
          </a:p>
        </p:txBody>
      </p:sp>
      <p:sp>
        <p:nvSpPr>
          <p:cNvPr id="69635" name="文本占位符 367618"/>
          <p:cNvSpPr>
            <a:spLocks noGrp="1"/>
          </p:cNvSpPr>
          <p:nvPr>
            <p:ph idx="1"/>
          </p:nvPr>
        </p:nvSpPr>
        <p:spPr>
          <a:xfrm>
            <a:off x="457200" y="1050925"/>
            <a:ext cx="8229600" cy="5491163"/>
          </a:xfrm>
          <a:ln/>
        </p:spPr>
        <p:txBody>
          <a:bodyPr vert="horz" wrap="square" lIns="91440" tIns="45720" rIns="91440" bIns="45720" anchor="t"/>
          <a:p>
            <a:pPr eaLnBrk="1" hangingPunct="1"/>
            <a:r>
              <a:rPr lang="en-US" altLang="zh-CN" dirty="0"/>
              <a:t>     </a:t>
            </a:r>
            <a:r>
              <a:rPr lang="en-US" altLang="zh-CN" dirty="0">
                <a:solidFill>
                  <a:srgbClr val="FF0000"/>
                </a:solidFill>
              </a:rPr>
              <a:t>4</a:t>
            </a:r>
            <a:r>
              <a:rPr lang="zh-CN" altLang="en-US" dirty="0">
                <a:solidFill>
                  <a:srgbClr val="FF0000"/>
                </a:solidFill>
              </a:rPr>
              <a:t>、流转需注意问题：</a:t>
            </a:r>
            <a:endParaRPr lang="zh-CN" altLang="en-US" dirty="0">
              <a:solidFill>
                <a:srgbClr val="FF0000"/>
              </a:solidFill>
            </a:endParaRPr>
          </a:p>
          <a:p>
            <a:pPr eaLnBrk="1" hangingPunct="1"/>
            <a:r>
              <a:rPr lang="zh-CN" altLang="en-US" dirty="0"/>
              <a:t>          一是流转的期限和价款。</a:t>
            </a:r>
            <a:endParaRPr lang="zh-CN" altLang="en-US" dirty="0"/>
          </a:p>
          <a:p>
            <a:pPr eaLnBrk="1" hangingPunct="1"/>
            <a:r>
              <a:rPr lang="zh-CN" altLang="en-US" dirty="0"/>
              <a:t>          二是在承包期内，承包方转让其承包经营权的，应当经发包方同意。对于没有经过村委会同意和备案的，应视为流转无效。</a:t>
            </a:r>
            <a:endParaRPr lang="zh-CN" altLang="en-US" dirty="0"/>
          </a:p>
          <a:p>
            <a:pPr eaLnBrk="1" hangingPunct="1"/>
            <a:r>
              <a:rPr lang="zh-CN" altLang="en-US" dirty="0"/>
              <a:t>          三是以租代征行为不符合法律程序，实质是流转行为。</a:t>
            </a:r>
            <a:endParaRPr lang="zh-CN" altLang="en-US" dirty="0"/>
          </a:p>
          <a:p>
            <a:pPr eaLnBrk="1" hangingPunct="1"/>
            <a:r>
              <a:rPr lang="zh-CN" altLang="en-US" dirty="0"/>
              <a:t>          四是加强对工商企业租赁农户承包地的监管和风险防范。 </a:t>
            </a:r>
            <a:endParaRPr lang="zh-CN"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28774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0659" name="文本占位符 287746"/>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solidFill>
                  <a:srgbClr val="FF0000"/>
                </a:solidFill>
              </a:rPr>
              <a:t>确权过程中几个具体问题 </a:t>
            </a:r>
            <a:endParaRPr lang="zh-CN" altLang="en-US" dirty="0">
              <a:solidFill>
                <a:srgbClr val="FF0000"/>
              </a:solidFill>
            </a:endParaRPr>
          </a:p>
          <a:p>
            <a:pPr eaLnBrk="1" hangingPunct="1"/>
            <a:r>
              <a:rPr lang="zh-CN" altLang="en-US" dirty="0">
                <a:solidFill>
                  <a:srgbClr val="FF0000"/>
                </a:solidFill>
              </a:rPr>
              <a:t>  一是关于机动地的问题</a:t>
            </a:r>
            <a:endParaRPr lang="zh-CN" altLang="en-US" dirty="0">
              <a:solidFill>
                <a:srgbClr val="FF0000"/>
              </a:solidFill>
            </a:endParaRPr>
          </a:p>
          <a:p>
            <a:pPr eaLnBrk="1" hangingPunct="1"/>
            <a:r>
              <a:rPr lang="zh-CN" altLang="en-US" dirty="0">
                <a:solidFill>
                  <a:srgbClr val="FF0000"/>
                </a:solidFill>
              </a:rPr>
              <a:t>    </a:t>
            </a:r>
            <a:r>
              <a:rPr lang="zh-CN" altLang="en-US" dirty="0"/>
              <a:t>控制总面积</a:t>
            </a:r>
            <a:r>
              <a:rPr lang="en-US" altLang="zh-CN" dirty="0"/>
              <a:t>5%</a:t>
            </a:r>
            <a:r>
              <a:rPr lang="zh-CN" altLang="en-US" dirty="0"/>
              <a:t>以内。</a:t>
            </a:r>
            <a:endParaRPr lang="zh-CN" altLang="en-US" dirty="0"/>
          </a:p>
          <a:p>
            <a:pPr eaLnBrk="1" hangingPunct="1"/>
            <a:r>
              <a:rPr lang="zh-CN" altLang="en-US" dirty="0"/>
              <a:t>    </a:t>
            </a:r>
            <a:r>
              <a:rPr lang="zh-CN" altLang="en-US" sz="2700" dirty="0"/>
              <a:t>机动地发包原则是一年一发包，最多不得超过三年。</a:t>
            </a:r>
            <a:endParaRPr lang="zh-CN" altLang="en-US" sz="2700" dirty="0"/>
          </a:p>
          <a:p>
            <a:pPr eaLnBrk="1" hangingPunct="1"/>
            <a:r>
              <a:rPr lang="zh-CN" altLang="en-US" dirty="0"/>
              <a:t>    机动地严格用于解决新增人口。</a:t>
            </a:r>
            <a:endParaRPr lang="zh-CN" altLang="en-US" dirty="0"/>
          </a:p>
        </p:txBody>
      </p:sp>
      <p:pic>
        <p:nvPicPr>
          <p:cNvPr id="70660" name="图片 287747" descr="图片1"/>
          <p:cNvPicPr>
            <a:picLocks noChangeAspect="1"/>
          </p:cNvPicPr>
          <p:nvPr/>
        </p:nvPicPr>
        <p:blipFill>
          <a:blip r:embed="rId1"/>
          <a:stretch>
            <a:fillRect/>
          </a:stretch>
        </p:blipFill>
        <p:spPr>
          <a:xfrm>
            <a:off x="5295900" y="3598863"/>
            <a:ext cx="3848100" cy="3259137"/>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28876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1683" name="文本占位符 288770"/>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二是册外地承包管理问题。</a:t>
            </a:r>
            <a:endParaRPr lang="zh-CN" altLang="en-US" dirty="0">
              <a:solidFill>
                <a:srgbClr val="FF0000"/>
              </a:solidFill>
            </a:endParaRPr>
          </a:p>
          <a:p>
            <a:pPr eaLnBrk="1" hangingPunct="1"/>
            <a:r>
              <a:rPr lang="zh-CN" altLang="en-US" dirty="0">
                <a:solidFill>
                  <a:srgbClr val="FF0000"/>
                </a:solidFill>
              </a:rPr>
              <a:t>      </a:t>
            </a:r>
            <a:r>
              <a:rPr lang="zh-CN" altLang="en-US" sz="2700" dirty="0"/>
              <a:t>在确定税费面积时，少报或遗漏地属于册外地。鉴于册外地属于耕地性质，不得以“四荒地”对待。</a:t>
            </a:r>
            <a:endParaRPr lang="zh-CN" altLang="en-US" sz="2700" dirty="0"/>
          </a:p>
          <a:p>
            <a:pPr eaLnBrk="1" hangingPunct="1"/>
            <a:r>
              <a:rPr lang="zh-CN" altLang="en-US" sz="2700" dirty="0"/>
              <a:t>       对于册外地加上机动地不超过总耕地面积</a:t>
            </a:r>
            <a:r>
              <a:rPr lang="en-US" altLang="zh-CN" sz="2700" dirty="0"/>
              <a:t>5</a:t>
            </a:r>
            <a:r>
              <a:rPr lang="zh-CN" altLang="en-US" sz="2700" dirty="0"/>
              <a:t>％的，应将这部分土地纳入机动地管理；</a:t>
            </a:r>
            <a:endParaRPr lang="zh-CN" altLang="en-US" sz="2700" dirty="0"/>
          </a:p>
          <a:p>
            <a:pPr eaLnBrk="1" hangingPunct="1"/>
            <a:r>
              <a:rPr lang="zh-CN" altLang="en-US" sz="2700" dirty="0"/>
              <a:t>       对于册外地加上机动地超过总耕地面积</a:t>
            </a:r>
            <a:r>
              <a:rPr lang="en-US" altLang="zh-CN" sz="2700" dirty="0"/>
              <a:t>5</a:t>
            </a:r>
            <a:r>
              <a:rPr lang="zh-CN" altLang="en-US" sz="2700" dirty="0"/>
              <a:t>％的，应将册外地全部分包给二轮土地承包时具有土地承包经营权的农户，并重新完善合同。</a:t>
            </a:r>
            <a:endParaRPr lang="zh-CN" altLang="en-US" sz="27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289793"/>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2707" name="文本占位符 289794"/>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三是关于自留地问题。</a:t>
            </a:r>
            <a:r>
              <a:rPr lang="zh-CN" altLang="en-US" dirty="0"/>
              <a:t>自留地是在实行“家庭联产承包责任制”之前，为了解决农户吃菜等问题，以户为单位，按人口分配的耕地。我国现行的</a:t>
            </a:r>
            <a:r>
              <a:rPr lang="en-US" altLang="zh-CN" dirty="0"/>
              <a:t>《</a:t>
            </a:r>
            <a:r>
              <a:rPr lang="zh-CN" altLang="en-US" dirty="0"/>
              <a:t>宪法</a:t>
            </a:r>
            <a:r>
              <a:rPr lang="en-US" altLang="zh-CN" dirty="0"/>
              <a:t>》</a:t>
            </a:r>
            <a:r>
              <a:rPr lang="zh-CN" altLang="en-US" dirty="0"/>
              <a:t>第八条第一款中规定：参加农村集体经济组织的劳动者，有权在法律规定的范围内经营自留地、自留山、家庭副业和饲养自留畜。</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29081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3731" name="文本占位符 290818"/>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三是关于自留地问题。</a:t>
            </a:r>
            <a:r>
              <a:rPr lang="en-US" altLang="zh-CN" dirty="0"/>
              <a:t>《</a:t>
            </a:r>
            <a:r>
              <a:rPr lang="zh-CN" altLang="en-US" dirty="0"/>
              <a:t>宪法</a:t>
            </a:r>
            <a:r>
              <a:rPr lang="en-US" altLang="zh-CN" dirty="0"/>
              <a:t>》</a:t>
            </a:r>
            <a:r>
              <a:rPr lang="zh-CN" altLang="en-US" dirty="0"/>
              <a:t>第十条第二款又规定：“农村和城市郊区的土地，除由法律规定属于国家所有的以外，属于集体所有；宅基地和自留地、自留山，也属于集体所有。” </a:t>
            </a:r>
            <a:r>
              <a:rPr lang="en-US" altLang="zh-CN" dirty="0"/>
              <a:t>《</a:t>
            </a:r>
            <a:r>
              <a:rPr lang="zh-CN" altLang="en-US" dirty="0"/>
              <a:t>农村人民公社工作条例修正草案</a:t>
            </a:r>
            <a:r>
              <a:rPr lang="en-US" altLang="zh-CN" dirty="0"/>
              <a:t>》</a:t>
            </a:r>
            <a:r>
              <a:rPr lang="zh-CN" altLang="en-US" dirty="0"/>
              <a:t>（中发</a:t>
            </a:r>
            <a:r>
              <a:rPr lang="en-US" altLang="zh-CN" dirty="0"/>
              <a:t>[62]516</a:t>
            </a:r>
            <a:r>
              <a:rPr lang="zh-CN" altLang="en-US" dirty="0"/>
              <a:t>号）第四十条中：“归社员家庭使用，长期不变。”目前，要根据有关法律政策的规定，维持农村自留地使用的现状，不得随意调整和变更。村组集体可以与自留地使用人签订单独承包合同。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264193"/>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10243" name="文本占位符 264194"/>
          <p:cNvSpPr>
            <a:spLocks noGrp="1"/>
          </p:cNvSpPr>
          <p:nvPr>
            <p:ph idx="1"/>
          </p:nvPr>
        </p:nvSpPr>
        <p:spPr>
          <a:xfrm>
            <a:off x="457200" y="1054100"/>
            <a:ext cx="8229600" cy="5803900"/>
          </a:xfrm>
          <a:ln/>
        </p:spPr>
        <p:txBody>
          <a:bodyPr vert="horz" wrap="square" lIns="91440" tIns="45720" rIns="91440" bIns="45720" anchor="t"/>
          <a:p>
            <a:pPr eaLnBrk="1" hangingPunct="1"/>
            <a:r>
              <a:rPr lang="en-US" altLang="zh-CN" dirty="0"/>
              <a:t>3</a:t>
            </a:r>
            <a:r>
              <a:rPr lang="zh-CN" altLang="en-US" dirty="0"/>
              <a:t>、农村集体“三资”管理模式</a:t>
            </a:r>
            <a:r>
              <a:rPr lang="en-US" altLang="zh-CN" dirty="0"/>
              <a:t>——</a:t>
            </a:r>
            <a:r>
              <a:rPr lang="zh-CN" altLang="en-US" dirty="0"/>
              <a:t>委托代理  </a:t>
            </a:r>
            <a:endParaRPr lang="zh-CN" altLang="en-US" dirty="0"/>
          </a:p>
          <a:p>
            <a:pPr eaLnBrk="1" hangingPunct="1"/>
            <a:r>
              <a:rPr lang="zh-CN" altLang="en-US" dirty="0"/>
              <a:t> </a:t>
            </a:r>
            <a:r>
              <a:rPr lang="zh-CN" altLang="en-US" dirty="0">
                <a:solidFill>
                  <a:srgbClr val="FF0000"/>
                </a:solidFill>
              </a:rPr>
              <a:t>逐步完善过程：</a:t>
            </a:r>
            <a:endParaRPr lang="zh-CN" altLang="en-US" dirty="0">
              <a:solidFill>
                <a:srgbClr val="FF0000"/>
              </a:solidFill>
            </a:endParaRPr>
          </a:p>
          <a:p>
            <a:pPr eaLnBrk="1" hangingPunct="1">
              <a:buClr>
                <a:schemeClr val="tx1"/>
              </a:buClr>
              <a:buFont typeface="Wingdings" panose="05000000000000000000" pitchFamily="2" charset="2"/>
              <a:buChar char="v"/>
            </a:pPr>
            <a:r>
              <a:rPr lang="zh-CN" altLang="en-US" dirty="0"/>
              <a:t>联产承包责任制以后至</a:t>
            </a:r>
            <a:r>
              <a:rPr lang="en-US" altLang="zh-CN" dirty="0"/>
              <a:t>2003</a:t>
            </a:r>
            <a:r>
              <a:rPr lang="zh-CN" altLang="en-US" dirty="0"/>
              <a:t>年以前，村管理。 </a:t>
            </a:r>
            <a:endParaRPr lang="zh-CN" altLang="en-US" dirty="0"/>
          </a:p>
          <a:p>
            <a:pPr eaLnBrk="1" hangingPunct="1">
              <a:buClr>
                <a:schemeClr val="tx1"/>
              </a:buClr>
              <a:buFont typeface="Wingdings" panose="05000000000000000000" pitchFamily="2" charset="2"/>
              <a:buChar char="v"/>
            </a:pPr>
            <a:r>
              <a:rPr lang="en-US" altLang="zh-CN" dirty="0">
                <a:solidFill>
                  <a:srgbClr val="FF0000"/>
                </a:solidFill>
              </a:rPr>
              <a:t>2003</a:t>
            </a:r>
            <a:r>
              <a:rPr lang="zh-CN" altLang="en-US" dirty="0"/>
              <a:t>年以后，实行村会计委托代理。</a:t>
            </a:r>
            <a:endParaRPr lang="zh-CN" altLang="en-US" dirty="0"/>
          </a:p>
          <a:p>
            <a:pPr eaLnBrk="1" hangingPunct="1">
              <a:buClr>
                <a:schemeClr val="tx1"/>
              </a:buClr>
              <a:buFont typeface="Wingdings" panose="05000000000000000000" pitchFamily="2" charset="2"/>
              <a:buChar char="v"/>
            </a:pPr>
            <a:r>
              <a:rPr lang="en-US" altLang="zh-CN" dirty="0">
                <a:solidFill>
                  <a:srgbClr val="FF0000"/>
                </a:solidFill>
              </a:rPr>
              <a:t>2004</a:t>
            </a:r>
            <a:r>
              <a:rPr lang="zh-CN" altLang="en-US" dirty="0"/>
              <a:t>年向农民发放粮食直补资金</a:t>
            </a:r>
            <a:endParaRPr lang="zh-CN" altLang="en-US" dirty="0"/>
          </a:p>
          <a:p>
            <a:pPr eaLnBrk="1" hangingPunct="1">
              <a:buClr>
                <a:schemeClr val="tx1"/>
              </a:buClr>
              <a:buFont typeface="Wingdings" panose="05000000000000000000" pitchFamily="2" charset="2"/>
              <a:buChar char="v"/>
            </a:pPr>
            <a:r>
              <a:rPr lang="en-US" altLang="zh-CN" dirty="0">
                <a:solidFill>
                  <a:srgbClr val="FF0000"/>
                </a:solidFill>
              </a:rPr>
              <a:t>2005</a:t>
            </a:r>
            <a:r>
              <a:rPr lang="zh-CN" altLang="en-US" dirty="0"/>
              <a:t>年，彻底取消了农业税收。</a:t>
            </a:r>
            <a:endParaRPr lang="zh-CN" altLang="en-US" dirty="0"/>
          </a:p>
          <a:p>
            <a:pPr eaLnBrk="1" hangingPunct="1">
              <a:buClr>
                <a:schemeClr val="tx1"/>
              </a:buClr>
              <a:buFont typeface="Wingdings" panose="05000000000000000000" pitchFamily="2" charset="2"/>
              <a:buChar char="v"/>
            </a:pPr>
            <a:r>
              <a:rPr lang="en-US" altLang="zh-CN" dirty="0">
                <a:solidFill>
                  <a:srgbClr val="FF0000"/>
                </a:solidFill>
              </a:rPr>
              <a:t>2006</a:t>
            </a:r>
            <a:r>
              <a:rPr lang="zh-CN" altLang="en-US" dirty="0"/>
              <a:t>年考虑到农业生产资料涨价等综合因素增加了补贴范围，粮食直补改为粮食综合直补。</a:t>
            </a:r>
            <a:endParaRPr lang="zh-CN" altLang="en-US" dirty="0"/>
          </a:p>
          <a:p>
            <a:pPr eaLnBrk="1" hangingPunct="1"/>
            <a:r>
              <a:rPr lang="zh-CN" altLang="en-US" dirty="0">
                <a:solidFill>
                  <a:srgbClr val="FF0000"/>
                </a:solidFill>
              </a:rPr>
              <a:t>（</a:t>
            </a:r>
            <a:r>
              <a:rPr lang="en-US" altLang="zh-CN" dirty="0">
                <a:solidFill>
                  <a:srgbClr val="FF0000"/>
                </a:solidFill>
              </a:rPr>
              <a:t>2016</a:t>
            </a:r>
            <a:r>
              <a:rPr lang="zh-CN" altLang="en-US" dirty="0">
                <a:solidFill>
                  <a:srgbClr val="FF0000"/>
                </a:solidFill>
              </a:rPr>
              <a:t>年实行三补合一政策） </a:t>
            </a:r>
            <a:endParaRPr lang="zh-CN" altLang="en-US" dirty="0">
              <a:solidFill>
                <a:srgbClr val="FF0000"/>
              </a:solidFill>
            </a:endParaRPr>
          </a:p>
          <a:p>
            <a:pPr eaLnBrk="1" hangingPunct="1">
              <a:buClr>
                <a:schemeClr val="tx1"/>
              </a:buClr>
              <a:buFont typeface="Wingdings" panose="05000000000000000000" pitchFamily="2" charset="2"/>
              <a:buChar char="v"/>
            </a:pPr>
            <a:r>
              <a:rPr lang="en-US" altLang="zh-CN" dirty="0">
                <a:solidFill>
                  <a:srgbClr val="FF0000"/>
                </a:solidFill>
              </a:rPr>
              <a:t>2011</a:t>
            </a:r>
            <a:r>
              <a:rPr lang="zh-CN" altLang="en-US" dirty="0">
                <a:solidFill>
                  <a:srgbClr val="FF0000"/>
                </a:solidFill>
              </a:rPr>
              <a:t>年</a:t>
            </a:r>
            <a:r>
              <a:rPr lang="zh-CN" altLang="en-US" dirty="0"/>
              <a:t>，实行</a:t>
            </a:r>
            <a:r>
              <a:rPr lang="zh-CN" altLang="en-US" dirty="0">
                <a:latin typeface="Arial" panose="020B0604020202020204" pitchFamily="34" charset="0"/>
              </a:rPr>
              <a:t>“</a:t>
            </a:r>
            <a:r>
              <a:rPr lang="zh-CN" altLang="en-US" dirty="0"/>
              <a:t>三资</a:t>
            </a:r>
            <a:r>
              <a:rPr lang="zh-CN" altLang="en-US" dirty="0">
                <a:latin typeface="Arial" panose="020B0604020202020204" pitchFamily="34" charset="0"/>
              </a:rPr>
              <a:t>”</a:t>
            </a:r>
            <a:r>
              <a:rPr lang="zh-CN" altLang="en-US" dirty="0"/>
              <a:t>委托代理。</a:t>
            </a:r>
            <a:endParaRPr lang="zh-CN" altLang="en-US" dirty="0"/>
          </a:p>
          <a:p>
            <a:pPr eaLnBrk="1" hangingPunct="1"/>
            <a:endParaRPr lang="zh-CN" altLang="en-US" dirty="0"/>
          </a:p>
          <a:p>
            <a:pPr eaLnBrk="1" hangingPunct="1"/>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29184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4755" name="文本占位符 291842"/>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四是关于开荒地问题。</a:t>
            </a:r>
            <a:r>
              <a:rPr lang="zh-CN" altLang="en-US" dirty="0"/>
              <a:t>鼓励和维护垦复耕地的承包权。坚持谁垦复，谁使用，谁受益的原则，并不计入与其他成员平均承包土地数量之内，确需收回另行发包，应给予合理补偿的规定进行处理。</a:t>
            </a:r>
            <a:endParaRPr lang="zh-CN" altLang="en-US" dirty="0"/>
          </a:p>
          <a:p>
            <a:pPr eaLnBrk="1" hangingPunct="1"/>
            <a:r>
              <a:rPr lang="zh-CN" altLang="en-US" dirty="0"/>
              <a:t>       对于“开荒地”没有承包合同的，应当在开荒第五年后收归权属单位。但是，应当经过本集体经济组织成员的村民会议讨论决定。</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29286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5779" name="文本占位符 292866"/>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sz="2400" dirty="0"/>
              <a:t>（二）资源处置</a:t>
            </a:r>
            <a:r>
              <a:rPr lang="en-US" altLang="zh-CN" sz="2400" dirty="0"/>
              <a:t>——</a:t>
            </a:r>
            <a:r>
              <a:rPr lang="zh-CN" altLang="en-US" sz="2400" dirty="0"/>
              <a:t>几个具体问题</a:t>
            </a:r>
            <a:endParaRPr lang="zh-CN" altLang="en-US" sz="2400" dirty="0"/>
          </a:p>
          <a:p>
            <a:pPr eaLnBrk="1" hangingPunct="1"/>
            <a:r>
              <a:rPr lang="zh-CN" altLang="en-US" sz="2400" dirty="0">
                <a:solidFill>
                  <a:srgbClr val="FF0000"/>
                </a:solidFill>
              </a:rPr>
              <a:t>   五是“四荒”承包管理问题。</a:t>
            </a:r>
            <a:r>
              <a:rPr lang="zh-CN" altLang="en-US" sz="2400" dirty="0"/>
              <a:t>农村集体所有的荒山、荒沟、荒丘、荒滩，简称“四荒”。按照</a:t>
            </a:r>
            <a:r>
              <a:rPr lang="en-US" altLang="zh-CN" sz="2400" dirty="0"/>
              <a:t>《</a:t>
            </a:r>
            <a:r>
              <a:rPr lang="zh-CN" altLang="en-US" sz="2400" dirty="0"/>
              <a:t>农村土地承包法</a:t>
            </a:r>
            <a:r>
              <a:rPr lang="en-US" altLang="zh-CN" sz="2400" dirty="0"/>
              <a:t>》</a:t>
            </a:r>
            <a:r>
              <a:rPr lang="zh-CN" altLang="en-US" sz="2400" dirty="0"/>
              <a:t>和</a:t>
            </a:r>
            <a:r>
              <a:rPr lang="en-US" altLang="zh-CN" sz="2400" dirty="0"/>
              <a:t>《</a:t>
            </a:r>
            <a:r>
              <a:rPr lang="zh-CN" altLang="en-US" sz="2400" dirty="0"/>
              <a:t>内蒙古自治区人民政府办公厅关于印发农村牧区集体经济组织资金资产资源管理制度（试行）的通知</a:t>
            </a:r>
            <a:r>
              <a:rPr lang="en-US" altLang="zh-CN" sz="2400" dirty="0"/>
              <a:t>》</a:t>
            </a:r>
            <a:r>
              <a:rPr lang="zh-CN" altLang="en-US" sz="2400" dirty="0"/>
              <a:t>规定：“四荒”发包必须经本集体经济组织成员的村民会议三分之二以上成员或三分之二以上村民代表的同意，并采取招标、拍卖或公开协商等方式进行。承包费归权属单位集体经济组织所有，纳入集体资产管理。承包原则是在同等条件下，本集体经济组织成员优先，本集体经济组织之外单位和个人可以承包。要依法签订省农委制定的农村土地专业承包合同，承包期限最高不超过</a:t>
            </a:r>
            <a:r>
              <a:rPr lang="en-US" altLang="zh-CN" sz="2400" dirty="0">
                <a:solidFill>
                  <a:srgbClr val="FF0000"/>
                </a:solidFill>
              </a:rPr>
              <a:t>50</a:t>
            </a:r>
            <a:r>
              <a:rPr lang="zh-CN" altLang="en-US" sz="2400" dirty="0">
                <a:solidFill>
                  <a:srgbClr val="FF0000"/>
                </a:solidFill>
              </a:rPr>
              <a:t>年</a:t>
            </a:r>
            <a:r>
              <a:rPr lang="zh-CN" altLang="en-US" sz="2400" dirty="0"/>
              <a:t>。在承包期内可以继承。在取得土地承包经营权后，可以转让、出租和互换等。</a:t>
            </a:r>
            <a:endParaRPr lang="zh-CN" alt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29388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6803" name="文本占位符 293890"/>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五是“四荒”承包管理问题。</a:t>
            </a:r>
            <a:endParaRPr lang="zh-CN" altLang="en-US" dirty="0"/>
          </a:p>
          <a:p>
            <a:pPr eaLnBrk="1" hangingPunct="1"/>
            <a:r>
              <a:rPr lang="zh-CN" altLang="en-US" dirty="0"/>
              <a:t>    对于</a:t>
            </a:r>
            <a:r>
              <a:rPr lang="en-US" altLang="zh-CN" dirty="0"/>
              <a:t>《</a:t>
            </a:r>
            <a:r>
              <a:rPr lang="zh-CN" altLang="en-US" dirty="0"/>
              <a:t>农村土地承包法</a:t>
            </a:r>
            <a:r>
              <a:rPr lang="en-US" altLang="zh-CN" dirty="0"/>
              <a:t>》</a:t>
            </a:r>
            <a:r>
              <a:rPr lang="zh-CN" altLang="en-US" dirty="0"/>
              <a:t>实施以前，通过召开村党支部会议和村委会议集体研究同意，并且进行公开招标的，原承包合同继续有效；对未召开村党支部会议和村委会议集体研究同意，由村干部私自发包的，要依法予以纠正；对于承包方私自改变合同约定用途和欠缴承包金有，发包方有权终止合同，并要求承包方支付违约金和赔偿金。这些应经过仲裁和法律程序解决。</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294913"/>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7827" name="文本占位符 294914"/>
          <p:cNvSpPr>
            <a:spLocks noGrp="1"/>
          </p:cNvSpPr>
          <p:nvPr>
            <p:ph idx="1"/>
          </p:nvPr>
        </p:nvSpPr>
        <p:spPr>
          <a:xfrm>
            <a:off x="0" y="1050925"/>
            <a:ext cx="8831263" cy="5592763"/>
          </a:xfrm>
          <a:ln/>
        </p:spPr>
        <p:txBody>
          <a:bodyPr vert="horz" wrap="square" lIns="91440" tIns="45720" rIns="91440" bIns="45720" anchor="t"/>
          <a:p>
            <a:pPr eaLnBrk="1" hangingPunct="1">
              <a:lnSpc>
                <a:spcPct val="90000"/>
              </a:lnSpc>
            </a:pPr>
            <a:r>
              <a:rPr lang="zh-CN" altLang="en-US" sz="2400" dirty="0"/>
              <a:t>（二）资源处置</a:t>
            </a:r>
            <a:r>
              <a:rPr lang="en-US" altLang="zh-CN" sz="2400" dirty="0"/>
              <a:t>——</a:t>
            </a:r>
            <a:r>
              <a:rPr lang="zh-CN" altLang="en-US" sz="2400" dirty="0"/>
              <a:t>几个具体问题</a:t>
            </a:r>
            <a:endParaRPr lang="zh-CN" altLang="en-US" sz="2400" dirty="0"/>
          </a:p>
          <a:p>
            <a:pPr eaLnBrk="1" hangingPunct="1">
              <a:lnSpc>
                <a:spcPct val="90000"/>
              </a:lnSpc>
            </a:pPr>
            <a:r>
              <a:rPr lang="zh-CN" altLang="en-US" sz="2400" dirty="0">
                <a:solidFill>
                  <a:srgbClr val="FF0000"/>
                </a:solidFill>
              </a:rPr>
              <a:t>   六是关于新增人口及其承包地的问题。</a:t>
            </a:r>
            <a:r>
              <a:rPr lang="en-US" altLang="zh-CN" dirty="0"/>
              <a:t>《〈</a:t>
            </a:r>
            <a:r>
              <a:rPr lang="zh-CN" altLang="en-US" dirty="0"/>
              <a:t>中华人民共和国农村土地承包法</a:t>
            </a:r>
            <a:r>
              <a:rPr lang="en-US" altLang="zh-CN" dirty="0"/>
              <a:t>〉</a:t>
            </a:r>
            <a:r>
              <a:rPr lang="zh-CN" altLang="en-US" dirty="0"/>
              <a:t>办法</a:t>
            </a:r>
            <a:r>
              <a:rPr lang="en-US" altLang="zh-CN" dirty="0"/>
              <a:t>》</a:t>
            </a:r>
            <a:r>
              <a:rPr lang="zh-CN" altLang="en-US" dirty="0"/>
              <a:t>新增人口：</a:t>
            </a:r>
            <a:endParaRPr lang="zh-CN" altLang="en-US" dirty="0"/>
          </a:p>
          <a:p>
            <a:pPr eaLnBrk="1" hangingPunct="1">
              <a:lnSpc>
                <a:spcPct val="90000"/>
              </a:lnSpc>
            </a:pPr>
            <a:r>
              <a:rPr lang="zh-CN" altLang="en-US" dirty="0"/>
              <a:t>    ㈠本集体经济组织农户的新生儿；</a:t>
            </a:r>
            <a:endParaRPr lang="zh-CN" altLang="en-US" dirty="0"/>
          </a:p>
          <a:p>
            <a:pPr eaLnBrk="1" hangingPunct="1">
              <a:lnSpc>
                <a:spcPct val="90000"/>
              </a:lnSpc>
            </a:pPr>
            <a:r>
              <a:rPr lang="zh-CN" altLang="en-US" dirty="0"/>
              <a:t>    ㈡与本集体经济组织成员结婚且户口迁入本村的；</a:t>
            </a:r>
            <a:endParaRPr lang="zh-CN" altLang="en-US" dirty="0"/>
          </a:p>
          <a:p>
            <a:pPr eaLnBrk="1" hangingPunct="1">
              <a:lnSpc>
                <a:spcPct val="90000"/>
              </a:lnSpc>
            </a:pPr>
            <a:r>
              <a:rPr lang="zh-CN" altLang="en-US" dirty="0"/>
              <a:t>    ㈢本集体经济组织成员依法收养且户口已经迁入本村的子女；</a:t>
            </a:r>
            <a:endParaRPr lang="zh-CN" altLang="en-US" dirty="0"/>
          </a:p>
          <a:p>
            <a:pPr eaLnBrk="1" hangingPunct="1">
              <a:lnSpc>
                <a:spcPct val="90000"/>
              </a:lnSpc>
            </a:pPr>
            <a:r>
              <a:rPr lang="zh-CN" altLang="en-US" dirty="0"/>
              <a:t>    ㈣符合国家移民政策到本村落户的；</a:t>
            </a:r>
            <a:endParaRPr lang="zh-CN" altLang="en-US" dirty="0"/>
          </a:p>
          <a:p>
            <a:pPr eaLnBrk="1" hangingPunct="1">
              <a:lnSpc>
                <a:spcPct val="90000"/>
              </a:lnSpc>
            </a:pPr>
            <a:r>
              <a:rPr lang="zh-CN" altLang="en-US" dirty="0"/>
              <a:t>   ㈤其他将户口迁移至本村居住</a:t>
            </a:r>
            <a:r>
              <a:rPr lang="en-US" altLang="zh-CN" dirty="0"/>
              <a:t>,</a:t>
            </a:r>
            <a:r>
              <a:rPr lang="zh-CN" altLang="en-US" dirty="0"/>
              <a:t>能够承担相应义务和交纳公共积累，经本集体经济组织成员的村民会议三分之二以上成员或者三分之二以上村民代表同意，接纳为本集体经济组织成员的。</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29593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8851" name="文本占位符 295938"/>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六是关于新增人口及其承包地的问题。</a:t>
            </a:r>
            <a:endParaRPr lang="zh-CN" altLang="en-US" dirty="0">
              <a:solidFill>
                <a:srgbClr val="FF0000"/>
              </a:solidFill>
            </a:endParaRPr>
          </a:p>
          <a:p>
            <a:pPr eaLnBrk="1" hangingPunct="1"/>
            <a:r>
              <a:rPr lang="zh-CN" altLang="en-US" dirty="0"/>
              <a:t>下列土地应当用于承包给新增人口</a:t>
            </a:r>
            <a:endParaRPr lang="zh-CN" altLang="en-US" dirty="0"/>
          </a:p>
          <a:p>
            <a:pPr eaLnBrk="1" hangingPunct="1"/>
            <a:r>
              <a:rPr lang="zh-CN" altLang="en-US" dirty="0"/>
              <a:t>（一）集体经济组织依法预留的机动地；</a:t>
            </a:r>
            <a:endParaRPr lang="zh-CN" altLang="en-US" dirty="0"/>
          </a:p>
          <a:p>
            <a:pPr eaLnBrk="1" hangingPunct="1"/>
            <a:r>
              <a:rPr lang="zh-CN" altLang="en-US" dirty="0"/>
              <a:t>（二）通过依法开垦等方式增加的；</a:t>
            </a:r>
            <a:endParaRPr lang="zh-CN" altLang="en-US" dirty="0"/>
          </a:p>
          <a:p>
            <a:pPr eaLnBrk="1" hangingPunct="1"/>
            <a:r>
              <a:rPr lang="zh-CN" altLang="en-US" dirty="0"/>
              <a:t>（三）承包方依法、自愿交回的；</a:t>
            </a:r>
            <a:endParaRPr lang="zh-CN" altLang="en-US" dirty="0"/>
          </a:p>
          <a:p>
            <a:pPr eaLnBrk="1" hangingPunct="1"/>
            <a:r>
              <a:rPr lang="zh-CN" altLang="en-US" dirty="0"/>
              <a:t>（四）发包方依法收回的。</a:t>
            </a:r>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29696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79875" name="文本占位符 296962"/>
          <p:cNvSpPr>
            <a:spLocks noGrp="1"/>
          </p:cNvSpPr>
          <p:nvPr>
            <p:ph idx="1"/>
          </p:nvPr>
        </p:nvSpPr>
        <p:spPr>
          <a:xfrm>
            <a:off x="457200" y="1050925"/>
            <a:ext cx="8229600" cy="5273675"/>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七是关于不准收回承包地的规定</a:t>
            </a:r>
            <a:endParaRPr lang="zh-CN" altLang="en-US" dirty="0">
              <a:solidFill>
                <a:srgbClr val="FF0000"/>
              </a:solidFill>
            </a:endParaRPr>
          </a:p>
          <a:p>
            <a:pPr eaLnBrk="1" hangingPunct="1"/>
            <a:r>
              <a:rPr lang="en-US" altLang="zh-CN" dirty="0"/>
              <a:t>《</a:t>
            </a:r>
            <a:r>
              <a:rPr lang="zh-CN" altLang="en-US" dirty="0"/>
              <a:t>土地承包法</a:t>
            </a:r>
            <a:r>
              <a:rPr lang="en-US" altLang="zh-CN" dirty="0"/>
              <a:t>》</a:t>
            </a:r>
            <a:r>
              <a:rPr lang="zh-CN" altLang="en-US" dirty="0"/>
              <a:t>第二十六条一款规定：“承包期内，发包方不得收回承包地。”</a:t>
            </a:r>
            <a:endParaRPr lang="zh-CN" altLang="en-US" dirty="0"/>
          </a:p>
          <a:p>
            <a:pPr eaLnBrk="1" hangingPunct="1"/>
            <a:r>
              <a:rPr lang="zh-CN" altLang="en-US" dirty="0"/>
              <a:t>    如承包方家中的一人死亡或者数人死亡的；子女升学、参军或者在城市就业的；妇女结婚，在新居住地未取得承包地的；承包方在农村从事各种非农产业的，承包方进城务工的，劳改负刑人员等；即使已经承包了土地的农户全家迁入县级市，改成城镇户口，也不能收回承包地。</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标题 29798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0899" name="文本占位符 297986"/>
          <p:cNvSpPr>
            <a:spLocks noGrp="1"/>
          </p:cNvSpPr>
          <p:nvPr>
            <p:ph idx="1"/>
          </p:nvPr>
        </p:nvSpPr>
        <p:spPr>
          <a:xfrm>
            <a:off x="457200" y="1050925"/>
            <a:ext cx="8229600" cy="5491163"/>
          </a:xfrm>
          <a:ln/>
        </p:spPr>
        <p:txBody>
          <a:bodyPr vert="horz" wrap="square" lIns="91440" tIns="45720" rIns="91440" bIns="45720" anchor="t"/>
          <a:p>
            <a:pPr eaLnBrk="1" hangingPunct="1">
              <a:lnSpc>
                <a:spcPct val="90000"/>
              </a:lnSpc>
            </a:pPr>
            <a:r>
              <a:rPr lang="zh-CN" altLang="en-US" dirty="0"/>
              <a:t>（二）资源处置</a:t>
            </a:r>
            <a:r>
              <a:rPr lang="en-US" altLang="zh-CN" dirty="0"/>
              <a:t>——</a:t>
            </a:r>
            <a:r>
              <a:rPr lang="zh-CN" altLang="en-US" dirty="0"/>
              <a:t>几个具体问题</a:t>
            </a:r>
            <a:endParaRPr lang="zh-CN" altLang="en-US" dirty="0"/>
          </a:p>
          <a:p>
            <a:pPr eaLnBrk="1" hangingPunct="1">
              <a:lnSpc>
                <a:spcPct val="90000"/>
              </a:lnSpc>
            </a:pPr>
            <a:r>
              <a:rPr lang="zh-CN" altLang="en-US" dirty="0">
                <a:solidFill>
                  <a:srgbClr val="FF0000"/>
                </a:solidFill>
              </a:rPr>
              <a:t>七是关于不准收回承包地的规定</a:t>
            </a:r>
            <a:endParaRPr lang="zh-CN" altLang="en-US" dirty="0">
              <a:solidFill>
                <a:srgbClr val="FF0000"/>
              </a:solidFill>
            </a:endParaRPr>
          </a:p>
          <a:p>
            <a:pPr eaLnBrk="1" hangingPunct="1">
              <a:lnSpc>
                <a:spcPct val="90000"/>
              </a:lnSpc>
            </a:pPr>
            <a:r>
              <a:rPr lang="zh-CN" altLang="en-US" dirty="0"/>
              <a:t>“承包期内承包方全家迁入设区的市转为非农业人口的”这是因为我国“低保”制度现在只执行到设区的市。承包人应得的承包收益可以继承。林地承包的承包人死亡，其继承人可以在承包期内继续承包。”</a:t>
            </a:r>
            <a:endParaRPr lang="zh-CN" altLang="en-US" dirty="0"/>
          </a:p>
          <a:p>
            <a:pPr eaLnBrk="1" hangingPunct="1">
              <a:lnSpc>
                <a:spcPct val="90000"/>
              </a:lnSpc>
            </a:pPr>
            <a:r>
              <a:rPr lang="zh-CN" altLang="en-US" dirty="0"/>
              <a:t>   注意</a:t>
            </a:r>
            <a:r>
              <a:rPr lang="en-US" altLang="zh-CN" dirty="0"/>
              <a:t>;⑴</a:t>
            </a:r>
            <a:r>
              <a:rPr lang="zh-CN" altLang="en-US" dirty="0"/>
              <a:t>家庭成员的认定上，应当依据二轮延包时耕地承包合同内人员或</a:t>
            </a:r>
            <a:r>
              <a:rPr lang="en-US" altLang="zh-CN" dirty="0"/>
              <a:t>《</a:t>
            </a:r>
            <a:r>
              <a:rPr lang="zh-CN" altLang="en-US" dirty="0"/>
              <a:t>土地承包经营权证书</a:t>
            </a:r>
            <a:r>
              <a:rPr lang="en-US" altLang="zh-CN" dirty="0"/>
              <a:t>》</a:t>
            </a:r>
            <a:r>
              <a:rPr lang="zh-CN" altLang="en-US" dirty="0"/>
              <a:t>所登记的人员为原则；⑵在</a:t>
            </a:r>
            <a:r>
              <a:rPr lang="en-US" altLang="zh-CN" dirty="0"/>
              <a:t>《</a:t>
            </a:r>
            <a:r>
              <a:rPr lang="zh-CN" altLang="en-US" dirty="0"/>
              <a:t>土地承包法</a:t>
            </a:r>
            <a:r>
              <a:rPr lang="en-US" altLang="zh-CN" dirty="0"/>
              <a:t>》</a:t>
            </a:r>
            <a:r>
              <a:rPr lang="zh-CN" altLang="en-US" dirty="0"/>
              <a:t>实施前，承包方家庭的个别成员死亡的，承包地收回的，按照当时的政策执行；⑶其它方式承包的应按合同执行。</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29900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1923" name="文本占位符 299010"/>
          <p:cNvSpPr>
            <a:spLocks noGrp="1"/>
          </p:cNvSpPr>
          <p:nvPr>
            <p:ph idx="1"/>
          </p:nvPr>
        </p:nvSpPr>
        <p:spPr>
          <a:xfrm>
            <a:off x="457200" y="1050925"/>
            <a:ext cx="8229600" cy="5491163"/>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八是关于集体讨论承包问题</a:t>
            </a:r>
            <a:endParaRPr lang="zh-CN" altLang="en-US" dirty="0">
              <a:solidFill>
                <a:srgbClr val="FF0000"/>
              </a:solidFill>
            </a:endParaRPr>
          </a:p>
          <a:p>
            <a:pPr eaLnBrk="1" hangingPunct="1"/>
            <a:r>
              <a:rPr lang="zh-CN" altLang="en-US" dirty="0"/>
              <a:t>     集体讨论的是法律授权而未明确的事项，法律法规和政策已有明确规定的不需要集体讨论，集体讨论的决议不能违反法律政策的规定。要严格禁止多数人侵害少数人合法权利的情况发生。</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30310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2947" name="文本占位符 303106"/>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t>  </a:t>
            </a:r>
            <a:r>
              <a:rPr lang="zh-CN" altLang="en-US" dirty="0">
                <a:solidFill>
                  <a:srgbClr val="FF0000"/>
                </a:solidFill>
              </a:rPr>
              <a:t>九是关于农村教师、科技人员子女的土地承包权问题</a:t>
            </a:r>
            <a:endParaRPr lang="zh-CN" altLang="en-US" dirty="0">
              <a:solidFill>
                <a:srgbClr val="FF0000"/>
              </a:solidFill>
            </a:endParaRPr>
          </a:p>
          <a:p>
            <a:pPr eaLnBrk="1" hangingPunct="1"/>
            <a:r>
              <a:rPr lang="zh-CN" altLang="en-US" dirty="0"/>
              <a:t>   </a:t>
            </a:r>
            <a:endParaRPr lang="zh-CN" altLang="en-US" dirty="0"/>
          </a:p>
          <a:p>
            <a:pPr eaLnBrk="1" hangingPunct="1"/>
            <a:r>
              <a:rPr lang="zh-CN" altLang="en-US" dirty="0"/>
              <a:t>规定：</a:t>
            </a:r>
            <a:r>
              <a:rPr lang="zh-CN" altLang="en-US" dirty="0">
                <a:latin typeface="Arial" panose="020B0604020202020204" pitchFamily="34" charset="0"/>
              </a:rPr>
              <a:t>“</a:t>
            </a:r>
            <a:r>
              <a:rPr lang="zh-CN" altLang="en-US" dirty="0"/>
              <a:t>对公办教师、科技人员的农转非子女承包的项目，在其就业前不得因其农转非解除合同。</a:t>
            </a:r>
            <a:r>
              <a:rPr lang="zh-CN" altLang="en-US" dirty="0">
                <a:latin typeface="Arial" panose="020B0604020202020204" pitchFamily="34" charset="0"/>
              </a:rPr>
              <a:t>”</a:t>
            </a:r>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30412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3971" name="文本占位符 304130"/>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十是关于农转非、到小城镇落户的承包地问题</a:t>
            </a:r>
            <a:endParaRPr lang="zh-CN" altLang="en-US" dirty="0">
              <a:solidFill>
                <a:srgbClr val="FF0000"/>
              </a:solidFill>
            </a:endParaRPr>
          </a:p>
          <a:p>
            <a:pPr eaLnBrk="1" hangingPunct="1"/>
            <a:r>
              <a:rPr lang="en-US" altLang="zh-CN" dirty="0"/>
              <a:t>《</a:t>
            </a:r>
            <a:r>
              <a:rPr lang="zh-CN" altLang="en-US" dirty="0"/>
              <a:t>土地承包法</a:t>
            </a:r>
            <a:r>
              <a:rPr lang="en-US" altLang="zh-CN" dirty="0"/>
              <a:t>》</a:t>
            </a:r>
            <a:r>
              <a:rPr lang="zh-CN" altLang="en-US" dirty="0"/>
              <a:t>第二十六条二款规定：承包期内，承包方全家迁入小城镇落户的，应当按照承包方的意愿，保留其土地承包经营权或者允许其依法进行土地承包经营权流转。</a:t>
            </a:r>
            <a:endParaRPr lang="zh-CN" altLang="en-US" dirty="0"/>
          </a:p>
          <a:p>
            <a:pPr eaLnBrk="1" hangingPunct="1"/>
            <a:r>
              <a:rPr lang="zh-CN" altLang="en-US" dirty="0"/>
              <a:t>    只有是承包方全家迁入设区的市，转为非农业户口的，应当将承包的耕地交回。条件：一是全家，二是设区的城市，三是非农户口，三者缺一不可；对于不交的可以依法收回。</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261121"/>
          <p:cNvSpPr>
            <a:spLocks noGrp="1"/>
          </p:cNvSpPr>
          <p:nvPr>
            <p:ph type="title"/>
          </p:nvPr>
        </p:nvSpPr>
        <p:spPr>
          <a:ln/>
        </p:spPr>
        <p:txBody>
          <a:bodyPr vert="horz" wrap="square" lIns="91440" tIns="45720" rIns="91440" bIns="45720" anchor="ctr"/>
          <a:p>
            <a:pPr eaLnBrk="1" hangingPunct="1"/>
            <a:r>
              <a:rPr lang="zh-CN" altLang="en-US" dirty="0"/>
              <a:t>一、农村集体“三资”管理概述</a:t>
            </a:r>
            <a:endParaRPr lang="zh-CN" altLang="en-US" dirty="0"/>
          </a:p>
        </p:txBody>
      </p:sp>
      <p:sp>
        <p:nvSpPr>
          <p:cNvPr id="11267" name="文本占位符 261122"/>
          <p:cNvSpPr>
            <a:spLocks noGrp="1"/>
          </p:cNvSpPr>
          <p:nvPr>
            <p:ph idx="1"/>
          </p:nvPr>
        </p:nvSpPr>
        <p:spPr>
          <a:xfrm>
            <a:off x="457200" y="1054100"/>
            <a:ext cx="8229600" cy="5803900"/>
          </a:xfrm>
          <a:ln/>
        </p:spPr>
        <p:txBody>
          <a:bodyPr vert="horz" wrap="square" lIns="91440" tIns="45720" rIns="91440" bIns="45720" anchor="t"/>
          <a:p>
            <a:pPr eaLnBrk="1" hangingPunct="1"/>
            <a:r>
              <a:rPr lang="en-US" altLang="zh-CN" dirty="0"/>
              <a:t>3</a:t>
            </a:r>
            <a:r>
              <a:rPr lang="zh-CN" altLang="en-US" dirty="0"/>
              <a:t>、农村集体“三资”管理模式</a:t>
            </a:r>
            <a:r>
              <a:rPr lang="en-US" altLang="zh-CN" dirty="0"/>
              <a:t>——</a:t>
            </a:r>
            <a:r>
              <a:rPr lang="zh-CN" altLang="en-US" dirty="0"/>
              <a:t>委托代理  </a:t>
            </a:r>
            <a:endParaRPr lang="zh-CN" altLang="en-US" dirty="0"/>
          </a:p>
          <a:p>
            <a:pPr eaLnBrk="1" hangingPunct="1"/>
            <a:r>
              <a:rPr lang="zh-CN" altLang="en-US" dirty="0"/>
              <a:t> </a:t>
            </a:r>
            <a:endParaRPr lang="zh-CN" altLang="en-US" dirty="0"/>
          </a:p>
          <a:p>
            <a:pPr eaLnBrk="1" hangingPunct="1"/>
            <a:r>
              <a:rPr lang="zh-CN" altLang="en-US" dirty="0">
                <a:solidFill>
                  <a:srgbClr val="FF0000"/>
                </a:solidFill>
              </a:rPr>
              <a:t>主要依据：</a:t>
            </a:r>
            <a:r>
              <a:rPr lang="en-US" altLang="zh-CN" dirty="0"/>
              <a:t>2000</a:t>
            </a:r>
            <a:r>
              <a:rPr lang="zh-CN" altLang="en-US" dirty="0"/>
              <a:t>年， </a:t>
            </a:r>
            <a:r>
              <a:rPr lang="en-US" altLang="zh-CN" dirty="0"/>
              <a:t>《</a:t>
            </a:r>
            <a:r>
              <a:rPr lang="zh-CN" altLang="en-US" dirty="0"/>
              <a:t>中共中央、国务院关于进行农村税费改革试点工作的通知</a:t>
            </a:r>
            <a:r>
              <a:rPr lang="en-US" altLang="zh-CN" dirty="0"/>
              <a:t>》</a:t>
            </a:r>
            <a:r>
              <a:rPr lang="zh-CN" altLang="en-US" dirty="0"/>
              <a:t>（中发</a:t>
            </a:r>
            <a:r>
              <a:rPr lang="en-US" altLang="zh-CN" dirty="0"/>
              <a:t>[2000]7</a:t>
            </a:r>
            <a:r>
              <a:rPr lang="zh-CN" altLang="en-US" dirty="0"/>
              <a:t>号）文件。 </a:t>
            </a:r>
            <a:endParaRPr lang="zh-CN" altLang="en-US" dirty="0"/>
          </a:p>
          <a:p>
            <a:pPr eaLnBrk="1" hangingPunct="1"/>
            <a:endParaRPr lang="zh-CN" altLang="en-US" dirty="0"/>
          </a:p>
          <a:p>
            <a:pPr eaLnBrk="1" hangingPunct="1">
              <a:buClr>
                <a:schemeClr val="tx1"/>
              </a:buClr>
              <a:buFont typeface="Wingdings" panose="05000000000000000000" pitchFamily="2" charset="2"/>
              <a:buChar char="v"/>
            </a:pPr>
            <a:r>
              <a:rPr lang="zh-CN" altLang="en-US" dirty="0"/>
              <a:t>内蒙古自治区人民政府办公厅关于印发农村牧区集体经济组织资金资产资源管理制度（试行）的通知（内政办发【</a:t>
            </a:r>
            <a:r>
              <a:rPr lang="en-US" altLang="zh-CN" dirty="0"/>
              <a:t>2015</a:t>
            </a:r>
            <a:r>
              <a:rPr lang="zh-CN" altLang="en-US" dirty="0"/>
              <a:t>】</a:t>
            </a:r>
            <a:r>
              <a:rPr lang="en-US" altLang="zh-CN" dirty="0"/>
              <a:t>9</a:t>
            </a:r>
            <a:r>
              <a:rPr lang="zh-CN" altLang="en-US" dirty="0"/>
              <a:t>号）</a:t>
            </a:r>
            <a:endParaRPr lang="zh-CN" altLang="en-US" dirty="0"/>
          </a:p>
          <a:p>
            <a:pPr eaLnBrk="1" hangingPunct="1"/>
            <a:endParaRPr lang="zh-CN" altLang="en-US" dirty="0"/>
          </a:p>
          <a:p>
            <a:pPr eaLnBrk="1" hangingPunct="1">
              <a:buClr>
                <a:schemeClr val="tx1"/>
              </a:buClr>
              <a:buFont typeface="Wingdings" panose="05000000000000000000" pitchFamily="2" charset="2"/>
              <a:buChar char="v"/>
            </a:pPr>
            <a:r>
              <a:rPr lang="zh-CN" altLang="en-US" dirty="0"/>
              <a:t>奈曼旗人民政府关于印发奈曼旗嘎查村集体经济管理暂行办法的通知（奈政发【</a:t>
            </a:r>
            <a:r>
              <a:rPr lang="en-US" altLang="zh-CN" dirty="0"/>
              <a:t>2014</a:t>
            </a:r>
            <a:r>
              <a:rPr lang="zh-CN" altLang="en-US" dirty="0"/>
              <a:t>】</a:t>
            </a:r>
            <a:r>
              <a:rPr lang="en-US" altLang="zh-CN" dirty="0"/>
              <a:t>33</a:t>
            </a:r>
            <a:r>
              <a:rPr lang="zh-CN" altLang="en-US" dirty="0"/>
              <a:t>号）</a:t>
            </a:r>
            <a:endParaRPr lang="zh-CN" altLang="en-US" dirty="0"/>
          </a:p>
          <a:p>
            <a:pPr eaLnBrk="1" hangingPunct="1"/>
            <a:r>
              <a:rPr lang="zh-CN" altLang="en-US" dirty="0">
                <a:hlinkClick r:id="rId1" action="ppaction://hlinkfile"/>
              </a:rPr>
              <a:t> </a:t>
            </a:r>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30105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4995" name="文本占位符 301058"/>
          <p:cNvSpPr>
            <a:spLocks noGrp="1"/>
          </p:cNvSpPr>
          <p:nvPr>
            <p:ph idx="1"/>
          </p:nvPr>
        </p:nvSpPr>
        <p:spPr>
          <a:xfrm>
            <a:off x="457200" y="1050925"/>
            <a:ext cx="8229600" cy="5491163"/>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十一是关于土地承包经营权流转问题</a:t>
            </a:r>
            <a:endParaRPr lang="zh-CN" altLang="en-US" dirty="0">
              <a:solidFill>
                <a:srgbClr val="FF0000"/>
              </a:solidFill>
            </a:endParaRPr>
          </a:p>
          <a:p>
            <a:pPr eaLnBrk="1" hangingPunct="1"/>
            <a:r>
              <a:rPr lang="zh-CN" altLang="en-US" dirty="0"/>
              <a:t>       </a:t>
            </a:r>
            <a:r>
              <a:rPr lang="en-US" altLang="zh-CN" dirty="0">
                <a:solidFill>
                  <a:srgbClr val="FF0000"/>
                </a:solidFill>
              </a:rPr>
              <a:t>1</a:t>
            </a:r>
            <a:r>
              <a:rPr lang="zh-CN" altLang="en-US" dirty="0">
                <a:solidFill>
                  <a:srgbClr val="FF0000"/>
                </a:solidFill>
              </a:rPr>
              <a:t>、土地流转现状</a:t>
            </a:r>
            <a:r>
              <a:rPr lang="zh-CN" altLang="en-US" dirty="0"/>
              <a:t>：呈快速增长态势。</a:t>
            </a:r>
            <a:endParaRPr lang="zh-CN" altLang="en-US" dirty="0"/>
          </a:p>
          <a:p>
            <a:pPr eaLnBrk="1" hangingPunct="1"/>
            <a:r>
              <a:rPr lang="zh-CN" altLang="en-US" dirty="0"/>
              <a:t>       </a:t>
            </a:r>
            <a:r>
              <a:rPr lang="en-US" altLang="zh-CN" dirty="0">
                <a:solidFill>
                  <a:srgbClr val="FF0000"/>
                </a:solidFill>
              </a:rPr>
              <a:t>2</a:t>
            </a:r>
            <a:r>
              <a:rPr lang="zh-CN" altLang="en-US" dirty="0">
                <a:solidFill>
                  <a:srgbClr val="FF0000"/>
                </a:solidFill>
              </a:rPr>
              <a:t>、流转的依据：</a:t>
            </a:r>
            <a:r>
              <a:rPr lang="en-US" altLang="zh-CN" dirty="0"/>
              <a:t>《</a:t>
            </a:r>
            <a:r>
              <a:rPr lang="zh-CN" altLang="en-US" dirty="0"/>
              <a:t>中共中央办公厅国务院办公厅关于引导农村土地经营权有序流转发展农业适度规模经营的意见</a:t>
            </a:r>
            <a:r>
              <a:rPr lang="en-US" altLang="zh-CN" dirty="0"/>
              <a:t>》</a:t>
            </a:r>
            <a:r>
              <a:rPr lang="zh-CN" altLang="en-US" dirty="0"/>
              <a:t>（中办发</a:t>
            </a:r>
            <a:r>
              <a:rPr lang="en-US" altLang="zh-CN" dirty="0"/>
              <a:t>〔2014〕61</a:t>
            </a:r>
            <a:r>
              <a:rPr lang="zh-CN" altLang="en-US" dirty="0"/>
              <a:t>号 ）</a:t>
            </a:r>
            <a:endParaRPr lang="zh-CN" altLang="en-US" dirty="0"/>
          </a:p>
          <a:p>
            <a:pPr eaLnBrk="1" hangingPunct="1"/>
            <a:r>
              <a:rPr lang="en-US" altLang="zh-CN" dirty="0"/>
              <a:t>  </a:t>
            </a:r>
            <a:endParaRPr lang="zh-CN" altLang="en-US" dirty="0"/>
          </a:p>
          <a:p>
            <a:pPr eaLnBrk="1" hangingPunct="1"/>
            <a:r>
              <a:rPr lang="zh-CN" altLang="en-US" dirty="0"/>
              <a:t>       </a:t>
            </a:r>
            <a:r>
              <a:rPr lang="en-US" altLang="zh-CN" dirty="0">
                <a:solidFill>
                  <a:srgbClr val="FF0000"/>
                </a:solidFill>
              </a:rPr>
              <a:t>3</a:t>
            </a:r>
            <a:r>
              <a:rPr lang="zh-CN" altLang="en-US" dirty="0">
                <a:solidFill>
                  <a:srgbClr val="FF0000"/>
                </a:solidFill>
              </a:rPr>
              <a:t>、流转的原则：</a:t>
            </a:r>
            <a:r>
              <a:rPr lang="zh-CN" altLang="en-US" dirty="0"/>
              <a:t>依法、自愿、有偿、适度。</a:t>
            </a:r>
            <a:endParaRPr lang="zh-CN" altLang="en-US" dirty="0"/>
          </a:p>
          <a:p>
            <a:pPr eaLnBrk="1" hangingPunct="1"/>
            <a:r>
              <a:rPr lang="zh-CN" altLang="en-US" dirty="0"/>
              <a:t>       </a:t>
            </a:r>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33792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6019" name="文本占位符 337922"/>
          <p:cNvSpPr>
            <a:spLocks noGrp="1"/>
          </p:cNvSpPr>
          <p:nvPr>
            <p:ph idx="1"/>
          </p:nvPr>
        </p:nvSpPr>
        <p:spPr>
          <a:xfrm>
            <a:off x="457200" y="1050925"/>
            <a:ext cx="8229600" cy="5491163"/>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十一是关于土地承包经营权流转问题</a:t>
            </a:r>
            <a:endParaRPr lang="zh-CN" altLang="en-US" dirty="0">
              <a:solidFill>
                <a:srgbClr val="FF0000"/>
              </a:solidFill>
            </a:endParaRPr>
          </a:p>
          <a:p>
            <a:pPr eaLnBrk="1" hangingPunct="1"/>
            <a:r>
              <a:rPr lang="en-US" altLang="zh-CN" dirty="0">
                <a:solidFill>
                  <a:srgbClr val="FF0000"/>
                </a:solidFill>
              </a:rPr>
              <a:t>         4</a:t>
            </a:r>
            <a:r>
              <a:rPr lang="zh-CN" altLang="en-US" dirty="0">
                <a:solidFill>
                  <a:srgbClr val="FF0000"/>
                </a:solidFill>
              </a:rPr>
              <a:t>、适度规模的标准</a:t>
            </a:r>
            <a:r>
              <a:rPr lang="zh-CN" altLang="en-US" dirty="0"/>
              <a:t>：</a:t>
            </a:r>
            <a:endParaRPr lang="zh-CN" altLang="en-US" dirty="0"/>
          </a:p>
          <a:p>
            <a:pPr eaLnBrk="1" hangingPunct="1"/>
            <a:r>
              <a:rPr lang="zh-CN" altLang="en-US" dirty="0"/>
              <a:t>         现阶段，对土地经营规模相当于当地户均承包地面积</a:t>
            </a:r>
            <a:r>
              <a:rPr lang="en-US" altLang="zh-CN" dirty="0"/>
              <a:t>10</a:t>
            </a:r>
            <a:r>
              <a:rPr lang="zh-CN" altLang="en-US" dirty="0"/>
              <a:t>至</a:t>
            </a:r>
            <a:r>
              <a:rPr lang="en-US" altLang="zh-CN" dirty="0"/>
              <a:t>15</a:t>
            </a:r>
            <a:r>
              <a:rPr lang="zh-CN" altLang="en-US" dirty="0"/>
              <a:t>倍、务农收入相当于当地二三产业务工收入的，应当给予重点扶持。</a:t>
            </a:r>
            <a:endParaRPr lang="zh-CN" altLang="en-US" dirty="0"/>
          </a:p>
          <a:p>
            <a:pPr eaLnBrk="1" hangingPunct="1"/>
            <a:r>
              <a:rPr lang="zh-CN" altLang="en-US" dirty="0"/>
              <a:t>          各地要依据自然经济条件、农村劳动力转移情况、农业机械化水平等因素，研究确定本地区土地规模经营的适宜标准。防止脱离实际、违背农民意愿，片面追求超大规模经营的倾向。</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33894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7043" name="文本占位符 338946"/>
          <p:cNvSpPr>
            <a:spLocks noGrp="1"/>
          </p:cNvSpPr>
          <p:nvPr>
            <p:ph idx="1"/>
          </p:nvPr>
        </p:nvSpPr>
        <p:spPr>
          <a:xfrm>
            <a:off x="441325" y="1008063"/>
            <a:ext cx="8229600" cy="5491162"/>
          </a:xfrm>
          <a:ln/>
        </p:spPr>
        <p:txBody>
          <a:bodyPr vert="horz" wrap="square" lIns="91440" tIns="45720" rIns="91440" bIns="45720" anchor="t"/>
          <a:p>
            <a:pPr eaLnBrk="1" hangingPunct="1"/>
            <a:r>
              <a:rPr lang="zh-CN" altLang="en-US" dirty="0"/>
              <a:t>（二）资源处置</a:t>
            </a:r>
            <a:r>
              <a:rPr lang="en-US" altLang="zh-CN" dirty="0"/>
              <a:t>——</a:t>
            </a:r>
            <a:r>
              <a:rPr lang="zh-CN" altLang="en-US" dirty="0"/>
              <a:t>几个具体问题</a:t>
            </a:r>
            <a:endParaRPr lang="zh-CN" altLang="en-US" dirty="0"/>
          </a:p>
          <a:p>
            <a:pPr eaLnBrk="1" hangingPunct="1"/>
            <a:r>
              <a:rPr lang="zh-CN" altLang="en-US" dirty="0">
                <a:solidFill>
                  <a:srgbClr val="FF0000"/>
                </a:solidFill>
              </a:rPr>
              <a:t>    十一是关于土地承包经营权流转问题</a:t>
            </a:r>
            <a:endParaRPr lang="zh-CN" altLang="en-US" dirty="0">
              <a:solidFill>
                <a:srgbClr val="FF0000"/>
              </a:solidFill>
            </a:endParaRPr>
          </a:p>
          <a:p>
            <a:pPr eaLnBrk="1" hangingPunct="1"/>
            <a:r>
              <a:rPr lang="en-US" altLang="zh-CN" dirty="0">
                <a:solidFill>
                  <a:srgbClr val="FF0000"/>
                </a:solidFill>
              </a:rPr>
              <a:t>     5</a:t>
            </a:r>
            <a:r>
              <a:rPr lang="zh-CN" altLang="en-US" dirty="0">
                <a:solidFill>
                  <a:srgbClr val="FF0000"/>
                </a:solidFill>
              </a:rPr>
              <a:t>、流转的管理和服务</a:t>
            </a:r>
            <a:r>
              <a:rPr lang="en-US" altLang="zh-CN" dirty="0">
                <a:solidFill>
                  <a:srgbClr val="FF0000"/>
                </a:solidFill>
              </a:rPr>
              <a:t>:</a:t>
            </a:r>
            <a:endParaRPr lang="en-US" altLang="zh-CN" dirty="0">
              <a:solidFill>
                <a:srgbClr val="FF0000"/>
              </a:solidFill>
            </a:endParaRPr>
          </a:p>
          <a:p>
            <a:pPr eaLnBrk="1" hangingPunct="1"/>
            <a:r>
              <a:rPr lang="zh-CN" altLang="en-US" dirty="0">
                <a:solidFill>
                  <a:srgbClr val="FF0000"/>
                </a:solidFill>
              </a:rPr>
              <a:t>      </a:t>
            </a:r>
            <a:r>
              <a:rPr lang="zh-CN" altLang="en-US" dirty="0"/>
              <a:t>健全旗、乡、村三级流转服务体系。配齐村级流转信息员，搭建流转服务平台，开展流转信息的发布、合同签订、抵押贷款担保等相关业务。</a:t>
            </a:r>
            <a:endParaRPr lang="zh-CN" altLang="en-US" dirty="0"/>
          </a:p>
          <a:p>
            <a:pPr eaLnBrk="1" hangingPunct="1"/>
            <a:endParaRPr lang="zh-CN"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336897"/>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8067" name="文本占位符 336898"/>
          <p:cNvSpPr>
            <a:spLocks noGrp="1"/>
          </p:cNvSpPr>
          <p:nvPr>
            <p:ph idx="1"/>
          </p:nvPr>
        </p:nvSpPr>
        <p:spPr>
          <a:xfrm>
            <a:off x="457200" y="1050925"/>
            <a:ext cx="8229600" cy="5491163"/>
          </a:xfrm>
          <a:ln/>
        </p:spPr>
        <p:txBody>
          <a:bodyPr vert="horz" wrap="square" lIns="91440" tIns="45720" rIns="91440" bIns="45720" anchor="t"/>
          <a:p>
            <a:pPr eaLnBrk="1" hangingPunct="1">
              <a:lnSpc>
                <a:spcPct val="90000"/>
              </a:lnSpc>
            </a:pPr>
            <a:r>
              <a:rPr lang="zh-CN" altLang="en-US" dirty="0"/>
              <a:t>（二）资源处置</a:t>
            </a:r>
            <a:r>
              <a:rPr lang="en-US" altLang="zh-CN" dirty="0"/>
              <a:t>——</a:t>
            </a:r>
            <a:r>
              <a:rPr lang="zh-CN" altLang="en-US" dirty="0"/>
              <a:t>几个具体问题</a:t>
            </a:r>
            <a:endParaRPr lang="zh-CN" altLang="en-US" dirty="0"/>
          </a:p>
          <a:p>
            <a:pPr eaLnBrk="1" hangingPunct="1">
              <a:lnSpc>
                <a:spcPct val="90000"/>
              </a:lnSpc>
            </a:pPr>
            <a:r>
              <a:rPr lang="zh-CN" altLang="en-US" dirty="0">
                <a:solidFill>
                  <a:srgbClr val="FF0000"/>
                </a:solidFill>
              </a:rPr>
              <a:t>十一是关于土地承包经营权流转问题</a:t>
            </a:r>
            <a:endParaRPr lang="zh-CN" altLang="en-US" dirty="0">
              <a:solidFill>
                <a:srgbClr val="FF0000"/>
              </a:solidFill>
            </a:endParaRPr>
          </a:p>
          <a:p>
            <a:pPr eaLnBrk="1" hangingPunct="1">
              <a:lnSpc>
                <a:spcPct val="90000"/>
              </a:lnSpc>
            </a:pPr>
            <a:r>
              <a:rPr lang="en-US" altLang="zh-CN" dirty="0"/>
              <a:t>      6</a:t>
            </a:r>
            <a:r>
              <a:rPr lang="zh-CN" altLang="en-US" dirty="0"/>
              <a:t>、流转问题注意：</a:t>
            </a:r>
            <a:endParaRPr lang="zh-CN" altLang="en-US" dirty="0"/>
          </a:p>
          <a:p>
            <a:pPr eaLnBrk="1" hangingPunct="1">
              <a:lnSpc>
                <a:spcPct val="90000"/>
              </a:lnSpc>
            </a:pPr>
            <a:r>
              <a:rPr lang="zh-CN" altLang="en-US" dirty="0"/>
              <a:t>      一是流转的期限和价款。</a:t>
            </a:r>
            <a:endParaRPr lang="zh-CN" altLang="en-US" dirty="0"/>
          </a:p>
          <a:p>
            <a:pPr eaLnBrk="1" hangingPunct="1">
              <a:lnSpc>
                <a:spcPct val="90000"/>
              </a:lnSpc>
            </a:pPr>
            <a:r>
              <a:rPr lang="zh-CN" altLang="en-US" dirty="0"/>
              <a:t>      二是在承包期内，承包方转让其承包经营权的，应当经发包方同意。对于没有经过村委会同意和备案的，应视为流转无效。</a:t>
            </a:r>
            <a:endParaRPr lang="zh-CN" altLang="en-US" dirty="0"/>
          </a:p>
          <a:p>
            <a:pPr eaLnBrk="1" hangingPunct="1">
              <a:lnSpc>
                <a:spcPct val="90000"/>
              </a:lnSpc>
            </a:pPr>
            <a:r>
              <a:rPr lang="zh-CN" altLang="en-US" dirty="0"/>
              <a:t>      三是以租代征行为不符合法律程序，实质是流转行为。</a:t>
            </a:r>
            <a:endParaRPr lang="zh-CN" altLang="en-US" dirty="0"/>
          </a:p>
          <a:p>
            <a:pPr eaLnBrk="1" hangingPunct="1">
              <a:lnSpc>
                <a:spcPct val="90000"/>
              </a:lnSpc>
            </a:pPr>
            <a:r>
              <a:rPr lang="zh-CN" altLang="en-US" dirty="0"/>
              <a:t>      四是农地非农化问题。藏粮于地，藏粮于技。</a:t>
            </a:r>
            <a:endParaRPr lang="zh-CN" altLang="en-US" dirty="0"/>
          </a:p>
          <a:p>
            <a:pPr eaLnBrk="1" hangingPunct="1">
              <a:lnSpc>
                <a:spcPct val="90000"/>
              </a:lnSpc>
            </a:pPr>
            <a:r>
              <a:rPr lang="zh-CN" altLang="en-US" dirty="0"/>
              <a:t>      五是加强对工商企业租赁农户承包地的监管和风险防范。 </a:t>
            </a:r>
            <a:endParaRPr lang="zh-CN"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图片 312323" descr="2">
            <a:hlinkClick r:id="rId1"/>
          </p:cNvPr>
          <p:cNvPicPr>
            <a:picLocks noChangeAspect="1"/>
          </p:cNvPicPr>
          <p:nvPr/>
        </p:nvPicPr>
        <p:blipFill>
          <a:blip r:embed="rId2"/>
          <a:stretch>
            <a:fillRect/>
          </a:stretch>
        </p:blipFill>
        <p:spPr>
          <a:xfrm>
            <a:off x="4276725" y="3714750"/>
            <a:ext cx="4867275" cy="3143250"/>
          </a:xfrm>
          <a:prstGeom prst="rect">
            <a:avLst/>
          </a:prstGeom>
          <a:noFill/>
          <a:ln w="9525">
            <a:noFill/>
          </a:ln>
        </p:spPr>
      </p:pic>
      <p:sp>
        <p:nvSpPr>
          <p:cNvPr id="89091" name="标题 312321"/>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89092" name="文本占位符 312322"/>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（三）新型农业经营主体</a:t>
            </a:r>
            <a:r>
              <a:rPr lang="en-US" altLang="zh-CN" dirty="0"/>
              <a:t>—</a:t>
            </a:r>
            <a:r>
              <a:rPr lang="zh-CN" altLang="en-US" dirty="0">
                <a:solidFill>
                  <a:srgbClr val="FF0000"/>
                </a:solidFill>
              </a:rPr>
              <a:t>专业大户</a:t>
            </a:r>
            <a:endParaRPr lang="zh-CN" altLang="en-US" dirty="0"/>
          </a:p>
          <a:p>
            <a:pPr eaLnBrk="1" hangingPunct="1"/>
            <a:r>
              <a:rPr lang="zh-CN" altLang="en-US" dirty="0"/>
              <a:t>          截止目前，全旗专业大户    个。其中：种植大户    ，这些种养殖大户的出现和发展，有力地促进了农村经济快速发展，取得了土地承包经营权的出让方和受让方双赢的实效。</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图片 313348" descr="2005_1027_104312"/>
          <p:cNvPicPr>
            <a:picLocks noChangeAspect="1"/>
          </p:cNvPicPr>
          <p:nvPr/>
        </p:nvPicPr>
        <p:blipFill>
          <a:blip r:embed="rId1"/>
          <a:stretch>
            <a:fillRect/>
          </a:stretch>
        </p:blipFill>
        <p:spPr>
          <a:xfrm>
            <a:off x="5527675" y="4146550"/>
            <a:ext cx="3616325" cy="2711450"/>
          </a:xfrm>
          <a:prstGeom prst="rect">
            <a:avLst/>
          </a:prstGeom>
          <a:noFill/>
          <a:ln w="9525">
            <a:noFill/>
          </a:ln>
        </p:spPr>
      </p:pic>
      <p:sp>
        <p:nvSpPr>
          <p:cNvPr id="90115" name="标题 31334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90116" name="文本占位符 313346"/>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（三）新型农业经营主体</a:t>
            </a:r>
            <a:r>
              <a:rPr lang="en-US" altLang="zh-CN" dirty="0"/>
              <a:t>—</a:t>
            </a:r>
            <a:r>
              <a:rPr lang="zh-CN" altLang="en-US" dirty="0">
                <a:solidFill>
                  <a:srgbClr val="FF0000"/>
                </a:solidFill>
              </a:rPr>
              <a:t>家庭农场。</a:t>
            </a:r>
            <a:endParaRPr lang="zh-CN" altLang="en-US" dirty="0">
              <a:solidFill>
                <a:srgbClr val="FF0000"/>
              </a:solidFill>
            </a:endParaRPr>
          </a:p>
          <a:p>
            <a:pPr eaLnBrk="1" hangingPunct="1"/>
            <a:r>
              <a:rPr lang="zh-CN" altLang="en-US" dirty="0">
                <a:solidFill>
                  <a:srgbClr val="FF0000"/>
                </a:solidFill>
              </a:rPr>
              <a:t>    省市家庭农场认定标准及示范场评审办法。</a:t>
            </a:r>
            <a:endParaRPr lang="zh-CN" altLang="en-US" dirty="0">
              <a:solidFill>
                <a:srgbClr val="FF0000"/>
              </a:solidFill>
            </a:endParaRPr>
          </a:p>
          <a:p>
            <a:pPr eaLnBrk="1" hangingPunct="1"/>
            <a:r>
              <a:rPr lang="zh-CN" altLang="en-US" dirty="0"/>
              <a:t>        家庭农场须具备</a:t>
            </a:r>
            <a:r>
              <a:rPr lang="zh-CN" altLang="en-US" dirty="0">
                <a:latin typeface="Arial" panose="020B0604020202020204" pitchFamily="34" charset="0"/>
              </a:rPr>
              <a:t>“</a:t>
            </a:r>
            <a:r>
              <a:rPr lang="zh-CN" altLang="en-US" dirty="0"/>
              <a:t>农村户籍、家庭成员为主要劳动力、土地流转合同在</a:t>
            </a:r>
            <a:r>
              <a:rPr lang="en-US" altLang="zh-CN" dirty="0"/>
              <a:t>5</a:t>
            </a:r>
            <a:r>
              <a:rPr lang="zh-CN" altLang="en-US" dirty="0"/>
              <a:t>年以上、种植业经营面积在</a:t>
            </a:r>
            <a:r>
              <a:rPr lang="en-US" altLang="zh-CN" dirty="0"/>
              <a:t>100</a:t>
            </a:r>
            <a:r>
              <a:rPr lang="zh-CN" altLang="en-US" dirty="0"/>
              <a:t>亩以上</a:t>
            </a:r>
            <a:r>
              <a:rPr lang="zh-CN" altLang="en-US" dirty="0">
                <a:latin typeface="Arial" panose="020B0604020202020204" pitchFamily="34" charset="0"/>
              </a:rPr>
              <a:t>”</a:t>
            </a:r>
            <a:r>
              <a:rPr lang="zh-CN" altLang="en-US" dirty="0"/>
              <a:t>等条件。</a:t>
            </a:r>
            <a:endParaRPr lang="zh-CN" altLang="en-US" dirty="0"/>
          </a:p>
          <a:p>
            <a:pPr eaLnBrk="1" hangingPunct="1"/>
            <a:r>
              <a:rPr lang="zh-CN" altLang="en-US" dirty="0"/>
              <a:t>    </a:t>
            </a:r>
            <a:endParaRPr lang="zh-CN" altLang="en-US" dirty="0"/>
          </a:p>
          <a:p>
            <a:pPr eaLnBrk="1" hangingPunct="1"/>
            <a:r>
              <a:rPr lang="zh-CN" altLang="en-US" dirty="0"/>
              <a:t>    </a:t>
            </a:r>
            <a:endParaRPr lang="zh-CN" altLang="en-US" dirty="0"/>
          </a:p>
          <a:p>
            <a:pPr eaLnBrk="1" hangingPunct="1"/>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8" name="图片 323587" descr="2005_1027_104312"/>
          <p:cNvPicPr>
            <a:picLocks noChangeAspect="1"/>
          </p:cNvPicPr>
          <p:nvPr/>
        </p:nvPicPr>
        <p:blipFill>
          <a:blip r:embed="rId1"/>
          <a:stretch>
            <a:fillRect/>
          </a:stretch>
        </p:blipFill>
        <p:spPr>
          <a:xfrm>
            <a:off x="5527675" y="4146550"/>
            <a:ext cx="3616325" cy="2711450"/>
          </a:xfrm>
          <a:prstGeom prst="rect">
            <a:avLst/>
          </a:prstGeom>
          <a:noFill/>
          <a:ln w="9525">
            <a:noFill/>
          </a:ln>
        </p:spPr>
      </p:pic>
      <p:sp>
        <p:nvSpPr>
          <p:cNvPr id="91139" name="标题 323585"/>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91140" name="文本占位符 323586"/>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（三）新型农业经营主体</a:t>
            </a:r>
            <a:r>
              <a:rPr lang="en-US" altLang="zh-CN" dirty="0"/>
              <a:t>—</a:t>
            </a:r>
            <a:r>
              <a:rPr lang="zh-CN" altLang="en-US" dirty="0">
                <a:solidFill>
                  <a:srgbClr val="FF0000"/>
                </a:solidFill>
              </a:rPr>
              <a:t>家庭农场。</a:t>
            </a:r>
            <a:endParaRPr lang="zh-CN" altLang="en-US" dirty="0">
              <a:solidFill>
                <a:srgbClr val="FF0000"/>
              </a:solidFill>
            </a:endParaRPr>
          </a:p>
          <a:p>
            <a:pPr eaLnBrk="1" hangingPunct="1"/>
            <a:r>
              <a:rPr lang="zh-CN" altLang="en-US" dirty="0"/>
              <a:t>          全旗家庭农牧场 </a:t>
            </a:r>
            <a:r>
              <a:rPr lang="en-US" altLang="zh-CN" dirty="0"/>
              <a:t>240</a:t>
            </a:r>
            <a:r>
              <a:rPr lang="zh-CN" altLang="en-US" dirty="0"/>
              <a:t> 家，其中种植型 </a:t>
            </a:r>
            <a:r>
              <a:rPr lang="en-US" altLang="zh-CN" dirty="0"/>
              <a:t>100</a:t>
            </a:r>
            <a:r>
              <a:rPr lang="zh-CN" altLang="en-US" dirty="0"/>
              <a:t> 家、种养结合型</a:t>
            </a:r>
            <a:r>
              <a:rPr lang="en-US" altLang="zh-CN" dirty="0"/>
              <a:t>140</a:t>
            </a:r>
            <a:r>
              <a:rPr lang="zh-CN" altLang="en-US" dirty="0"/>
              <a:t>户。</a:t>
            </a:r>
            <a:endParaRPr lang="en-US" altLang="zh-CN" dirty="0"/>
          </a:p>
          <a:p>
            <a:pPr eaLnBrk="1" hangingPunct="1"/>
            <a:r>
              <a:rPr lang="en-US" altLang="zh-CN" dirty="0"/>
              <a:t>          </a:t>
            </a:r>
            <a:r>
              <a:rPr lang="zh-CN" altLang="en-US" dirty="0"/>
              <a:t>旗级以上示范场：</a:t>
            </a:r>
            <a:r>
              <a:rPr lang="en-US" altLang="zh-CN" dirty="0"/>
              <a:t>36</a:t>
            </a:r>
            <a:r>
              <a:rPr lang="zh-CN" altLang="en-US" dirty="0"/>
              <a:t>家</a:t>
            </a:r>
            <a:endParaRPr lang="zh-CN" altLang="en-US" dirty="0"/>
          </a:p>
          <a:p>
            <a:pPr eaLnBrk="1" hangingPunct="1"/>
            <a:r>
              <a:rPr lang="zh-CN" altLang="en-US" dirty="0"/>
              <a:t>          市级以上示范场</a:t>
            </a:r>
            <a:r>
              <a:rPr lang="en-US" altLang="zh-CN" dirty="0"/>
              <a:t>:2</a:t>
            </a:r>
            <a:r>
              <a:rPr lang="zh-CN" altLang="en-US" dirty="0"/>
              <a:t>家</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31436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92163" name="文本占位符 314370"/>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（三）新型农业经营主体</a:t>
            </a:r>
            <a:r>
              <a:rPr lang="en-US" altLang="zh-CN" dirty="0"/>
              <a:t>—</a:t>
            </a:r>
            <a:r>
              <a:rPr lang="zh-CN" altLang="en-US" dirty="0">
                <a:solidFill>
                  <a:srgbClr val="FF0000"/>
                </a:solidFill>
              </a:rPr>
              <a:t>农民合作社</a:t>
            </a:r>
            <a:endParaRPr lang="zh-CN" altLang="en-US" dirty="0">
              <a:solidFill>
                <a:srgbClr val="FF0000"/>
              </a:solidFill>
            </a:endParaRPr>
          </a:p>
          <a:p>
            <a:pPr eaLnBrk="1" hangingPunct="1"/>
            <a:r>
              <a:rPr lang="zh-CN" altLang="en-US" dirty="0">
                <a:solidFill>
                  <a:srgbClr val="FF0000"/>
                </a:solidFill>
              </a:rPr>
              <a:t>       农民合作社含义</a:t>
            </a:r>
            <a:endParaRPr lang="zh-CN" altLang="en-US" dirty="0">
              <a:solidFill>
                <a:srgbClr val="FF0000"/>
              </a:solidFill>
            </a:endParaRPr>
          </a:p>
          <a:p>
            <a:pPr eaLnBrk="1" hangingPunct="1"/>
            <a:r>
              <a:rPr lang="zh-CN" altLang="en-US" dirty="0">
                <a:solidFill>
                  <a:srgbClr val="FF0000"/>
                </a:solidFill>
              </a:rPr>
              <a:t>      发展现状： </a:t>
            </a:r>
            <a:r>
              <a:rPr lang="zh-CN" altLang="en-US" dirty="0"/>
              <a:t>截止</a:t>
            </a:r>
            <a:r>
              <a:rPr lang="en-US" altLang="zh-CN" dirty="0"/>
              <a:t>2019</a:t>
            </a:r>
            <a:r>
              <a:rPr lang="zh-CN" altLang="en-US" dirty="0"/>
              <a:t>年底，全旗登记注册的农民专业合作社</a:t>
            </a:r>
            <a:r>
              <a:rPr lang="en-US" altLang="zh-CN" dirty="0"/>
              <a:t>2333 </a:t>
            </a:r>
            <a:r>
              <a:rPr lang="zh-CN" altLang="en-US" dirty="0"/>
              <a:t>个，备案：</a:t>
            </a:r>
            <a:r>
              <a:rPr lang="en-US" altLang="zh-CN" dirty="0"/>
              <a:t>369</a:t>
            </a:r>
            <a:r>
              <a:rPr lang="zh-CN" altLang="en-US" dirty="0"/>
              <a:t>个，涉及种、养、加及供销服务等众多领域。</a:t>
            </a:r>
            <a:endParaRPr lang="zh-CN"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324609"/>
          <p:cNvSpPr>
            <a:spLocks noGrp="1"/>
          </p:cNvSpPr>
          <p:nvPr>
            <p:ph type="title"/>
          </p:nvPr>
        </p:nvSpPr>
        <p:spPr>
          <a:ln/>
        </p:spPr>
        <p:txBody>
          <a:bodyPr vert="horz" wrap="square" lIns="91440" tIns="45720" rIns="91440" bIns="45720" anchor="ctr"/>
          <a:p>
            <a:pPr eaLnBrk="1" hangingPunct="1"/>
            <a:r>
              <a:rPr lang="zh-CN" altLang="en-US" dirty="0"/>
              <a:t>四、农村集体资源管理</a:t>
            </a:r>
            <a:endParaRPr lang="zh-CN" altLang="en-US" dirty="0"/>
          </a:p>
        </p:txBody>
      </p:sp>
      <p:sp>
        <p:nvSpPr>
          <p:cNvPr id="93187" name="文本占位符 324610"/>
          <p:cNvSpPr>
            <a:spLocks noGrp="1"/>
          </p:cNvSpPr>
          <p:nvPr>
            <p:ph idx="1"/>
          </p:nvPr>
        </p:nvSpPr>
        <p:spPr>
          <a:xfrm>
            <a:off x="457200" y="1050925"/>
            <a:ext cx="8475663" cy="5491163"/>
          </a:xfrm>
          <a:ln/>
        </p:spPr>
        <p:txBody>
          <a:bodyPr vert="horz" wrap="square" lIns="91440" tIns="45720" rIns="91440" bIns="45720" anchor="t"/>
          <a:p>
            <a:pPr eaLnBrk="1" hangingPunct="1"/>
            <a:r>
              <a:rPr lang="zh-CN" altLang="en-US" dirty="0"/>
              <a:t>（三）新型农业经营主体</a:t>
            </a:r>
            <a:r>
              <a:rPr lang="en-US" altLang="zh-CN" dirty="0"/>
              <a:t>—</a:t>
            </a:r>
            <a:r>
              <a:rPr lang="zh-CN" altLang="en-US" dirty="0">
                <a:solidFill>
                  <a:srgbClr val="FF0000"/>
                </a:solidFill>
              </a:rPr>
              <a:t>农民合作社</a:t>
            </a:r>
            <a:endParaRPr lang="zh-CN" altLang="en-US" dirty="0">
              <a:solidFill>
                <a:srgbClr val="FF0000"/>
              </a:solidFill>
            </a:endParaRPr>
          </a:p>
          <a:p>
            <a:pPr eaLnBrk="1" hangingPunct="1"/>
            <a:r>
              <a:rPr lang="zh-CN" altLang="en-US" dirty="0">
                <a:solidFill>
                  <a:srgbClr val="FF0000"/>
                </a:solidFill>
              </a:rPr>
              <a:t>       市示范合作社认定认定标准及评审办法</a:t>
            </a:r>
            <a:endParaRPr lang="zh-CN" altLang="en-US" dirty="0">
              <a:solidFill>
                <a:srgbClr val="FF0000"/>
              </a:solidFill>
            </a:endParaRPr>
          </a:p>
          <a:p>
            <a:pPr eaLnBrk="1" hangingPunct="1"/>
            <a:r>
              <a:rPr lang="zh-CN" altLang="en-US" dirty="0"/>
              <a:t>        鼓励发展村干部带动性和以土地入股的合作社。目前，全旗累计评选出市级以上示范社  </a:t>
            </a:r>
            <a:r>
              <a:rPr lang="en-US" altLang="zh-CN" dirty="0"/>
              <a:t>2</a:t>
            </a:r>
            <a:r>
              <a:rPr lang="zh-CN" altLang="en-US" dirty="0"/>
              <a:t>  个这些典型示范社的发展壮大，极大地提高了农民的组织化程度和收入水平。</a:t>
            </a:r>
            <a:endParaRPr lang="zh-CN" altLang="en-US" dirty="0"/>
          </a:p>
          <a:p>
            <a:pPr eaLnBrk="1" hangingPunct="1"/>
            <a:endParaRPr lang="zh-CN" altLang="en-US" dirty="0">
              <a:solidFill>
                <a:srgbClr val="FF0000"/>
              </a:solidFill>
            </a:endParaRPr>
          </a:p>
          <a:p>
            <a:pPr eaLnBrk="1" hangingPunct="1"/>
            <a:r>
              <a:rPr lang="zh-CN" altLang="en-US" dirty="0">
                <a:solidFill>
                  <a:srgbClr val="FF0000"/>
                </a:solidFill>
              </a:rPr>
              <a:t>      </a:t>
            </a:r>
            <a:endParaRPr lang="zh-CN" altLang="en-US" dirty="0">
              <a:solidFill>
                <a:srgbClr val="FF0000"/>
              </a:solidFill>
            </a:endParaRPr>
          </a:p>
        </p:txBody>
      </p:sp>
      <p:pic>
        <p:nvPicPr>
          <p:cNvPr id="93188" name="图片 324612" descr="41">
            <a:hlinkClick r:id="rId1"/>
          </p:cNvPr>
          <p:cNvPicPr>
            <a:picLocks noChangeAspect="1"/>
          </p:cNvPicPr>
          <p:nvPr/>
        </p:nvPicPr>
        <p:blipFill>
          <a:blip r:embed="rId2"/>
          <a:stretch>
            <a:fillRect/>
          </a:stretch>
        </p:blipFill>
        <p:spPr>
          <a:xfrm>
            <a:off x="5713413" y="3994150"/>
            <a:ext cx="3430587" cy="2863850"/>
          </a:xfrm>
          <a:prstGeom prst="rect">
            <a:avLst/>
          </a:prstGeom>
          <a:noFill/>
          <a:ln w="9525">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1"/>
          <p:cNvSpPr>
            <a:spLocks noGrp="1"/>
          </p:cNvSpPr>
          <p:nvPr>
            <p:ph type="title"/>
          </p:nvPr>
        </p:nvSpPr>
        <p:spPr>
          <a:ln/>
        </p:spPr>
        <p:txBody>
          <a:bodyPr vert="horz" wrap="square" lIns="91440" tIns="45720" rIns="91440" bIns="45720" anchor="ctr"/>
          <a:p>
            <a:r>
              <a:rPr lang="zh-CN" altLang="en-US" dirty="0"/>
              <a:t>五、村务公开</a:t>
            </a:r>
            <a:endParaRPr lang="zh-CN" altLang="en-US" dirty="0"/>
          </a:p>
        </p:txBody>
      </p:sp>
      <p:sp>
        <p:nvSpPr>
          <p:cNvPr id="94211" name="内容占位符 2"/>
          <p:cNvSpPr>
            <a:spLocks noGrp="1"/>
          </p:cNvSpPr>
          <p:nvPr>
            <p:ph idx="1"/>
          </p:nvPr>
        </p:nvSpPr>
        <p:spPr>
          <a:ln/>
        </p:spPr>
        <p:txBody>
          <a:bodyPr vert="horz" wrap="square" lIns="91440" tIns="45720" rIns="91440" bIns="45720" anchor="t"/>
          <a:p>
            <a:r>
              <a:rPr lang="zh-CN" altLang="en-US" dirty="0">
                <a:solidFill>
                  <a:srgbClr val="0000CC"/>
                </a:solidFill>
              </a:rPr>
              <a:t>村务公开是指村民委员会把处理本村涉及国家的、集体的和村民群众利益的事务的活动情况，通过一定的</a:t>
            </a:r>
            <a:r>
              <a:rPr lang="zh-CN" altLang="en-US" dirty="0">
                <a:solidFill>
                  <a:srgbClr val="FF0000"/>
                </a:solidFill>
              </a:rPr>
              <a:t>形式</a:t>
            </a:r>
            <a:r>
              <a:rPr lang="zh-CN" altLang="en-US" dirty="0">
                <a:solidFill>
                  <a:srgbClr val="0000CC"/>
                </a:solidFill>
              </a:rPr>
              <a:t>和</a:t>
            </a:r>
            <a:r>
              <a:rPr lang="zh-CN" altLang="en-US" dirty="0">
                <a:solidFill>
                  <a:srgbClr val="FF0000"/>
                </a:solidFill>
              </a:rPr>
              <a:t>程序</a:t>
            </a:r>
            <a:r>
              <a:rPr lang="zh-CN" altLang="en-US" dirty="0">
                <a:solidFill>
                  <a:srgbClr val="0000CC"/>
                </a:solidFill>
              </a:rPr>
              <a:t>告知全体村民，并由</a:t>
            </a:r>
            <a:r>
              <a:rPr lang="zh-CN" altLang="en-US" dirty="0">
                <a:solidFill>
                  <a:srgbClr val="FF0000"/>
                </a:solidFill>
                <a:ea typeface="幼圆" pitchFamily="1" charset="-122"/>
              </a:rPr>
              <a:t>村民</a:t>
            </a:r>
            <a:r>
              <a:rPr lang="zh-CN" altLang="en-US" dirty="0">
                <a:solidFill>
                  <a:srgbClr val="FF0000"/>
                </a:solidFill>
              </a:rPr>
              <a:t>参与管理、实施监督</a:t>
            </a:r>
            <a:r>
              <a:rPr lang="zh-CN" altLang="en-US" dirty="0">
                <a:solidFill>
                  <a:srgbClr val="0000CC"/>
                </a:solidFill>
              </a:rPr>
              <a:t>的一种民主行为。</a:t>
            </a:r>
            <a:endParaRPr lang="en-US" altLang="zh-CN" dirty="0">
              <a:solidFill>
                <a:srgbClr val="0000CC"/>
              </a:solidFill>
            </a:endParaRPr>
          </a:p>
          <a:p>
            <a:endParaRPr lang="en-US" altLang="zh-CN" dirty="0">
              <a:solidFill>
                <a:srgbClr val="0000CC"/>
              </a:solidFill>
            </a:endParaRPr>
          </a:p>
          <a:p>
            <a:r>
              <a:rPr lang="zh-CN" altLang="en-US" dirty="0"/>
              <a:t>（奈曼旗大数据应用服务平台）</a:t>
            </a:r>
            <a:endParaRPr lang="en-US" altLang="zh-CN" dirty="0"/>
          </a:p>
          <a:p>
            <a:r>
              <a:rPr lang="zh-CN" altLang="en-US" dirty="0"/>
              <a:t>网址：</a:t>
            </a:r>
            <a:r>
              <a:rPr lang="en-US" altLang="zh-CN" dirty="0"/>
              <a:t>tlnaimanqi.nmyhkj.com</a:t>
            </a:r>
            <a:endParaRPr lang="en-US" altLang="zh-CN"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页脚占位符 1"/>
          <p:cNvSpPr txBox="1">
            <a:spLocks noGrp="1" noChangeArrowheads="1"/>
          </p:cNvSpPr>
          <p:nvPr>
            <p:ph type="ftr" sz="quarter" idx="4294967295"/>
          </p:nvPr>
        </p:nvSpPr>
        <p:spPr bwMode="auto">
          <a:xfrm>
            <a:off x="7920038" y="6578600"/>
            <a:ext cx="1331913" cy="279400"/>
          </a:xfrm>
          <a:prstGeom prst="rect">
            <a:avLst/>
          </a:prstGeom>
          <a:noFill/>
          <a:ln>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bg2"/>
                </a:solidFill>
                <a:effectDag name="">
                  <a:cont type="tree" name="">
                    <a:effect ref="fillLine"/>
                    <a:outerShdw dist="38100" dir="13500000" algn="br">
                      <a:srgbClr val="FFFFFF"/>
                    </a:outerShdw>
                  </a:cont>
                  <a:cont type="tree" name="">
                    <a:effect ref="fillLine"/>
                    <a:outerShdw dist="38100" dir="2700000" algn="tl">
                      <a:srgbClr val="969697"/>
                    </a:outerShdw>
                  </a:cont>
                  <a:effect ref="fillLine"/>
                </a:effectDag>
                <a:uLnTx/>
                <a:uFillTx/>
                <a:latin typeface="Times New Roman" panose="02020603050405020304" pitchFamily="18" charset="0"/>
                <a:ea typeface="楷体_GB2312" pitchFamily="49" charset="-122"/>
                <a:cs typeface="+mn-cs"/>
              </a:rPr>
              <a:t>小飞守角制作</a:t>
            </a:r>
            <a:endParaRPr kumimoji="0" lang="zh-CN" altLang="en-US" sz="1800" b="1" i="0" u="none" strike="noStrike" kern="1200" cap="none" spc="0" normalizeH="0" baseline="0" noProof="0">
              <a:ln>
                <a:noFill/>
              </a:ln>
              <a:solidFill>
                <a:schemeClr val="bg2"/>
              </a:solidFill>
              <a:effectDag name="">
                <a:cont type="tree" name="">
                  <a:effect ref="fillLine"/>
                  <a:outerShdw dist="38100" dir="13500000" algn="br">
                    <a:srgbClr val="FFFFFF"/>
                  </a:outerShdw>
                </a:cont>
                <a:cont type="tree" name="">
                  <a:effect ref="fillLine"/>
                  <a:outerShdw dist="38100" dir="2700000" algn="tl">
                    <a:srgbClr val="969697"/>
                  </a:outerShdw>
                </a:cont>
                <a:effect ref="fillLine"/>
              </a:effectDag>
              <a:uLnTx/>
              <a:uFillTx/>
              <a:latin typeface="Times New Roman" panose="02020603050405020304" pitchFamily="18" charset="0"/>
              <a:ea typeface="楷体_GB2312" pitchFamily="49" charset="-122"/>
              <a:cs typeface="+mn-cs"/>
            </a:endParaRPr>
          </a:p>
        </p:txBody>
      </p:sp>
      <p:sp>
        <p:nvSpPr>
          <p:cNvPr id="12291" name="标题 287745"/>
          <p:cNvSpPr>
            <a:spLocks noGrp="1"/>
          </p:cNvSpPr>
          <p:nvPr>
            <p:ph type="title"/>
          </p:nvPr>
        </p:nvSpPr>
        <p:spPr>
          <a:xfrm>
            <a:off x="468313" y="549275"/>
            <a:ext cx="8229600" cy="1143000"/>
          </a:xfrm>
          <a:ln/>
        </p:spPr>
        <p:txBody>
          <a:bodyPr vert="horz" wrap="square" lIns="91440" tIns="45720" rIns="91440" bIns="45720" anchor="ctr"/>
          <a:p>
            <a:r>
              <a:rPr lang="zh-CN" altLang="x-none" sz="4000" dirty="0">
                <a:latin typeface="仿宋_GB2312" pitchFamily="49" charset="-122"/>
                <a:ea typeface="仿宋_GB2312" pitchFamily="49" charset="-122"/>
                <a:sym typeface="微软雅黑" panose="020B0503020204020204" pitchFamily="34" charset="-122"/>
              </a:rPr>
              <a:t>村财务管理制度主要有：</a:t>
            </a:r>
            <a:endParaRPr lang="zh-CN" altLang="x-none" sz="4000" dirty="0">
              <a:latin typeface="仿宋_GB2312" pitchFamily="49" charset="-122"/>
              <a:ea typeface="仿宋_GB2312" pitchFamily="49" charset="-122"/>
              <a:sym typeface="微软雅黑" panose="020B0503020204020204" pitchFamily="34" charset="-122"/>
            </a:endParaRPr>
          </a:p>
        </p:txBody>
      </p:sp>
      <p:grpSp>
        <p:nvGrpSpPr>
          <p:cNvPr id="12292" name="组合 287747"/>
          <p:cNvGrpSpPr/>
          <p:nvPr/>
        </p:nvGrpSpPr>
        <p:grpSpPr>
          <a:xfrm>
            <a:off x="971550" y="2133600"/>
            <a:ext cx="3024188" cy="584200"/>
            <a:chOff x="295" y="1520"/>
            <a:chExt cx="1870" cy="368"/>
          </a:xfrm>
        </p:grpSpPr>
        <p:sp>
          <p:nvSpPr>
            <p:cNvPr id="12321" name="圆角矩形 287748"/>
            <p:cNvSpPr/>
            <p:nvPr/>
          </p:nvSpPr>
          <p:spPr>
            <a:xfrm>
              <a:off x="295" y="1520"/>
              <a:ext cx="1870" cy="368"/>
            </a:xfrm>
            <a:prstGeom prst="roundRect">
              <a:avLst>
                <a:gd name="adj" fmla="val 50000"/>
              </a:avLst>
            </a:prstGeom>
            <a:gradFill rotWithShape="1">
              <a:gsLst>
                <a:gs pos="0">
                  <a:srgbClr val="2D4400"/>
                </a:gs>
                <a:gs pos="50000">
                  <a:srgbClr val="669900"/>
                </a:gs>
                <a:gs pos="100000">
                  <a:srgbClr val="2D4400"/>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22" name="圆角矩形 287749"/>
            <p:cNvSpPr/>
            <p:nvPr/>
          </p:nvSpPr>
          <p:spPr>
            <a:xfrm>
              <a:off x="338" y="1541"/>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pPr algn="ctr"/>
              <a:r>
                <a:rPr lang="zh-CN" altLang="en-US" b="1" dirty="0">
                  <a:latin typeface="Arial" panose="020B0604020202020204" pitchFamily="34" charset="0"/>
                  <a:ea typeface="仿宋_GB2312" pitchFamily="49" charset="-122"/>
                </a:rPr>
                <a:t>财务预决算制度</a:t>
              </a:r>
              <a:endParaRPr lang="zh-CN" altLang="en-US" b="1" dirty="0">
                <a:latin typeface="Arial" panose="020B0604020202020204" pitchFamily="34" charset="0"/>
                <a:ea typeface="仿宋_GB2312" pitchFamily="49" charset="-122"/>
              </a:endParaRPr>
            </a:p>
          </p:txBody>
        </p:sp>
        <p:sp>
          <p:nvSpPr>
            <p:cNvPr id="12323" name="椭圆 287750"/>
            <p:cNvSpPr/>
            <p:nvPr/>
          </p:nvSpPr>
          <p:spPr>
            <a:xfrm>
              <a:off x="370" y="1592"/>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3" name="组合 287751"/>
          <p:cNvGrpSpPr/>
          <p:nvPr/>
        </p:nvGrpSpPr>
        <p:grpSpPr>
          <a:xfrm>
            <a:off x="900113" y="3357563"/>
            <a:ext cx="3095625" cy="584200"/>
            <a:chOff x="295" y="2155"/>
            <a:chExt cx="1870" cy="368"/>
          </a:xfrm>
        </p:grpSpPr>
        <p:sp>
          <p:nvSpPr>
            <p:cNvPr id="12318" name="圆角矩形 287752"/>
            <p:cNvSpPr/>
            <p:nvPr/>
          </p:nvSpPr>
          <p:spPr>
            <a:xfrm>
              <a:off x="295" y="2155"/>
              <a:ext cx="1870" cy="368"/>
            </a:xfrm>
            <a:prstGeom prst="roundRect">
              <a:avLst>
                <a:gd name="adj" fmla="val 50000"/>
              </a:avLst>
            </a:prstGeom>
            <a:gradFill rotWithShape="1">
              <a:gsLst>
                <a:gs pos="0">
                  <a:srgbClr val="714400"/>
                </a:gs>
                <a:gs pos="50000">
                  <a:srgbClr val="FF9900"/>
                </a:gs>
                <a:gs pos="100000">
                  <a:srgbClr val="714400"/>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19" name="圆角矩形 287753"/>
            <p:cNvSpPr/>
            <p:nvPr/>
          </p:nvSpPr>
          <p:spPr>
            <a:xfrm>
              <a:off x="338" y="2176"/>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pPr algn="ctr"/>
              <a:r>
                <a:rPr lang="zh-CN" altLang="en-US" b="1" dirty="0">
                  <a:latin typeface="Arial" panose="020B0604020202020204" pitchFamily="34" charset="0"/>
                  <a:ea typeface="仿宋_GB2312" pitchFamily="49" charset="-122"/>
                </a:rPr>
                <a:t>财务开支审批制度</a:t>
              </a:r>
              <a:endParaRPr lang="zh-CN" altLang="en-US" b="1" dirty="0">
                <a:latin typeface="Arial" panose="020B0604020202020204" pitchFamily="34" charset="0"/>
                <a:ea typeface="仿宋_GB2312" pitchFamily="49" charset="-122"/>
              </a:endParaRPr>
            </a:p>
          </p:txBody>
        </p:sp>
        <p:sp>
          <p:nvSpPr>
            <p:cNvPr id="12320" name="椭圆 287754"/>
            <p:cNvSpPr/>
            <p:nvPr/>
          </p:nvSpPr>
          <p:spPr>
            <a:xfrm>
              <a:off x="370" y="2227"/>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4" name="组合 287755"/>
          <p:cNvGrpSpPr/>
          <p:nvPr/>
        </p:nvGrpSpPr>
        <p:grpSpPr>
          <a:xfrm>
            <a:off x="900113" y="4437063"/>
            <a:ext cx="3095625" cy="584200"/>
            <a:chOff x="295" y="2790"/>
            <a:chExt cx="1870" cy="368"/>
          </a:xfrm>
        </p:grpSpPr>
        <p:sp>
          <p:nvSpPr>
            <p:cNvPr id="12315" name="圆角矩形 287756"/>
            <p:cNvSpPr/>
            <p:nvPr/>
          </p:nvSpPr>
          <p:spPr>
            <a:xfrm>
              <a:off x="295" y="2790"/>
              <a:ext cx="1870" cy="368"/>
            </a:xfrm>
            <a:prstGeom prst="roundRect">
              <a:avLst>
                <a:gd name="adj" fmla="val 50000"/>
              </a:avLst>
            </a:prstGeom>
            <a:gradFill rotWithShape="1">
              <a:gsLst>
                <a:gs pos="0">
                  <a:srgbClr val="71175A"/>
                </a:gs>
                <a:gs pos="50000">
                  <a:srgbClr val="FF33CC"/>
                </a:gs>
                <a:gs pos="100000">
                  <a:srgbClr val="71175A"/>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16" name="圆角矩形 287757"/>
            <p:cNvSpPr/>
            <p:nvPr/>
          </p:nvSpPr>
          <p:spPr>
            <a:xfrm>
              <a:off x="338" y="2811"/>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pPr algn="ctr"/>
              <a:r>
                <a:rPr lang="zh-CN" altLang="en-US" b="1" dirty="0">
                  <a:latin typeface="Arial" panose="020B0604020202020204" pitchFamily="34" charset="0"/>
                  <a:ea typeface="仿宋_GB2312" pitchFamily="49" charset="-122"/>
                </a:rPr>
                <a:t>债权债务管理制度</a:t>
              </a:r>
              <a:endParaRPr lang="zh-CN" altLang="en-US" b="1" dirty="0">
                <a:latin typeface="Arial" panose="020B0604020202020204" pitchFamily="34" charset="0"/>
                <a:ea typeface="仿宋_GB2312" pitchFamily="49" charset="-122"/>
              </a:endParaRPr>
            </a:p>
          </p:txBody>
        </p:sp>
        <p:sp>
          <p:nvSpPr>
            <p:cNvPr id="12317" name="椭圆 287758"/>
            <p:cNvSpPr/>
            <p:nvPr/>
          </p:nvSpPr>
          <p:spPr>
            <a:xfrm>
              <a:off x="370" y="2862"/>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5" name="组合 287759"/>
          <p:cNvGrpSpPr/>
          <p:nvPr/>
        </p:nvGrpSpPr>
        <p:grpSpPr>
          <a:xfrm>
            <a:off x="900113" y="5516563"/>
            <a:ext cx="3024187" cy="584200"/>
            <a:chOff x="295" y="3425"/>
            <a:chExt cx="1870" cy="368"/>
          </a:xfrm>
        </p:grpSpPr>
        <p:sp>
          <p:nvSpPr>
            <p:cNvPr id="12312" name="圆角矩形 287760"/>
            <p:cNvSpPr/>
            <p:nvPr/>
          </p:nvSpPr>
          <p:spPr>
            <a:xfrm>
              <a:off x="295" y="3425"/>
              <a:ext cx="1870" cy="368"/>
            </a:xfrm>
            <a:prstGeom prst="roundRect">
              <a:avLst>
                <a:gd name="adj" fmla="val 50000"/>
              </a:avLst>
            </a:prstGeom>
            <a:gradFill rotWithShape="1">
              <a:gsLst>
                <a:gs pos="0">
                  <a:srgbClr val="5A0000"/>
                </a:gs>
                <a:gs pos="50000">
                  <a:srgbClr val="CC0000"/>
                </a:gs>
                <a:gs pos="100000">
                  <a:srgbClr val="5A0000"/>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13" name="圆角矩形 287761"/>
            <p:cNvSpPr/>
            <p:nvPr/>
          </p:nvSpPr>
          <p:spPr>
            <a:xfrm>
              <a:off x="338" y="3446"/>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pPr algn="ctr"/>
              <a:r>
                <a:rPr lang="zh-CN" altLang="en-US" b="1" dirty="0">
                  <a:latin typeface="Arial" panose="020B0604020202020204" pitchFamily="34" charset="0"/>
                  <a:ea typeface="仿宋_GB2312" pitchFamily="49" charset="-122"/>
                </a:rPr>
                <a:t>财产物资管理制度</a:t>
              </a:r>
              <a:endParaRPr lang="zh-CN" altLang="en-US" b="1" dirty="0">
                <a:latin typeface="Arial" panose="020B0604020202020204" pitchFamily="34" charset="0"/>
                <a:ea typeface="仿宋_GB2312" pitchFamily="49" charset="-122"/>
              </a:endParaRPr>
            </a:p>
          </p:txBody>
        </p:sp>
        <p:sp>
          <p:nvSpPr>
            <p:cNvPr id="12314" name="椭圆 287762"/>
            <p:cNvSpPr/>
            <p:nvPr/>
          </p:nvSpPr>
          <p:spPr>
            <a:xfrm>
              <a:off x="370" y="3497"/>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6" name="组合 287763"/>
          <p:cNvGrpSpPr/>
          <p:nvPr/>
        </p:nvGrpSpPr>
        <p:grpSpPr>
          <a:xfrm>
            <a:off x="4787900" y="2133600"/>
            <a:ext cx="3384550" cy="584200"/>
            <a:chOff x="2835" y="1520"/>
            <a:chExt cx="1870" cy="368"/>
          </a:xfrm>
        </p:grpSpPr>
        <p:sp>
          <p:nvSpPr>
            <p:cNvPr id="12309" name="圆角矩形 287764"/>
            <p:cNvSpPr/>
            <p:nvPr/>
          </p:nvSpPr>
          <p:spPr>
            <a:xfrm>
              <a:off x="2835" y="1520"/>
              <a:ext cx="1870" cy="368"/>
            </a:xfrm>
            <a:prstGeom prst="roundRect">
              <a:avLst>
                <a:gd name="adj" fmla="val 50000"/>
              </a:avLst>
            </a:prstGeom>
            <a:gradFill rotWithShape="1">
              <a:gsLst>
                <a:gs pos="0">
                  <a:srgbClr val="003900"/>
                </a:gs>
                <a:gs pos="50000">
                  <a:srgbClr val="008000"/>
                </a:gs>
                <a:gs pos="100000">
                  <a:srgbClr val="003900"/>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10" name="圆角矩形 287765"/>
            <p:cNvSpPr/>
            <p:nvPr/>
          </p:nvSpPr>
          <p:spPr>
            <a:xfrm>
              <a:off x="2878" y="1541"/>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r>
                <a:rPr lang="en-US" altLang="zh-CN" b="1" dirty="0">
                  <a:latin typeface="Arial" panose="020B0604020202020204" pitchFamily="34" charset="0"/>
                  <a:ea typeface="仿宋_GB2312" pitchFamily="49" charset="-122"/>
                </a:rPr>
                <a:t>  </a:t>
              </a:r>
              <a:r>
                <a:rPr lang="zh-CN" altLang="en-US" b="1" dirty="0">
                  <a:latin typeface="Arial" panose="020B0604020202020204" pitchFamily="34" charset="0"/>
                  <a:ea typeface="仿宋_GB2312" pitchFamily="49" charset="-122"/>
                </a:rPr>
                <a:t>货币资金管理制度</a:t>
              </a:r>
              <a:endParaRPr lang="zh-CN" altLang="en-US" b="1" dirty="0">
                <a:latin typeface="Arial" panose="020B0604020202020204" pitchFamily="34" charset="0"/>
                <a:ea typeface="仿宋_GB2312" pitchFamily="49" charset="-122"/>
              </a:endParaRPr>
            </a:p>
          </p:txBody>
        </p:sp>
        <p:sp>
          <p:nvSpPr>
            <p:cNvPr id="12311" name="椭圆 287766"/>
            <p:cNvSpPr/>
            <p:nvPr/>
          </p:nvSpPr>
          <p:spPr>
            <a:xfrm>
              <a:off x="2910" y="1592"/>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7" name="组合 287767"/>
          <p:cNvGrpSpPr/>
          <p:nvPr/>
        </p:nvGrpSpPr>
        <p:grpSpPr>
          <a:xfrm>
            <a:off x="4859338" y="3357563"/>
            <a:ext cx="3384550" cy="584200"/>
            <a:chOff x="2835" y="2155"/>
            <a:chExt cx="1870" cy="368"/>
          </a:xfrm>
        </p:grpSpPr>
        <p:sp>
          <p:nvSpPr>
            <p:cNvPr id="12306" name="圆角矩形 287768"/>
            <p:cNvSpPr/>
            <p:nvPr/>
          </p:nvSpPr>
          <p:spPr>
            <a:xfrm>
              <a:off x="2835" y="2155"/>
              <a:ext cx="1870" cy="368"/>
            </a:xfrm>
            <a:prstGeom prst="roundRect">
              <a:avLst>
                <a:gd name="adj" fmla="val 50000"/>
              </a:avLst>
            </a:prstGeom>
            <a:gradFill rotWithShape="1">
              <a:gsLst>
                <a:gs pos="0">
                  <a:srgbClr val="440044"/>
                </a:gs>
                <a:gs pos="50000">
                  <a:srgbClr val="990099"/>
                </a:gs>
                <a:gs pos="100000">
                  <a:srgbClr val="440044"/>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07" name="圆角矩形 287769"/>
            <p:cNvSpPr/>
            <p:nvPr/>
          </p:nvSpPr>
          <p:spPr>
            <a:xfrm>
              <a:off x="2878" y="2176"/>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r>
                <a:rPr lang="en-US" altLang="zh-CN" b="1" dirty="0">
                  <a:latin typeface="Arial" panose="020B0604020202020204" pitchFamily="34" charset="0"/>
                  <a:ea typeface="仿宋_GB2312" pitchFamily="49" charset="-122"/>
                </a:rPr>
                <a:t>   </a:t>
              </a:r>
              <a:r>
                <a:rPr lang="zh-CN" altLang="en-US" b="1" dirty="0">
                  <a:latin typeface="Arial" panose="020B0604020202020204" pitchFamily="34" charset="0"/>
                  <a:ea typeface="仿宋_GB2312" pitchFamily="49" charset="-122"/>
                </a:rPr>
                <a:t>票据管理制度</a:t>
              </a:r>
              <a:endParaRPr lang="zh-CN" altLang="en-US" b="1" dirty="0">
                <a:latin typeface="Arial" panose="020B0604020202020204" pitchFamily="34" charset="0"/>
                <a:ea typeface="仿宋_GB2312" pitchFamily="49" charset="-122"/>
              </a:endParaRPr>
            </a:p>
          </p:txBody>
        </p:sp>
        <p:sp>
          <p:nvSpPr>
            <p:cNvPr id="12308" name="椭圆 287770"/>
            <p:cNvSpPr/>
            <p:nvPr/>
          </p:nvSpPr>
          <p:spPr>
            <a:xfrm>
              <a:off x="2910" y="2227"/>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8" name="组合 287771"/>
          <p:cNvGrpSpPr/>
          <p:nvPr/>
        </p:nvGrpSpPr>
        <p:grpSpPr>
          <a:xfrm>
            <a:off x="4932363" y="4476750"/>
            <a:ext cx="3311525" cy="584200"/>
            <a:chOff x="2835" y="2790"/>
            <a:chExt cx="1870" cy="368"/>
          </a:xfrm>
        </p:grpSpPr>
        <p:sp>
          <p:nvSpPr>
            <p:cNvPr id="12303" name="圆角矩形 287772"/>
            <p:cNvSpPr/>
            <p:nvPr/>
          </p:nvSpPr>
          <p:spPr>
            <a:xfrm>
              <a:off x="2835" y="2790"/>
              <a:ext cx="1870" cy="368"/>
            </a:xfrm>
            <a:prstGeom prst="roundRect">
              <a:avLst>
                <a:gd name="adj" fmla="val 50000"/>
              </a:avLst>
            </a:prstGeom>
            <a:gradFill rotWithShape="0">
              <a:gsLst>
                <a:gs pos="0">
                  <a:srgbClr val="660033"/>
                </a:gs>
                <a:gs pos="100000">
                  <a:srgbClr val="2F0018"/>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04" name="圆角矩形 287773"/>
            <p:cNvSpPr/>
            <p:nvPr/>
          </p:nvSpPr>
          <p:spPr>
            <a:xfrm>
              <a:off x="2873" y="2811"/>
              <a:ext cx="179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pPr algn="ctr"/>
              <a:r>
                <a:rPr lang="zh-CN" altLang="en-US" b="1" dirty="0">
                  <a:latin typeface="Arial" panose="020B0604020202020204" pitchFamily="34" charset="0"/>
                  <a:ea typeface="仿宋_GB2312" pitchFamily="49" charset="-122"/>
                </a:rPr>
                <a:t>民主理财和财务公开制度</a:t>
              </a:r>
              <a:endParaRPr lang="zh-CN" altLang="en-US" b="1" dirty="0">
                <a:latin typeface="Arial" panose="020B0604020202020204" pitchFamily="34" charset="0"/>
                <a:ea typeface="仿宋_GB2312" pitchFamily="49" charset="-122"/>
              </a:endParaRPr>
            </a:p>
          </p:txBody>
        </p:sp>
        <p:sp>
          <p:nvSpPr>
            <p:cNvPr id="12305" name="椭圆 287774"/>
            <p:cNvSpPr/>
            <p:nvPr/>
          </p:nvSpPr>
          <p:spPr>
            <a:xfrm>
              <a:off x="2910" y="2862"/>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grpSp>
        <p:nvGrpSpPr>
          <p:cNvPr id="12299" name="组合 287775"/>
          <p:cNvGrpSpPr/>
          <p:nvPr/>
        </p:nvGrpSpPr>
        <p:grpSpPr>
          <a:xfrm>
            <a:off x="5003800" y="5516563"/>
            <a:ext cx="3313113" cy="584200"/>
            <a:chOff x="2835" y="3425"/>
            <a:chExt cx="1870" cy="368"/>
          </a:xfrm>
        </p:grpSpPr>
        <p:sp>
          <p:nvSpPr>
            <p:cNvPr id="12300" name="圆角矩形 287776"/>
            <p:cNvSpPr/>
            <p:nvPr/>
          </p:nvSpPr>
          <p:spPr>
            <a:xfrm>
              <a:off x="2835" y="3425"/>
              <a:ext cx="1870" cy="368"/>
            </a:xfrm>
            <a:prstGeom prst="roundRect">
              <a:avLst>
                <a:gd name="adj" fmla="val 50000"/>
              </a:avLst>
            </a:prstGeom>
            <a:gradFill rotWithShape="1">
              <a:gsLst>
                <a:gs pos="0">
                  <a:srgbClr val="0C0C0C"/>
                </a:gs>
                <a:gs pos="50000">
                  <a:srgbClr val="1C1C1C"/>
                </a:gs>
                <a:gs pos="100000">
                  <a:srgbClr val="0C0C0C"/>
                </a:gs>
              </a:gsLst>
              <a:lin ang="5400000" scaled="1"/>
              <a:tileRect/>
            </a:gradFill>
            <a:ln w="9525">
              <a:noFill/>
            </a:ln>
          </p:spPr>
          <p:txBody>
            <a:bodyPr/>
            <a:p>
              <a:pPr algn="ctr"/>
              <a:endParaRPr lang="zh-CN" altLang="en-US" dirty="0">
                <a:latin typeface="Arial" panose="020B0604020202020204" pitchFamily="34" charset="0"/>
                <a:ea typeface="仿宋_GB2312" pitchFamily="49" charset="-122"/>
              </a:endParaRPr>
            </a:p>
          </p:txBody>
        </p:sp>
        <p:sp>
          <p:nvSpPr>
            <p:cNvPr id="12301" name="圆角矩形 287777"/>
            <p:cNvSpPr/>
            <p:nvPr/>
          </p:nvSpPr>
          <p:spPr>
            <a:xfrm>
              <a:off x="2878" y="3446"/>
              <a:ext cx="1784" cy="327"/>
            </a:xfrm>
            <a:prstGeom prst="roundRect">
              <a:avLst>
                <a:gd name="adj" fmla="val 50000"/>
              </a:avLst>
            </a:prstGeom>
            <a:gradFill rotWithShape="1">
              <a:gsLst>
                <a:gs pos="0">
                  <a:srgbClr val="FFFF99">
                    <a:alpha val="79999"/>
                  </a:srgbClr>
                </a:gs>
                <a:gs pos="100000">
                  <a:srgbClr val="767647">
                    <a:alpha val="0"/>
                  </a:srgbClr>
                </a:gs>
              </a:gsLst>
              <a:lin ang="5400000" scaled="1"/>
              <a:tileRect/>
            </a:gradFill>
            <a:ln w="9525">
              <a:noFill/>
            </a:ln>
          </p:spPr>
          <p:txBody>
            <a:bodyPr anchor="ctr">
              <a:spAutoFit/>
            </a:bodyPr>
            <a:p>
              <a:r>
                <a:rPr lang="en-US" altLang="zh-CN" b="1" dirty="0">
                  <a:latin typeface="Arial" panose="020B0604020202020204" pitchFamily="34" charset="0"/>
                  <a:ea typeface="仿宋_GB2312" pitchFamily="49" charset="-122"/>
                </a:rPr>
                <a:t>  </a:t>
              </a:r>
              <a:r>
                <a:rPr lang="zh-CN" altLang="en-US" b="1" dirty="0">
                  <a:latin typeface="Arial" panose="020B0604020202020204" pitchFamily="34" charset="0"/>
                  <a:ea typeface="仿宋_GB2312" pitchFamily="49" charset="-122"/>
                </a:rPr>
                <a:t>承包合同管理制度</a:t>
              </a:r>
              <a:endParaRPr lang="zh-CN" altLang="en-US" b="1" dirty="0">
                <a:latin typeface="Arial" panose="020B0604020202020204" pitchFamily="34" charset="0"/>
                <a:ea typeface="仿宋_GB2312" pitchFamily="49" charset="-122"/>
              </a:endParaRPr>
            </a:p>
          </p:txBody>
        </p:sp>
        <p:sp>
          <p:nvSpPr>
            <p:cNvPr id="12302" name="椭圆 287778"/>
            <p:cNvSpPr/>
            <p:nvPr/>
          </p:nvSpPr>
          <p:spPr>
            <a:xfrm>
              <a:off x="2910" y="3497"/>
              <a:ext cx="158" cy="157"/>
            </a:xfrm>
            <a:prstGeom prst="ellipse">
              <a:avLst/>
            </a:prstGeom>
            <a:gradFill rotWithShape="1">
              <a:gsLst>
                <a:gs pos="0">
                  <a:schemeClr val="bg1">
                    <a:alpha val="60001"/>
                  </a:schemeClr>
                </a:gs>
                <a:gs pos="100000">
                  <a:srgbClr val="767676">
                    <a:alpha val="0"/>
                  </a:srgbClr>
                </a:gs>
              </a:gsLst>
              <a:path path="rect">
                <a:fillToRect r="100000" b="100000"/>
              </a:path>
              <a:tileRect/>
            </a:gradFill>
            <a:ln w="9525">
              <a:noFill/>
            </a:ln>
          </p:spPr>
          <p:txBody>
            <a:bodyPr/>
            <a:p>
              <a:pPr algn="ctr"/>
              <a:endParaRPr lang="zh-CN" altLang="en-US" dirty="0">
                <a:latin typeface="Arial" panose="020B0604020202020204" pitchFamily="34" charset="0"/>
                <a:ea typeface="仿宋_GB2312" pitchFamily="49" charset="-122"/>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1"/>
          <p:cNvSpPr>
            <a:spLocks noGrp="1"/>
          </p:cNvSpPr>
          <p:nvPr>
            <p:ph type="title"/>
          </p:nvPr>
        </p:nvSpPr>
        <p:spPr>
          <a:ln/>
        </p:spPr>
        <p:txBody>
          <a:bodyPr vert="horz" wrap="square" lIns="91440" tIns="45720" rIns="91440" bIns="45720" anchor="ctr"/>
          <a:p>
            <a:r>
              <a:rPr lang="zh-CN" altLang="en-US" dirty="0"/>
              <a:t>村务公开</a:t>
            </a:r>
            <a:endParaRPr lang="zh-CN" altLang="en-US" dirty="0"/>
          </a:p>
        </p:txBody>
      </p:sp>
      <p:sp>
        <p:nvSpPr>
          <p:cNvPr id="95235" name="内容占位符 2"/>
          <p:cNvSpPr>
            <a:spLocks noGrp="1"/>
          </p:cNvSpPr>
          <p:nvPr>
            <p:ph idx="1"/>
          </p:nvPr>
        </p:nvSpPr>
        <p:spPr>
          <a:ln/>
        </p:spPr>
        <p:txBody>
          <a:bodyPr vert="horz" wrap="square" lIns="91440" tIns="45720" rIns="91440" bIns="45720" anchor="t"/>
          <a:p>
            <a:r>
              <a:rPr lang="zh-CN" altLang="en-US" dirty="0"/>
              <a:t>意义：</a:t>
            </a:r>
            <a:r>
              <a:rPr lang="en-US" altLang="zh-CN" dirty="0"/>
              <a:t>1.</a:t>
            </a:r>
            <a:r>
              <a:rPr lang="zh-CN" altLang="zh-CN" dirty="0"/>
              <a:t>推进村务公开和民主管理，是深化农村改革、促进农村发展的重要保障。</a:t>
            </a:r>
            <a:endParaRPr lang="en-US" altLang="zh-CN" dirty="0"/>
          </a:p>
          <a:p>
            <a:endParaRPr lang="zh-CN" altLang="zh-CN" dirty="0"/>
          </a:p>
          <a:p>
            <a:r>
              <a:rPr lang="en-US" altLang="zh-CN" dirty="0"/>
              <a:t>2.</a:t>
            </a:r>
            <a:r>
              <a:rPr lang="zh-CN" altLang="zh-CN" dirty="0"/>
              <a:t>实行村务公开是提高村干部威信，化解干群矛盾的重要保障。</a:t>
            </a:r>
            <a:endParaRPr lang="en-US" altLang="zh-CN" dirty="0"/>
          </a:p>
          <a:p>
            <a:endParaRPr lang="zh-CN" altLang="zh-CN" dirty="0"/>
          </a:p>
          <a:p>
            <a:pPr latinLnBrk="1"/>
            <a:r>
              <a:rPr lang="en-US" altLang="zh-CN" dirty="0"/>
              <a:t>3.</a:t>
            </a:r>
            <a:r>
              <a:rPr lang="zh-CN" altLang="zh-CN" dirty="0"/>
              <a:t>实行村务公开是维护农村社会稳定的保障</a:t>
            </a:r>
            <a:endParaRPr lang="zh-CN" altLang="zh-CN"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idx="4294967295"/>
          </p:nvPr>
        </p:nvSpPr>
        <p:spPr>
          <a:xfrm>
            <a:off x="338138" y="34925"/>
            <a:ext cx="8223250" cy="700088"/>
          </a:xfrm>
          <a:ln/>
        </p:spPr>
        <p:txBody>
          <a:bodyPr vert="horz" wrap="square" lIns="91440" tIns="45720" rIns="91440" bIns="45720" anchor="ctr"/>
          <a:p>
            <a:pPr eaLnBrk="1" hangingPunct="1"/>
            <a:r>
              <a:rPr lang="zh-CN" altLang="en-US" sz="3600" dirty="0">
                <a:solidFill>
                  <a:srgbClr val="000000"/>
                </a:solidFill>
              </a:rPr>
              <a:t>五、村务公开</a:t>
            </a:r>
            <a:endParaRPr lang="zh-CN" altLang="en-US" sz="3600" dirty="0">
              <a:solidFill>
                <a:srgbClr val="000000"/>
              </a:solidFill>
            </a:endParaRPr>
          </a:p>
        </p:txBody>
      </p:sp>
      <p:sp>
        <p:nvSpPr>
          <p:cNvPr id="96259" name="Rectangle 3"/>
          <p:cNvSpPr>
            <a:spLocks noGrp="1"/>
          </p:cNvSpPr>
          <p:nvPr>
            <p:ph type="body" idx="4294967295"/>
          </p:nvPr>
        </p:nvSpPr>
        <p:spPr>
          <a:xfrm>
            <a:off x="171450" y="871538"/>
            <a:ext cx="8772525" cy="5289550"/>
          </a:xfrm>
          <a:ln/>
        </p:spPr>
        <p:txBody>
          <a:bodyPr vert="horz" wrap="square" lIns="91440" tIns="45720" rIns="91440" bIns="45720" anchor="t"/>
          <a:p>
            <a:pPr eaLnBrk="1" hangingPunct="1">
              <a:buClr>
                <a:schemeClr val="tx1"/>
              </a:buClr>
              <a:buFontTx/>
              <a:buNone/>
            </a:pPr>
            <a:r>
              <a:rPr lang="zh-CN" altLang="en-US" dirty="0"/>
              <a:t>村务公开的特征</a:t>
            </a:r>
            <a:endParaRPr lang="zh-CN" altLang="en-US" dirty="0"/>
          </a:p>
        </p:txBody>
      </p:sp>
      <p:grpSp>
        <p:nvGrpSpPr>
          <p:cNvPr id="2" name="组合 15363"/>
          <p:cNvGrpSpPr/>
          <p:nvPr/>
        </p:nvGrpSpPr>
        <p:grpSpPr>
          <a:xfrm>
            <a:off x="2814638" y="1428750"/>
            <a:ext cx="3341687" cy="2324100"/>
            <a:chOff x="0" y="0"/>
            <a:chExt cx="5262" cy="3658"/>
          </a:xfrm>
        </p:grpSpPr>
        <p:grpSp>
          <p:nvGrpSpPr>
            <p:cNvPr id="96297" name="组合 15364"/>
            <p:cNvGrpSpPr/>
            <p:nvPr/>
          </p:nvGrpSpPr>
          <p:grpSpPr>
            <a:xfrm>
              <a:off x="0" y="0"/>
              <a:ext cx="5262" cy="3658"/>
              <a:chOff x="0" y="0"/>
              <a:chExt cx="1615" cy="1615"/>
            </a:xfrm>
          </p:grpSpPr>
          <p:sp>
            <p:nvSpPr>
              <p:cNvPr id="96299" name="椭圆 15365"/>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300" name="椭圆 15366"/>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301" name="椭圆 15367"/>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302" name="椭圆 15368"/>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98" name="文本框 15369"/>
            <p:cNvSpPr txBox="1"/>
            <p:nvPr/>
          </p:nvSpPr>
          <p:spPr>
            <a:xfrm>
              <a:off x="1116" y="1220"/>
              <a:ext cx="3091" cy="1453"/>
            </a:xfrm>
            <a:prstGeom prst="rect">
              <a:avLst/>
            </a:prstGeom>
            <a:noFill/>
            <a:ln w="9525">
              <a:noFill/>
            </a:ln>
          </p:spPr>
          <p:txBody>
            <a:bodyPr>
              <a:spAutoFit/>
            </a:bodyPr>
            <a:p>
              <a:pPr algn="ctr"/>
              <a:r>
                <a:rPr lang="zh-CN" altLang="en-US" sz="5400" dirty="0">
                  <a:solidFill>
                    <a:srgbClr val="000000"/>
                  </a:solidFill>
                  <a:latin typeface="黑体" panose="02010609060101010101" pitchFamily="49" charset="-122"/>
                  <a:ea typeface="黑体" panose="02010609060101010101" pitchFamily="49" charset="-122"/>
                </a:rPr>
                <a:t>特 征</a:t>
              </a:r>
              <a:endParaRPr lang="zh-CN" altLang="en-US" sz="5400" dirty="0">
                <a:solidFill>
                  <a:srgbClr val="000000"/>
                </a:solidFill>
                <a:latin typeface="黑体" panose="02010609060101010101" pitchFamily="49" charset="-122"/>
                <a:ea typeface="黑体" panose="02010609060101010101" pitchFamily="49" charset="-122"/>
              </a:endParaRPr>
            </a:p>
          </p:txBody>
        </p:sp>
      </p:grpSp>
      <p:grpSp>
        <p:nvGrpSpPr>
          <p:cNvPr id="4" name="组合 15370"/>
          <p:cNvGrpSpPr/>
          <p:nvPr/>
        </p:nvGrpSpPr>
        <p:grpSpPr>
          <a:xfrm>
            <a:off x="442913" y="2252663"/>
            <a:ext cx="1703387" cy="1668462"/>
            <a:chOff x="0" y="0"/>
            <a:chExt cx="2683" cy="2628"/>
          </a:xfrm>
        </p:grpSpPr>
        <p:grpSp>
          <p:nvGrpSpPr>
            <p:cNvPr id="96291" name="组合 15371"/>
            <p:cNvGrpSpPr/>
            <p:nvPr/>
          </p:nvGrpSpPr>
          <p:grpSpPr>
            <a:xfrm>
              <a:off x="0" y="0"/>
              <a:ext cx="2683" cy="2628"/>
              <a:chOff x="0" y="0"/>
              <a:chExt cx="1615" cy="1615"/>
            </a:xfrm>
          </p:grpSpPr>
          <p:sp>
            <p:nvSpPr>
              <p:cNvPr id="96293" name="椭圆 15372"/>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294" name="椭圆 15373"/>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295" name="椭圆 15374"/>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296" name="椭圆 15375"/>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92" name="文本框 15376"/>
            <p:cNvSpPr txBox="1"/>
            <p:nvPr/>
          </p:nvSpPr>
          <p:spPr>
            <a:xfrm>
              <a:off x="440" y="910"/>
              <a:ext cx="2063" cy="824"/>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参与性</a:t>
              </a:r>
              <a:endParaRPr lang="zh-CN" altLang="en-US" sz="2800" b="1" dirty="0">
                <a:solidFill>
                  <a:srgbClr val="000000"/>
                </a:solidFill>
                <a:latin typeface="Times New Roman" panose="02020603050405020304" pitchFamily="18" charset="0"/>
              </a:endParaRPr>
            </a:p>
          </p:txBody>
        </p:sp>
      </p:grpSp>
      <p:grpSp>
        <p:nvGrpSpPr>
          <p:cNvPr id="6" name="组合 15377"/>
          <p:cNvGrpSpPr/>
          <p:nvPr/>
        </p:nvGrpSpPr>
        <p:grpSpPr>
          <a:xfrm>
            <a:off x="3781425" y="4530725"/>
            <a:ext cx="1704975" cy="1666875"/>
            <a:chOff x="0" y="0"/>
            <a:chExt cx="2685" cy="2625"/>
          </a:xfrm>
        </p:grpSpPr>
        <p:grpSp>
          <p:nvGrpSpPr>
            <p:cNvPr id="96285" name="组合 15378"/>
            <p:cNvGrpSpPr/>
            <p:nvPr/>
          </p:nvGrpSpPr>
          <p:grpSpPr>
            <a:xfrm>
              <a:off x="0" y="0"/>
              <a:ext cx="2685" cy="2625"/>
              <a:chOff x="0" y="0"/>
              <a:chExt cx="1615" cy="1615"/>
            </a:xfrm>
          </p:grpSpPr>
          <p:sp>
            <p:nvSpPr>
              <p:cNvPr id="96287" name="椭圆 15379"/>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288" name="椭圆 15380"/>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289" name="椭圆 15381"/>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290" name="椭圆 15382"/>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86" name="文本框 15383"/>
            <p:cNvSpPr txBox="1"/>
            <p:nvPr/>
          </p:nvSpPr>
          <p:spPr>
            <a:xfrm>
              <a:off x="330" y="905"/>
              <a:ext cx="2355" cy="824"/>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监督性</a:t>
              </a:r>
              <a:endParaRPr lang="zh-CN" altLang="en-US" sz="2800" b="1" dirty="0">
                <a:solidFill>
                  <a:srgbClr val="000000"/>
                </a:solidFill>
                <a:latin typeface="Times New Roman" panose="02020603050405020304" pitchFamily="18" charset="0"/>
              </a:endParaRPr>
            </a:p>
          </p:txBody>
        </p:sp>
      </p:grpSp>
      <p:grpSp>
        <p:nvGrpSpPr>
          <p:cNvPr id="8" name="组合 15384"/>
          <p:cNvGrpSpPr/>
          <p:nvPr/>
        </p:nvGrpSpPr>
        <p:grpSpPr>
          <a:xfrm>
            <a:off x="7240588" y="2590800"/>
            <a:ext cx="1703387" cy="1668463"/>
            <a:chOff x="0" y="0"/>
            <a:chExt cx="2682" cy="2628"/>
          </a:xfrm>
        </p:grpSpPr>
        <p:grpSp>
          <p:nvGrpSpPr>
            <p:cNvPr id="96279" name="组合 15385"/>
            <p:cNvGrpSpPr/>
            <p:nvPr/>
          </p:nvGrpSpPr>
          <p:grpSpPr>
            <a:xfrm>
              <a:off x="0" y="0"/>
              <a:ext cx="2682" cy="2628"/>
              <a:chOff x="0" y="0"/>
              <a:chExt cx="1615" cy="1615"/>
            </a:xfrm>
          </p:grpSpPr>
          <p:sp>
            <p:nvSpPr>
              <p:cNvPr id="96281" name="椭圆 15386"/>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282" name="椭圆 15387"/>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283" name="椭圆 15388"/>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284" name="椭圆 15389"/>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80" name="文本框 15390"/>
            <p:cNvSpPr txBox="1"/>
            <p:nvPr/>
          </p:nvSpPr>
          <p:spPr>
            <a:xfrm>
              <a:off x="330" y="910"/>
              <a:ext cx="2352" cy="824"/>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真实性</a:t>
              </a:r>
              <a:endParaRPr lang="zh-CN" altLang="en-US" sz="2800" b="1" dirty="0">
                <a:solidFill>
                  <a:srgbClr val="000000"/>
                </a:solidFill>
                <a:latin typeface="Times New Roman" panose="02020603050405020304" pitchFamily="18" charset="0"/>
              </a:endParaRPr>
            </a:p>
          </p:txBody>
        </p:sp>
      </p:grpSp>
      <p:grpSp>
        <p:nvGrpSpPr>
          <p:cNvPr id="10" name="组合 15391"/>
          <p:cNvGrpSpPr/>
          <p:nvPr/>
        </p:nvGrpSpPr>
        <p:grpSpPr>
          <a:xfrm>
            <a:off x="6156325" y="4259263"/>
            <a:ext cx="1703388" cy="1666875"/>
            <a:chOff x="0" y="0"/>
            <a:chExt cx="2683" cy="2625"/>
          </a:xfrm>
        </p:grpSpPr>
        <p:grpSp>
          <p:nvGrpSpPr>
            <p:cNvPr id="96273" name="组合 15392"/>
            <p:cNvGrpSpPr/>
            <p:nvPr/>
          </p:nvGrpSpPr>
          <p:grpSpPr>
            <a:xfrm>
              <a:off x="0" y="0"/>
              <a:ext cx="2683" cy="2625"/>
              <a:chOff x="0" y="0"/>
              <a:chExt cx="1615" cy="1615"/>
            </a:xfrm>
          </p:grpSpPr>
          <p:sp>
            <p:nvSpPr>
              <p:cNvPr id="96275" name="椭圆 15393"/>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276" name="椭圆 15394"/>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277" name="椭圆 15395"/>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278" name="椭圆 15396"/>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74" name="文本框 15397"/>
            <p:cNvSpPr txBox="1"/>
            <p:nvPr/>
          </p:nvSpPr>
          <p:spPr>
            <a:xfrm>
              <a:off x="330" y="925"/>
              <a:ext cx="2353" cy="824"/>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及时性</a:t>
              </a:r>
              <a:endParaRPr lang="zh-CN" altLang="en-US" sz="2800" b="1" dirty="0">
                <a:solidFill>
                  <a:srgbClr val="000000"/>
                </a:solidFill>
                <a:latin typeface="Times New Roman" panose="02020603050405020304" pitchFamily="18" charset="0"/>
              </a:endParaRPr>
            </a:p>
          </p:txBody>
        </p:sp>
      </p:grpSp>
      <p:grpSp>
        <p:nvGrpSpPr>
          <p:cNvPr id="12" name="组合 15398"/>
          <p:cNvGrpSpPr/>
          <p:nvPr/>
        </p:nvGrpSpPr>
        <p:grpSpPr>
          <a:xfrm>
            <a:off x="1406525" y="4495800"/>
            <a:ext cx="1701800" cy="1665288"/>
            <a:chOff x="0" y="0"/>
            <a:chExt cx="2683" cy="2625"/>
          </a:xfrm>
        </p:grpSpPr>
        <p:grpSp>
          <p:nvGrpSpPr>
            <p:cNvPr id="96267" name="组合 15399"/>
            <p:cNvGrpSpPr/>
            <p:nvPr/>
          </p:nvGrpSpPr>
          <p:grpSpPr>
            <a:xfrm>
              <a:off x="0" y="0"/>
              <a:ext cx="2683" cy="2625"/>
              <a:chOff x="0" y="0"/>
              <a:chExt cx="1615" cy="1615"/>
            </a:xfrm>
          </p:grpSpPr>
          <p:sp>
            <p:nvSpPr>
              <p:cNvPr id="96269" name="椭圆 15400"/>
              <p:cNvSpPr/>
              <p:nvPr/>
            </p:nvSpPr>
            <p:spPr>
              <a:xfrm>
                <a:off x="0" y="0"/>
                <a:ext cx="1615" cy="1615"/>
              </a:xfrm>
              <a:prstGeom prst="ellipse">
                <a:avLst/>
              </a:prstGeom>
              <a:gradFill rotWithShape="1">
                <a:gsLst>
                  <a:gs pos="0">
                    <a:srgbClr val="767676"/>
                  </a:gs>
                  <a:gs pos="50000">
                    <a:srgbClr val="FFFFFF"/>
                  </a:gs>
                  <a:gs pos="100000">
                    <a:srgbClr val="767676"/>
                  </a:gs>
                </a:gsLst>
                <a:lin ang="5400000" scaled="1"/>
                <a:tileRect/>
              </a:gradFill>
              <a:ln w="9525">
                <a:noFill/>
              </a:ln>
            </p:spPr>
            <p:txBody>
              <a:bodyPr/>
              <a:p>
                <a:endParaRPr lang="zh-CN" altLang="en-US" dirty="0">
                  <a:latin typeface="Times New Roman" panose="02020603050405020304" pitchFamily="18" charset="0"/>
                </a:endParaRPr>
              </a:p>
            </p:txBody>
          </p:sp>
          <p:sp>
            <p:nvSpPr>
              <p:cNvPr id="96270" name="椭圆 15401"/>
              <p:cNvSpPr/>
              <p:nvPr/>
            </p:nvSpPr>
            <p:spPr>
              <a:xfrm>
                <a:off x="92" y="9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a:p>
                <a:endParaRPr lang="zh-CN" altLang="en-US" dirty="0">
                  <a:latin typeface="Times New Roman" panose="02020603050405020304" pitchFamily="18" charset="0"/>
                </a:endParaRPr>
              </a:p>
            </p:txBody>
          </p:sp>
          <p:sp>
            <p:nvSpPr>
              <p:cNvPr id="96271" name="椭圆 15402"/>
              <p:cNvSpPr/>
              <p:nvPr/>
            </p:nvSpPr>
            <p:spPr>
              <a:xfrm>
                <a:off x="176" y="176"/>
                <a:ext cx="1262" cy="1264"/>
              </a:xfrm>
              <a:prstGeom prst="ellipse">
                <a:avLst/>
              </a:prstGeom>
              <a:gradFill rotWithShape="1">
                <a:gsLst>
                  <a:gs pos="0">
                    <a:srgbClr val="000000"/>
                  </a:gs>
                  <a:gs pos="100000">
                    <a:srgbClr val="FFCC00"/>
                  </a:gs>
                </a:gsLst>
                <a:lin ang="2700000" scaled="1"/>
                <a:tileRect/>
              </a:gradFill>
              <a:ln w="9525">
                <a:noFill/>
              </a:ln>
            </p:spPr>
            <p:txBody>
              <a:bodyPr/>
              <a:p>
                <a:endParaRPr lang="zh-CN" altLang="en-US" dirty="0">
                  <a:latin typeface="Times New Roman" panose="02020603050405020304" pitchFamily="18" charset="0"/>
                </a:endParaRPr>
              </a:p>
            </p:txBody>
          </p:sp>
          <p:sp>
            <p:nvSpPr>
              <p:cNvPr id="96272" name="椭圆 15403"/>
              <p:cNvSpPr/>
              <p:nvPr/>
            </p:nvSpPr>
            <p:spPr>
              <a:xfrm>
                <a:off x="259" y="259"/>
                <a:ext cx="1096" cy="1098"/>
              </a:xfrm>
              <a:prstGeom prst="ellipse">
                <a:avLst/>
              </a:prstGeom>
              <a:gradFill rotWithShape="1">
                <a:gsLst>
                  <a:gs pos="0">
                    <a:srgbClr val="FFCC00"/>
                  </a:gs>
                  <a:gs pos="100000">
                    <a:srgbClr val="FFFF99"/>
                  </a:gs>
                </a:gsLst>
                <a:lin ang="2700000" scaled="1"/>
                <a:tileRect/>
              </a:gradFill>
              <a:ln w="9525">
                <a:noFill/>
              </a:ln>
            </p:spPr>
            <p:txBody>
              <a:bodyPr/>
              <a:p>
                <a:endParaRPr lang="zh-CN" altLang="en-US" dirty="0">
                  <a:latin typeface="Times New Roman" panose="02020603050405020304" pitchFamily="18" charset="0"/>
                </a:endParaRPr>
              </a:p>
            </p:txBody>
          </p:sp>
        </p:grpSp>
        <p:sp>
          <p:nvSpPr>
            <p:cNvPr id="96268" name="文本框 15404"/>
            <p:cNvSpPr txBox="1"/>
            <p:nvPr/>
          </p:nvSpPr>
          <p:spPr>
            <a:xfrm>
              <a:off x="330" y="925"/>
              <a:ext cx="2353" cy="824"/>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公开性</a:t>
              </a:r>
              <a:endParaRPr lang="zh-CN" altLang="en-US" sz="2800" b="1" dirty="0">
                <a:solidFill>
                  <a:srgbClr val="000000"/>
                </a:solidFill>
                <a:latin typeface="Times New Roman" panose="02020603050405020304" pitchFamily="18" charset="0"/>
              </a:endParaRPr>
            </a:p>
          </p:txBody>
        </p:sp>
      </p:grpSp>
      <p:sp>
        <p:nvSpPr>
          <p:cNvPr id="96266" name="椭圆 16"/>
          <p:cNvSpPr/>
          <p:nvPr/>
        </p:nvSpPr>
        <p:spPr>
          <a:xfrm>
            <a:off x="8688388" y="6392863"/>
            <a:ext cx="360362" cy="360362"/>
          </a:xfrm>
          <a:prstGeom prst="ellipse">
            <a:avLst/>
          </a:prstGeom>
          <a:solidFill>
            <a:schemeClr val="accent1"/>
          </a:solidFill>
          <a:ln w="25400" cap="flat" cmpd="sng">
            <a:solidFill>
              <a:srgbClr val="89A4A7"/>
            </a:solidFill>
            <a:prstDash val="solid"/>
            <a:bevel/>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10</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3"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strVal val="#ppt_w*0.05"/>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anim calcmode="lin" valueType="num">
                                      <p:cBhvr>
                                        <p:cTn id="9" dur="500" fill="hold"/>
                                        <p:tgtEl>
                                          <p:spTgt spid="15362"/>
                                        </p:tgtEl>
                                        <p:attrNameLst>
                                          <p:attrName>ppt_x</p:attrName>
                                        </p:attrNameLst>
                                      </p:cBhvr>
                                      <p:tavLst>
                                        <p:tav tm="0">
                                          <p:val>
                                            <p:strVal val="#ppt_x-.2"/>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animEffect transition="in" filter="fade">
                                      <p:cBhvr>
                                        <p:cTn id="11" dur="500"/>
                                        <p:tgtEl>
                                          <p:spTgt spid="1536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style.rotation</p:attrName>
                                        </p:attrNameLst>
                                      </p:cBhvr>
                                      <p:tavLst>
                                        <p:tav tm="0">
                                          <p:val>
                                            <p:fltVal val="720.000000"/>
                                          </p:val>
                                        </p:tav>
                                        <p:tav tm="100000">
                                          <p:val>
                                            <p:fltVal val="0.000000"/>
                                          </p:val>
                                        </p:tav>
                                      </p:tavLst>
                                    </p:anim>
                                    <p:anim calcmode="lin" valueType="num">
                                      <p:cBhvr>
                                        <p:cTn id="18" dur="2000" fill="hold"/>
                                        <p:tgtEl>
                                          <p:spTgt spid="2"/>
                                        </p:tgtEl>
                                        <p:attrNameLst>
                                          <p:attrName>ppt_h</p:attrName>
                                        </p:attrNameLst>
                                      </p:cBhvr>
                                      <p:tavLst>
                                        <p:tav tm="0">
                                          <p:val>
                                            <p:fltVal val="0.000000"/>
                                          </p:val>
                                        </p:tav>
                                        <p:tav tm="100000">
                                          <p:val>
                                            <p:strVal val="#ppt_h"/>
                                          </p:val>
                                        </p:tav>
                                      </p:tavLst>
                                    </p:anim>
                                    <p:anim calcmode="lin" valueType="num">
                                      <p:cBhvr>
                                        <p:cTn id="19" dur="2000" fill="hold"/>
                                        <p:tgtEl>
                                          <p:spTgt spid="2"/>
                                        </p:tgtEl>
                                        <p:attrNameLst>
                                          <p:attrName>ppt_w</p:attrName>
                                        </p:attrNameLst>
                                      </p:cBhvr>
                                      <p:tavLst>
                                        <p:tav tm="0">
                                          <p:val>
                                            <p:fltVal val="0.00000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27" dur="664">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28" dur="332">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29" dur="164">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p:stCondLst>
                                            <p:cond delay="0"/>
                                          </p:stCondLst>
                                        </p:cTn>
                                        <p:tgtEl>
                                          <p:spTgt spid="12"/>
                                        </p:tgtEl>
                                        <p:attrNameLst>
                                          <p:attrName>ppt_y</p:attrName>
                                        </p:attrNameLst>
                                      </p:cBhvr>
                                      <p:tavLst>
                                        <p:tav tm="0" fmla="#ppt_y-sin(pi*$)/3">
                                          <p:val>
                                            <p:fltVal val="0.500000"/>
                                          </p:val>
                                        </p:tav>
                                        <p:tav tm="100000">
                                          <p:val>
                                            <p:fltVal val="1.000000"/>
                                          </p:val>
                                        </p:tav>
                                      </p:tavLst>
                                    </p:anim>
                                    <p:anim calcmode="lin" valueType="num">
                                      <p:cBhvr>
                                        <p:cTn id="45" dur="664">
                                          <p:stCondLst>
                                            <p:cond delay="664"/>
                                          </p:stCondLst>
                                        </p:cTn>
                                        <p:tgtEl>
                                          <p:spTgt spid="12"/>
                                        </p:tgtEl>
                                        <p:attrNameLst>
                                          <p:attrName>ppt_y</p:attrName>
                                        </p:attrNameLst>
                                      </p:cBhvr>
                                      <p:tavLst>
                                        <p:tav tm="0" fmla="#ppt_y-sin(pi*$)/9">
                                          <p:val>
                                            <p:fltVal val="0.000000"/>
                                          </p:val>
                                        </p:tav>
                                        <p:tav tm="100000">
                                          <p:val>
                                            <p:fltVal val="1.000000"/>
                                          </p:val>
                                        </p:tav>
                                      </p:tavLst>
                                    </p:anim>
                                    <p:anim calcmode="lin" valueType="num">
                                      <p:cBhvr>
                                        <p:cTn id="46" dur="332">
                                          <p:stCondLst>
                                            <p:cond delay="1324"/>
                                          </p:stCondLst>
                                        </p:cTn>
                                        <p:tgtEl>
                                          <p:spTgt spid="12"/>
                                        </p:tgtEl>
                                        <p:attrNameLst>
                                          <p:attrName>ppt_y</p:attrName>
                                        </p:attrNameLst>
                                      </p:cBhvr>
                                      <p:tavLst>
                                        <p:tav tm="0" fmla="#ppt_y-sin(pi*$)/27">
                                          <p:val>
                                            <p:fltVal val="0.000000"/>
                                          </p:val>
                                        </p:tav>
                                        <p:tav tm="100000">
                                          <p:val>
                                            <p:fltVal val="1.000000"/>
                                          </p:val>
                                        </p:tav>
                                      </p:tavLst>
                                    </p:anim>
                                    <p:anim calcmode="lin" valueType="num">
                                      <p:cBhvr>
                                        <p:cTn id="47" dur="164">
                                          <p:stCondLst>
                                            <p:cond delay="1656"/>
                                          </p:stCondLst>
                                        </p:cTn>
                                        <p:tgtEl>
                                          <p:spTgt spid="12"/>
                                        </p:tgtEl>
                                        <p:attrNameLst>
                                          <p:attrName>ppt_y</p:attrName>
                                        </p:attrNameLst>
                                      </p:cBhvr>
                                      <p:tavLst>
                                        <p:tav tm="0" fmla="#ppt_y-sin(pi*$)/81">
                                          <p:val>
                                            <p:fltVal val="0.000000"/>
                                          </p:val>
                                        </p:tav>
                                        <p:tav tm="100000">
                                          <p:val>
                                            <p:fltVal val="1.000000"/>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63" dur="664">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64" dur="332">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65" dur="164">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80">
                                          <p:stCondLst>
                                            <p:cond delay="0"/>
                                          </p:stCondLst>
                                        </p:cTn>
                                        <p:tgtEl>
                                          <p:spTgt spid="10"/>
                                        </p:tgtEl>
                                      </p:cBhvr>
                                    </p:animEffect>
                                    <p:anim calcmode="lin" valueType="num">
                                      <p:cBhvr>
                                        <p:cTn id="79" dur="1822">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0" dur="664">
                                          <p:stCondLst>
                                            <p:cond delay="0"/>
                                          </p:stCondLst>
                                        </p:cTn>
                                        <p:tgtEl>
                                          <p:spTgt spid="10"/>
                                        </p:tgtEl>
                                        <p:attrNameLst>
                                          <p:attrName>ppt_y</p:attrName>
                                        </p:attrNameLst>
                                      </p:cBhvr>
                                      <p:tavLst>
                                        <p:tav tm="0" fmla="#ppt_y-sin(pi*$)/3">
                                          <p:val>
                                            <p:fltVal val="0.500000"/>
                                          </p:val>
                                        </p:tav>
                                        <p:tav tm="100000">
                                          <p:val>
                                            <p:fltVal val="1.000000"/>
                                          </p:val>
                                        </p:tav>
                                      </p:tavLst>
                                    </p:anim>
                                    <p:anim calcmode="lin" valueType="num">
                                      <p:cBhvr>
                                        <p:cTn id="81" dur="664">
                                          <p:stCondLst>
                                            <p:cond delay="664"/>
                                          </p:stCondLst>
                                        </p:cTn>
                                        <p:tgtEl>
                                          <p:spTgt spid="10"/>
                                        </p:tgtEl>
                                        <p:attrNameLst>
                                          <p:attrName>ppt_y</p:attrName>
                                        </p:attrNameLst>
                                      </p:cBhvr>
                                      <p:tavLst>
                                        <p:tav tm="0" fmla="#ppt_y-sin(pi*$)/9">
                                          <p:val>
                                            <p:fltVal val="0.000000"/>
                                          </p:val>
                                        </p:tav>
                                        <p:tav tm="100000">
                                          <p:val>
                                            <p:fltVal val="1.000000"/>
                                          </p:val>
                                        </p:tav>
                                      </p:tavLst>
                                    </p:anim>
                                    <p:anim calcmode="lin" valueType="num">
                                      <p:cBhvr>
                                        <p:cTn id="82" dur="332">
                                          <p:stCondLst>
                                            <p:cond delay="1324"/>
                                          </p:stCondLst>
                                        </p:cTn>
                                        <p:tgtEl>
                                          <p:spTgt spid="10"/>
                                        </p:tgtEl>
                                        <p:attrNameLst>
                                          <p:attrName>ppt_y</p:attrName>
                                        </p:attrNameLst>
                                      </p:cBhvr>
                                      <p:tavLst>
                                        <p:tav tm="0" fmla="#ppt_y-sin(pi*$)/27">
                                          <p:val>
                                            <p:fltVal val="0.000000"/>
                                          </p:val>
                                        </p:tav>
                                        <p:tav tm="100000">
                                          <p:val>
                                            <p:fltVal val="1.000000"/>
                                          </p:val>
                                        </p:tav>
                                      </p:tavLst>
                                    </p:anim>
                                    <p:anim calcmode="lin" valueType="num">
                                      <p:cBhvr>
                                        <p:cTn id="83" dur="164">
                                          <p:stCondLst>
                                            <p:cond delay="1656"/>
                                          </p:stCondLst>
                                        </p:cTn>
                                        <p:tgtEl>
                                          <p:spTgt spid="10"/>
                                        </p:tgtEl>
                                        <p:attrNameLst>
                                          <p:attrName>ppt_y</p:attrName>
                                        </p:attrNameLst>
                                      </p:cBhvr>
                                      <p:tavLst>
                                        <p:tav tm="0" fmla="#ppt_y-sin(pi*$)/81">
                                          <p:val>
                                            <p:fltVal val="0.000000"/>
                                          </p:val>
                                        </p:tav>
                                        <p:tav tm="100000">
                                          <p:val>
                                            <p:fltVal val="1.000000"/>
                                          </p:val>
                                        </p:tav>
                                      </p:tavLst>
                                    </p:anim>
                                    <p:animScale>
                                      <p:cBhvr>
                                        <p:cTn id="84" dur="26">
                                          <p:stCondLst>
                                            <p:cond delay="650"/>
                                          </p:stCondLst>
                                        </p:cTn>
                                        <p:tgtEl>
                                          <p:spTgt spid="10"/>
                                        </p:tgtEl>
                                      </p:cBhvr>
                                      <p:to x="100000" y="60000"/>
                                    </p:animScale>
                                    <p:animScale>
                                      <p:cBhvr>
                                        <p:cTn id="85" dur="166" decel="50000">
                                          <p:stCondLst>
                                            <p:cond delay="676"/>
                                          </p:stCondLst>
                                        </p:cTn>
                                        <p:tgtEl>
                                          <p:spTgt spid="10"/>
                                        </p:tgtEl>
                                      </p:cBhvr>
                                      <p:to x="100000" y="100000"/>
                                    </p:animScale>
                                    <p:animScale>
                                      <p:cBhvr>
                                        <p:cTn id="86" dur="26">
                                          <p:stCondLst>
                                            <p:cond delay="1312"/>
                                          </p:stCondLst>
                                        </p:cTn>
                                        <p:tgtEl>
                                          <p:spTgt spid="10"/>
                                        </p:tgtEl>
                                      </p:cBhvr>
                                      <p:to x="100000" y="80000"/>
                                    </p:animScale>
                                    <p:animScale>
                                      <p:cBhvr>
                                        <p:cTn id="87" dur="166" decel="50000">
                                          <p:stCondLst>
                                            <p:cond delay="1338"/>
                                          </p:stCondLst>
                                        </p:cTn>
                                        <p:tgtEl>
                                          <p:spTgt spid="10"/>
                                        </p:tgtEl>
                                      </p:cBhvr>
                                      <p:to x="100000" y="100000"/>
                                    </p:animScale>
                                    <p:animScale>
                                      <p:cBhvr>
                                        <p:cTn id="88" dur="26">
                                          <p:stCondLst>
                                            <p:cond delay="1642"/>
                                          </p:stCondLst>
                                        </p:cTn>
                                        <p:tgtEl>
                                          <p:spTgt spid="10"/>
                                        </p:tgtEl>
                                      </p:cBhvr>
                                      <p:to x="100000" y="90000"/>
                                    </p:animScale>
                                    <p:animScale>
                                      <p:cBhvr>
                                        <p:cTn id="89" dur="166" decel="50000">
                                          <p:stCondLst>
                                            <p:cond delay="1668"/>
                                          </p:stCondLst>
                                        </p:cTn>
                                        <p:tgtEl>
                                          <p:spTgt spid="10"/>
                                        </p:tgtEl>
                                      </p:cBhvr>
                                      <p:to x="100000" y="100000"/>
                                    </p:animScale>
                                    <p:animScale>
                                      <p:cBhvr>
                                        <p:cTn id="90" dur="26">
                                          <p:stCondLst>
                                            <p:cond delay="1808"/>
                                          </p:stCondLst>
                                        </p:cTn>
                                        <p:tgtEl>
                                          <p:spTgt spid="10"/>
                                        </p:tgtEl>
                                      </p:cBhvr>
                                      <p:to x="100000" y="95000"/>
                                    </p:animScale>
                                    <p:animScale>
                                      <p:cBhvr>
                                        <p:cTn id="91" dur="166" decel="50000">
                                          <p:stCondLst>
                                            <p:cond delay="1834"/>
                                          </p:stCondLst>
                                        </p:cTn>
                                        <p:tgtEl>
                                          <p:spTgt spid="1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down)">
                                      <p:cBhvr>
                                        <p:cTn id="96" dur="580">
                                          <p:stCondLst>
                                            <p:cond delay="0"/>
                                          </p:stCondLst>
                                        </p:cTn>
                                        <p:tgtEl>
                                          <p:spTgt spid="8"/>
                                        </p:tgtEl>
                                      </p:cBhvr>
                                    </p:animEffect>
                                    <p:anim calcmode="lin" valueType="num">
                                      <p:cBhvr>
                                        <p:cTn id="97" dur="1822">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8" dur="664">
                                          <p:stCondLst>
                                            <p:cond delay="0"/>
                                          </p:stCondLst>
                                        </p:cTn>
                                        <p:tgtEl>
                                          <p:spTgt spid="8"/>
                                        </p:tgtEl>
                                        <p:attrNameLst>
                                          <p:attrName>ppt_y</p:attrName>
                                        </p:attrNameLst>
                                      </p:cBhvr>
                                      <p:tavLst>
                                        <p:tav tm="0" fmla="#ppt_y-sin(pi*$)/3">
                                          <p:val>
                                            <p:fltVal val="0.500000"/>
                                          </p:val>
                                        </p:tav>
                                        <p:tav tm="100000">
                                          <p:val>
                                            <p:fltVal val="1.000000"/>
                                          </p:val>
                                        </p:tav>
                                      </p:tavLst>
                                    </p:anim>
                                    <p:anim calcmode="lin" valueType="num">
                                      <p:cBhvr>
                                        <p:cTn id="99" dur="664">
                                          <p:stCondLst>
                                            <p:cond delay="664"/>
                                          </p:stCondLst>
                                        </p:cTn>
                                        <p:tgtEl>
                                          <p:spTgt spid="8"/>
                                        </p:tgtEl>
                                        <p:attrNameLst>
                                          <p:attrName>ppt_y</p:attrName>
                                        </p:attrNameLst>
                                      </p:cBhvr>
                                      <p:tavLst>
                                        <p:tav tm="0" fmla="#ppt_y-sin(pi*$)/9">
                                          <p:val>
                                            <p:fltVal val="0.000000"/>
                                          </p:val>
                                        </p:tav>
                                        <p:tav tm="100000">
                                          <p:val>
                                            <p:fltVal val="1.000000"/>
                                          </p:val>
                                        </p:tav>
                                      </p:tavLst>
                                    </p:anim>
                                    <p:anim calcmode="lin" valueType="num">
                                      <p:cBhvr>
                                        <p:cTn id="100" dur="332">
                                          <p:stCondLst>
                                            <p:cond delay="1324"/>
                                          </p:stCondLst>
                                        </p:cTn>
                                        <p:tgtEl>
                                          <p:spTgt spid="8"/>
                                        </p:tgtEl>
                                        <p:attrNameLst>
                                          <p:attrName>ppt_y</p:attrName>
                                        </p:attrNameLst>
                                      </p:cBhvr>
                                      <p:tavLst>
                                        <p:tav tm="0" fmla="#ppt_y-sin(pi*$)/27">
                                          <p:val>
                                            <p:fltVal val="0.000000"/>
                                          </p:val>
                                        </p:tav>
                                        <p:tav tm="100000">
                                          <p:val>
                                            <p:fltVal val="1.000000"/>
                                          </p:val>
                                        </p:tav>
                                      </p:tavLst>
                                    </p:anim>
                                    <p:anim calcmode="lin" valueType="num">
                                      <p:cBhvr>
                                        <p:cTn id="101" dur="164">
                                          <p:stCondLst>
                                            <p:cond delay="1656"/>
                                          </p:stCondLst>
                                        </p:cTn>
                                        <p:tgtEl>
                                          <p:spTgt spid="8"/>
                                        </p:tgtEl>
                                        <p:attrNameLst>
                                          <p:attrName>ppt_y</p:attrName>
                                        </p:attrNameLst>
                                      </p:cBhvr>
                                      <p:tavLst>
                                        <p:tav tm="0" fmla="#ppt_y-sin(pi*$)/81">
                                          <p:val>
                                            <p:fltVal val="0.000000"/>
                                          </p:val>
                                        </p:tav>
                                        <p:tav tm="100000">
                                          <p:val>
                                            <p:fltVal val="1.000000"/>
                                          </p:val>
                                        </p:tav>
                                      </p:tavLst>
                                    </p:anim>
                                    <p:animScale>
                                      <p:cBhvr>
                                        <p:cTn id="102" dur="26">
                                          <p:stCondLst>
                                            <p:cond delay="650"/>
                                          </p:stCondLst>
                                        </p:cTn>
                                        <p:tgtEl>
                                          <p:spTgt spid="8"/>
                                        </p:tgtEl>
                                      </p:cBhvr>
                                      <p:to x="100000" y="60000"/>
                                    </p:animScale>
                                    <p:animScale>
                                      <p:cBhvr>
                                        <p:cTn id="103" dur="166" decel="50000">
                                          <p:stCondLst>
                                            <p:cond delay="676"/>
                                          </p:stCondLst>
                                        </p:cTn>
                                        <p:tgtEl>
                                          <p:spTgt spid="8"/>
                                        </p:tgtEl>
                                      </p:cBhvr>
                                      <p:to x="100000" y="100000"/>
                                    </p:animScale>
                                    <p:animScale>
                                      <p:cBhvr>
                                        <p:cTn id="104" dur="26">
                                          <p:stCondLst>
                                            <p:cond delay="1312"/>
                                          </p:stCondLst>
                                        </p:cTn>
                                        <p:tgtEl>
                                          <p:spTgt spid="8"/>
                                        </p:tgtEl>
                                      </p:cBhvr>
                                      <p:to x="100000" y="80000"/>
                                    </p:animScale>
                                    <p:animScale>
                                      <p:cBhvr>
                                        <p:cTn id="105" dur="166" decel="50000">
                                          <p:stCondLst>
                                            <p:cond delay="1338"/>
                                          </p:stCondLst>
                                        </p:cTn>
                                        <p:tgtEl>
                                          <p:spTgt spid="8"/>
                                        </p:tgtEl>
                                      </p:cBhvr>
                                      <p:to x="100000" y="100000"/>
                                    </p:animScale>
                                    <p:animScale>
                                      <p:cBhvr>
                                        <p:cTn id="106" dur="26">
                                          <p:stCondLst>
                                            <p:cond delay="1642"/>
                                          </p:stCondLst>
                                        </p:cTn>
                                        <p:tgtEl>
                                          <p:spTgt spid="8"/>
                                        </p:tgtEl>
                                      </p:cBhvr>
                                      <p:to x="100000" y="90000"/>
                                    </p:animScale>
                                    <p:animScale>
                                      <p:cBhvr>
                                        <p:cTn id="107" dur="166" decel="50000">
                                          <p:stCondLst>
                                            <p:cond delay="1668"/>
                                          </p:stCondLst>
                                        </p:cTn>
                                        <p:tgtEl>
                                          <p:spTgt spid="8"/>
                                        </p:tgtEl>
                                      </p:cBhvr>
                                      <p:to x="100000" y="100000"/>
                                    </p:animScale>
                                    <p:animScale>
                                      <p:cBhvr>
                                        <p:cTn id="108" dur="26">
                                          <p:stCondLst>
                                            <p:cond delay="1808"/>
                                          </p:stCondLst>
                                        </p:cTn>
                                        <p:tgtEl>
                                          <p:spTgt spid="8"/>
                                        </p:tgtEl>
                                      </p:cBhvr>
                                      <p:to x="100000" y="95000"/>
                                    </p:animScale>
                                    <p:animScale>
                                      <p:cBhvr>
                                        <p:cTn id="10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362" grpId="1" bldLvl="0"/>
      <p:bldP spid="15362" grpId="2" bldLvl="0"/>
      <p:bldP spid="15362" grpId="3" bldLvl="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22529"/>
          <p:cNvSpPr txBox="1">
            <a:spLocks noChangeArrowheads="1"/>
          </p:cNvSpPr>
          <p:nvPr/>
        </p:nvSpPr>
        <p:spPr bwMode="auto">
          <a:xfrm>
            <a:off x="166688" y="93663"/>
            <a:ext cx="4595813" cy="1479550"/>
          </a:xfrm>
          <a:prstGeom prst="rect">
            <a:avLst/>
          </a:prstGeom>
          <a:noFill/>
          <a:ln w="9525">
            <a:noFill/>
            <a:miter lim="800000"/>
          </a:ln>
          <a:effectLst>
            <a:outerShdw sy="50000" kx="2453608" rotWithShape="0">
              <a:schemeClr val="bg2">
                <a:alpha val="50000"/>
              </a:schemeClr>
            </a:outerShdw>
          </a:effectLst>
        </p:spPr>
        <p:txBody>
          <a:bodyPr lIns="90170" tIns="46990" rIns="90170" bIns="46990">
            <a:spAutoFit/>
          </a:bodyPr>
          <a:lstStyle/>
          <a:p>
            <a:pPr marR="0" algn="ctr" defTabSz="914400" eaLnBrk="0" hangingPunct="0">
              <a:spcBef>
                <a:spcPct val="50000"/>
              </a:spcBef>
              <a:buClrTx/>
              <a:buSzTx/>
              <a:buFontTx/>
              <a:defRPr/>
            </a:pPr>
            <a:r>
              <a:rPr kumimoji="0" lang="zh-CN" altLang="en-US" sz="3600" b="1" kern="1200" cap="none" spc="0" normalizeH="0" baseline="0" noProof="0" dirty="0">
                <a:solidFill>
                  <a:srgbClr val="000000"/>
                </a:solidFill>
                <a:latin typeface="Times New Roman" panose="02020603050405020304" pitchFamily="18" charset="0"/>
                <a:ea typeface="黑体" panose="02010609060101010101" pitchFamily="49" charset="-122"/>
                <a:cs typeface="+mn-cs"/>
              </a:rPr>
              <a:t>五、村务公开</a:t>
            </a:r>
            <a:endParaRPr kumimoji="0" lang="en-US" altLang="zh-CN" sz="3600" b="1" kern="1200" cap="none" spc="0" normalizeH="0" baseline="0" noProof="0" dirty="0">
              <a:solidFill>
                <a:srgbClr val="000000"/>
              </a:solidFill>
              <a:latin typeface="Times New Roman" panose="02020603050405020304" pitchFamily="18" charset="0"/>
              <a:ea typeface="黑体" panose="02010609060101010101" pitchFamily="49" charset="-122"/>
              <a:cs typeface="+mn-cs"/>
            </a:endParaRPr>
          </a:p>
          <a:p>
            <a:pPr marR="0" algn="ctr" defTabSz="914400" eaLnBrk="0" hangingPunct="0">
              <a:spcBef>
                <a:spcPct val="50000"/>
              </a:spcBef>
              <a:buClrTx/>
              <a:buSzTx/>
              <a:buFontTx/>
              <a:defRPr/>
            </a:pPr>
            <a:r>
              <a:rPr kumimoji="0" lang="zh-CN" altLang="en-US" sz="3600" b="1" kern="1200" cap="none" spc="0" normalizeH="0" baseline="0" noProof="0" dirty="0">
                <a:solidFill>
                  <a:srgbClr val="000000"/>
                </a:solidFill>
                <a:latin typeface="Times New Roman" panose="02020603050405020304" pitchFamily="18" charset="0"/>
                <a:ea typeface="黑体" panose="02010609060101010101" pitchFamily="49" charset="-122"/>
                <a:cs typeface="+mn-cs"/>
              </a:rPr>
              <a:t>村务公开的内容</a:t>
            </a:r>
            <a:endParaRPr kumimoji="0" lang="zh-CN" altLang="en-US" sz="3600" b="1" kern="1200" cap="none" spc="0" normalizeH="0" baseline="0" noProof="0" dirty="0">
              <a:solidFill>
                <a:srgbClr val="000000"/>
              </a:solidFill>
              <a:latin typeface="Times New Roman" panose="02020603050405020304" pitchFamily="18" charset="0"/>
              <a:ea typeface="黑体" panose="02010609060101010101" pitchFamily="49" charset="-122"/>
              <a:cs typeface="+mn-cs"/>
            </a:endParaRPr>
          </a:p>
        </p:txBody>
      </p:sp>
      <p:grpSp>
        <p:nvGrpSpPr>
          <p:cNvPr id="2" name="组合 22530"/>
          <p:cNvGrpSpPr/>
          <p:nvPr/>
        </p:nvGrpSpPr>
        <p:grpSpPr>
          <a:xfrm>
            <a:off x="6524625" y="2497138"/>
            <a:ext cx="1722438" cy="2935287"/>
            <a:chOff x="0" y="0"/>
            <a:chExt cx="2714" cy="4622"/>
          </a:xfrm>
        </p:grpSpPr>
        <p:grpSp>
          <p:nvGrpSpPr>
            <p:cNvPr id="97321" name="组合 22531"/>
            <p:cNvGrpSpPr/>
            <p:nvPr/>
          </p:nvGrpSpPr>
          <p:grpSpPr>
            <a:xfrm>
              <a:off x="0" y="0"/>
              <a:ext cx="2714" cy="4622"/>
              <a:chOff x="0" y="0"/>
              <a:chExt cx="2714" cy="4622"/>
            </a:xfrm>
          </p:grpSpPr>
          <p:grpSp>
            <p:nvGrpSpPr>
              <p:cNvPr id="97323" name="组合 22532"/>
              <p:cNvGrpSpPr/>
              <p:nvPr/>
            </p:nvGrpSpPr>
            <p:grpSpPr>
              <a:xfrm>
                <a:off x="0" y="0"/>
                <a:ext cx="2714" cy="4622"/>
                <a:chOff x="0" y="0"/>
                <a:chExt cx="2714" cy="4622"/>
              </a:xfrm>
            </p:grpSpPr>
            <p:grpSp>
              <p:nvGrpSpPr>
                <p:cNvPr id="97325" name="组合 22533"/>
                <p:cNvGrpSpPr/>
                <p:nvPr/>
              </p:nvGrpSpPr>
              <p:grpSpPr>
                <a:xfrm>
                  <a:off x="0" y="0"/>
                  <a:ext cx="2714" cy="4622"/>
                  <a:chOff x="0" y="0"/>
                  <a:chExt cx="2714" cy="4622"/>
                </a:xfrm>
              </p:grpSpPr>
              <p:sp>
                <p:nvSpPr>
                  <p:cNvPr id="97327" name="圆角矩形 22534"/>
                  <p:cNvSpPr/>
                  <p:nvPr/>
                </p:nvSpPr>
                <p:spPr>
                  <a:xfrm>
                    <a:off x="0" y="450"/>
                    <a:ext cx="2715"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97328" name="组合 22535"/>
                  <p:cNvGrpSpPr/>
                  <p:nvPr/>
                </p:nvGrpSpPr>
                <p:grpSpPr>
                  <a:xfrm>
                    <a:off x="68" y="0"/>
                    <a:ext cx="2634" cy="4622"/>
                    <a:chOff x="0" y="0"/>
                    <a:chExt cx="2634" cy="4622"/>
                  </a:xfrm>
                </p:grpSpPr>
                <p:grpSp>
                  <p:nvGrpSpPr>
                    <p:cNvPr id="97329" name="组合 22536"/>
                    <p:cNvGrpSpPr/>
                    <p:nvPr/>
                  </p:nvGrpSpPr>
                  <p:grpSpPr>
                    <a:xfrm>
                      <a:off x="0" y="468"/>
                      <a:ext cx="2634" cy="4154"/>
                      <a:chOff x="0" y="0"/>
                      <a:chExt cx="2634" cy="4154"/>
                    </a:xfrm>
                  </p:grpSpPr>
                  <p:sp>
                    <p:nvSpPr>
                      <p:cNvPr id="97336" name="圆角矩形 22537"/>
                      <p:cNvSpPr/>
                      <p:nvPr/>
                    </p:nvSpPr>
                    <p:spPr>
                      <a:xfrm>
                        <a:off x="0" y="0"/>
                        <a:ext cx="2635"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97337" name="圆角矩形 22538"/>
                      <p:cNvSpPr/>
                      <p:nvPr/>
                    </p:nvSpPr>
                    <p:spPr>
                      <a:xfrm>
                        <a:off x="0" y="32"/>
                        <a:ext cx="2600" cy="1048"/>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a:p>
                        <a:endParaRPr lang="zh-CN" altLang="en-US" dirty="0">
                          <a:latin typeface="Times New Roman" panose="02020603050405020304" pitchFamily="18" charset="0"/>
                        </a:endParaRPr>
                      </a:p>
                    </p:txBody>
                  </p:sp>
                </p:grpSp>
                <p:grpSp>
                  <p:nvGrpSpPr>
                    <p:cNvPr id="97330" name="组合 22539"/>
                    <p:cNvGrpSpPr/>
                    <p:nvPr/>
                  </p:nvGrpSpPr>
                  <p:grpSpPr>
                    <a:xfrm>
                      <a:off x="872" y="0"/>
                      <a:ext cx="808" cy="953"/>
                      <a:chOff x="0" y="0"/>
                      <a:chExt cx="668" cy="668"/>
                    </a:xfrm>
                  </p:grpSpPr>
                  <p:sp>
                    <p:nvSpPr>
                      <p:cNvPr id="97331" name="椭圆 22540"/>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97332" name="椭圆 22541"/>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97333" name="椭圆 22542"/>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97334" name="椭圆 22543"/>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97335" name="椭圆 22544"/>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97326" name="圆角矩形 22545"/>
                <p:cNvSpPr/>
                <p:nvPr/>
              </p:nvSpPr>
              <p:spPr>
                <a:xfrm>
                  <a:off x="68" y="3525"/>
                  <a:ext cx="2600" cy="1050"/>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a:p>
                  <a:endParaRPr lang="zh-CN" altLang="en-US" dirty="0">
                    <a:latin typeface="Times New Roman" panose="02020603050405020304" pitchFamily="18" charset="0"/>
                  </a:endParaRPr>
                </a:p>
              </p:txBody>
            </p:sp>
          </p:grpSp>
          <p:sp>
            <p:nvSpPr>
              <p:cNvPr id="97324" name="文本框 22546"/>
              <p:cNvSpPr txBox="1"/>
              <p:nvPr/>
            </p:nvSpPr>
            <p:spPr>
              <a:xfrm>
                <a:off x="1071" y="138"/>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3</a:t>
                </a:r>
                <a:endParaRPr lang="zh-CN" altLang="en-US" sz="2400" dirty="0">
                  <a:solidFill>
                    <a:srgbClr val="000000"/>
                  </a:solidFill>
                  <a:latin typeface="Times New Roman" panose="02020603050405020304" pitchFamily="18" charset="0"/>
                </a:endParaRPr>
              </a:p>
            </p:txBody>
          </p:sp>
        </p:grpSp>
        <p:sp>
          <p:nvSpPr>
            <p:cNvPr id="97322" name="文本框 22547"/>
            <p:cNvSpPr txBox="1"/>
            <p:nvPr/>
          </p:nvSpPr>
          <p:spPr>
            <a:xfrm>
              <a:off x="738" y="908"/>
              <a:ext cx="1167" cy="3053"/>
            </a:xfrm>
            <a:prstGeom prst="rect">
              <a:avLst/>
            </a:prstGeom>
            <a:noFill/>
            <a:ln w="9525">
              <a:noFill/>
            </a:ln>
          </p:spPr>
          <p:txBody>
            <a:bodyPr>
              <a:spAutoFit/>
            </a:bodyPr>
            <a:p>
              <a:pPr eaLnBrk="0" hangingPunct="0"/>
              <a:r>
                <a:rPr lang="zh-CN" altLang="en-US" sz="6000" b="1" dirty="0">
                  <a:solidFill>
                    <a:srgbClr val="660033"/>
                  </a:solidFill>
                  <a:latin typeface="Times New Roman" panose="02020603050405020304" pitchFamily="18" charset="0"/>
                  <a:ea typeface="华文新魏" pitchFamily="2" charset="-122"/>
                </a:rPr>
                <a:t>财</a:t>
              </a:r>
              <a:endParaRPr lang="zh-CN" altLang="en-US" sz="6000" b="1" dirty="0">
                <a:solidFill>
                  <a:srgbClr val="660033"/>
                </a:solidFill>
                <a:latin typeface="Times New Roman" panose="02020603050405020304" pitchFamily="18" charset="0"/>
                <a:ea typeface="华文新魏" pitchFamily="2" charset="-122"/>
              </a:endParaRPr>
            </a:p>
            <a:p>
              <a:pPr eaLnBrk="0" hangingPunct="0"/>
              <a:r>
                <a:rPr lang="zh-CN" altLang="en-US" sz="6000" b="1" dirty="0">
                  <a:solidFill>
                    <a:srgbClr val="660033"/>
                  </a:solidFill>
                  <a:latin typeface="Times New Roman" panose="02020603050405020304" pitchFamily="18" charset="0"/>
                  <a:ea typeface="华文新魏" pitchFamily="2" charset="-122"/>
                </a:rPr>
                <a:t>务</a:t>
              </a:r>
              <a:endParaRPr lang="zh-CN" altLang="en-US" sz="6000" b="1" dirty="0">
                <a:solidFill>
                  <a:srgbClr val="660033"/>
                </a:solidFill>
                <a:latin typeface="Times New Roman" panose="02020603050405020304" pitchFamily="18" charset="0"/>
                <a:ea typeface="华文新魏" pitchFamily="2" charset="-122"/>
              </a:endParaRPr>
            </a:p>
          </p:txBody>
        </p:sp>
      </p:grpSp>
      <p:grpSp>
        <p:nvGrpSpPr>
          <p:cNvPr id="9" name="组合 22548"/>
          <p:cNvGrpSpPr/>
          <p:nvPr/>
        </p:nvGrpSpPr>
        <p:grpSpPr>
          <a:xfrm>
            <a:off x="989013" y="2497138"/>
            <a:ext cx="1722437" cy="2935287"/>
            <a:chOff x="0" y="0"/>
            <a:chExt cx="2714" cy="4622"/>
          </a:xfrm>
        </p:grpSpPr>
        <p:grpSp>
          <p:nvGrpSpPr>
            <p:cNvPr id="97304" name="组合 22549"/>
            <p:cNvGrpSpPr/>
            <p:nvPr/>
          </p:nvGrpSpPr>
          <p:grpSpPr>
            <a:xfrm>
              <a:off x="0" y="0"/>
              <a:ext cx="2714" cy="4622"/>
              <a:chOff x="0" y="0"/>
              <a:chExt cx="2714" cy="4622"/>
            </a:xfrm>
          </p:grpSpPr>
          <p:grpSp>
            <p:nvGrpSpPr>
              <p:cNvPr id="97306" name="组合 22550"/>
              <p:cNvGrpSpPr/>
              <p:nvPr/>
            </p:nvGrpSpPr>
            <p:grpSpPr>
              <a:xfrm>
                <a:off x="0" y="0"/>
                <a:ext cx="2714" cy="4622"/>
                <a:chOff x="0" y="0"/>
                <a:chExt cx="2714" cy="4622"/>
              </a:xfrm>
            </p:grpSpPr>
            <p:grpSp>
              <p:nvGrpSpPr>
                <p:cNvPr id="97308" name="组合 22551"/>
                <p:cNvGrpSpPr/>
                <p:nvPr/>
              </p:nvGrpSpPr>
              <p:grpSpPr>
                <a:xfrm>
                  <a:off x="0" y="0"/>
                  <a:ext cx="2714" cy="4622"/>
                  <a:chOff x="0" y="0"/>
                  <a:chExt cx="2714" cy="4622"/>
                </a:xfrm>
              </p:grpSpPr>
              <p:sp>
                <p:nvSpPr>
                  <p:cNvPr id="97310" name="圆角矩形 22552"/>
                  <p:cNvSpPr/>
                  <p:nvPr/>
                </p:nvSpPr>
                <p:spPr>
                  <a:xfrm>
                    <a:off x="0" y="450"/>
                    <a:ext cx="2715"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97311" name="组合 22553"/>
                  <p:cNvGrpSpPr/>
                  <p:nvPr/>
                </p:nvGrpSpPr>
                <p:grpSpPr>
                  <a:xfrm>
                    <a:off x="68" y="0"/>
                    <a:ext cx="2634" cy="4622"/>
                    <a:chOff x="0" y="0"/>
                    <a:chExt cx="2634" cy="4622"/>
                  </a:xfrm>
                </p:grpSpPr>
                <p:grpSp>
                  <p:nvGrpSpPr>
                    <p:cNvPr id="97312" name="组合 22554"/>
                    <p:cNvGrpSpPr/>
                    <p:nvPr/>
                  </p:nvGrpSpPr>
                  <p:grpSpPr>
                    <a:xfrm>
                      <a:off x="0" y="468"/>
                      <a:ext cx="2634" cy="4154"/>
                      <a:chOff x="0" y="0"/>
                      <a:chExt cx="2634" cy="4154"/>
                    </a:xfrm>
                  </p:grpSpPr>
                  <p:sp>
                    <p:nvSpPr>
                      <p:cNvPr id="97319" name="圆角矩形 22555"/>
                      <p:cNvSpPr/>
                      <p:nvPr/>
                    </p:nvSpPr>
                    <p:spPr>
                      <a:xfrm>
                        <a:off x="0" y="0"/>
                        <a:ext cx="2635"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97320" name="圆角矩形 22556"/>
                      <p:cNvSpPr/>
                      <p:nvPr/>
                    </p:nvSpPr>
                    <p:spPr>
                      <a:xfrm>
                        <a:off x="0" y="32"/>
                        <a:ext cx="2600" cy="1048"/>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a:p>
                        <a:endParaRPr lang="zh-CN" altLang="en-US" dirty="0">
                          <a:latin typeface="Times New Roman" panose="02020603050405020304" pitchFamily="18" charset="0"/>
                        </a:endParaRPr>
                      </a:p>
                    </p:txBody>
                  </p:sp>
                </p:grpSp>
                <p:grpSp>
                  <p:nvGrpSpPr>
                    <p:cNvPr id="97313" name="组合 22557"/>
                    <p:cNvGrpSpPr/>
                    <p:nvPr/>
                  </p:nvGrpSpPr>
                  <p:grpSpPr>
                    <a:xfrm>
                      <a:off x="872" y="0"/>
                      <a:ext cx="808" cy="953"/>
                      <a:chOff x="0" y="0"/>
                      <a:chExt cx="668" cy="668"/>
                    </a:xfrm>
                  </p:grpSpPr>
                  <p:sp>
                    <p:nvSpPr>
                      <p:cNvPr id="97314" name="椭圆 22558"/>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97315" name="椭圆 22559"/>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97316" name="椭圆 22560"/>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97317" name="椭圆 22561"/>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97318" name="椭圆 22562"/>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97309" name="圆角矩形 22563"/>
                <p:cNvSpPr/>
                <p:nvPr/>
              </p:nvSpPr>
              <p:spPr>
                <a:xfrm>
                  <a:off x="68" y="3525"/>
                  <a:ext cx="2600" cy="1050"/>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a:p>
                  <a:endParaRPr lang="zh-CN" altLang="en-US" dirty="0">
                    <a:latin typeface="Times New Roman" panose="02020603050405020304" pitchFamily="18" charset="0"/>
                  </a:endParaRPr>
                </a:p>
              </p:txBody>
            </p:sp>
          </p:grpSp>
          <p:sp>
            <p:nvSpPr>
              <p:cNvPr id="97307" name="文本框 22564"/>
              <p:cNvSpPr txBox="1"/>
              <p:nvPr/>
            </p:nvSpPr>
            <p:spPr>
              <a:xfrm>
                <a:off x="1071" y="138"/>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1</a:t>
                </a:r>
                <a:endParaRPr lang="zh-CN" altLang="en-US" sz="2400" dirty="0">
                  <a:solidFill>
                    <a:srgbClr val="000000"/>
                  </a:solidFill>
                  <a:latin typeface="Times New Roman" panose="02020603050405020304" pitchFamily="18" charset="0"/>
                </a:endParaRPr>
              </a:p>
            </p:txBody>
          </p:sp>
        </p:grpSp>
        <p:sp>
          <p:nvSpPr>
            <p:cNvPr id="97305" name="文本框 22565"/>
            <p:cNvSpPr txBox="1"/>
            <p:nvPr/>
          </p:nvSpPr>
          <p:spPr>
            <a:xfrm>
              <a:off x="687" y="857"/>
              <a:ext cx="1167" cy="3053"/>
            </a:xfrm>
            <a:prstGeom prst="rect">
              <a:avLst/>
            </a:prstGeom>
            <a:noFill/>
            <a:ln w="9525">
              <a:noFill/>
            </a:ln>
          </p:spPr>
          <p:txBody>
            <a:bodyPr>
              <a:spAutoFit/>
            </a:bodyPr>
            <a:p>
              <a:pPr eaLnBrk="0" hangingPunct="0"/>
              <a:r>
                <a:rPr lang="zh-CN" altLang="en-US" sz="6000" b="1" dirty="0">
                  <a:solidFill>
                    <a:srgbClr val="FF0000"/>
                  </a:solidFill>
                  <a:latin typeface="Times New Roman" panose="02020603050405020304" pitchFamily="18" charset="0"/>
                  <a:ea typeface="华文新魏" pitchFamily="2" charset="-122"/>
                </a:rPr>
                <a:t>党</a:t>
              </a:r>
              <a:endParaRPr lang="zh-CN" altLang="en-US" sz="6000" b="1" dirty="0">
                <a:solidFill>
                  <a:srgbClr val="FF0000"/>
                </a:solidFill>
                <a:latin typeface="Times New Roman" panose="02020603050405020304" pitchFamily="18" charset="0"/>
                <a:ea typeface="华文新魏" pitchFamily="2" charset="-122"/>
              </a:endParaRPr>
            </a:p>
            <a:p>
              <a:pPr eaLnBrk="0" hangingPunct="0"/>
              <a:r>
                <a:rPr lang="zh-CN" altLang="en-US" sz="6000" b="1" dirty="0">
                  <a:solidFill>
                    <a:srgbClr val="FF0000"/>
                  </a:solidFill>
                  <a:latin typeface="Times New Roman" panose="02020603050405020304" pitchFamily="18" charset="0"/>
                  <a:ea typeface="华文新魏" pitchFamily="2" charset="-122"/>
                </a:rPr>
                <a:t>务</a:t>
              </a:r>
              <a:endParaRPr lang="zh-CN" altLang="en-US" sz="6000" b="1" dirty="0">
                <a:solidFill>
                  <a:srgbClr val="FF0000"/>
                </a:solidFill>
                <a:latin typeface="Times New Roman" panose="02020603050405020304" pitchFamily="18" charset="0"/>
                <a:ea typeface="华文新魏" pitchFamily="2" charset="-122"/>
              </a:endParaRPr>
            </a:p>
          </p:txBody>
        </p:sp>
      </p:grpSp>
      <p:grpSp>
        <p:nvGrpSpPr>
          <p:cNvPr id="16" name="组合 22566"/>
          <p:cNvGrpSpPr/>
          <p:nvPr/>
        </p:nvGrpSpPr>
        <p:grpSpPr>
          <a:xfrm>
            <a:off x="3733800" y="2497138"/>
            <a:ext cx="1724025" cy="2935287"/>
            <a:chOff x="0" y="0"/>
            <a:chExt cx="2714" cy="4622"/>
          </a:xfrm>
        </p:grpSpPr>
        <p:grpSp>
          <p:nvGrpSpPr>
            <p:cNvPr id="97287" name="组合 22567"/>
            <p:cNvGrpSpPr/>
            <p:nvPr/>
          </p:nvGrpSpPr>
          <p:grpSpPr>
            <a:xfrm>
              <a:off x="0" y="0"/>
              <a:ext cx="2714" cy="4622"/>
              <a:chOff x="0" y="0"/>
              <a:chExt cx="2714" cy="4622"/>
            </a:xfrm>
          </p:grpSpPr>
          <p:grpSp>
            <p:nvGrpSpPr>
              <p:cNvPr id="97289" name="组合 22568"/>
              <p:cNvGrpSpPr/>
              <p:nvPr/>
            </p:nvGrpSpPr>
            <p:grpSpPr>
              <a:xfrm>
                <a:off x="0" y="0"/>
                <a:ext cx="2714" cy="4622"/>
                <a:chOff x="0" y="0"/>
                <a:chExt cx="2714" cy="4622"/>
              </a:xfrm>
            </p:grpSpPr>
            <p:grpSp>
              <p:nvGrpSpPr>
                <p:cNvPr id="97291" name="组合 22569"/>
                <p:cNvGrpSpPr/>
                <p:nvPr/>
              </p:nvGrpSpPr>
              <p:grpSpPr>
                <a:xfrm>
                  <a:off x="0" y="0"/>
                  <a:ext cx="2714" cy="4622"/>
                  <a:chOff x="0" y="0"/>
                  <a:chExt cx="2714" cy="4622"/>
                </a:xfrm>
              </p:grpSpPr>
              <p:sp>
                <p:nvSpPr>
                  <p:cNvPr id="97293" name="圆角矩形 22570"/>
                  <p:cNvSpPr/>
                  <p:nvPr/>
                </p:nvSpPr>
                <p:spPr>
                  <a:xfrm>
                    <a:off x="0" y="450"/>
                    <a:ext cx="2715"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97294" name="组合 22571"/>
                  <p:cNvGrpSpPr/>
                  <p:nvPr/>
                </p:nvGrpSpPr>
                <p:grpSpPr>
                  <a:xfrm>
                    <a:off x="68" y="0"/>
                    <a:ext cx="2634" cy="4622"/>
                    <a:chOff x="0" y="0"/>
                    <a:chExt cx="2634" cy="4622"/>
                  </a:xfrm>
                </p:grpSpPr>
                <p:grpSp>
                  <p:nvGrpSpPr>
                    <p:cNvPr id="97295" name="组合 22572"/>
                    <p:cNvGrpSpPr/>
                    <p:nvPr/>
                  </p:nvGrpSpPr>
                  <p:grpSpPr>
                    <a:xfrm>
                      <a:off x="0" y="468"/>
                      <a:ext cx="2634" cy="4154"/>
                      <a:chOff x="0" y="0"/>
                      <a:chExt cx="2634" cy="4154"/>
                    </a:xfrm>
                  </p:grpSpPr>
                  <p:sp>
                    <p:nvSpPr>
                      <p:cNvPr id="97302" name="圆角矩形 22573"/>
                      <p:cNvSpPr/>
                      <p:nvPr/>
                    </p:nvSpPr>
                    <p:spPr>
                      <a:xfrm>
                        <a:off x="0" y="0"/>
                        <a:ext cx="2635"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97303" name="圆角矩形 22574"/>
                      <p:cNvSpPr/>
                      <p:nvPr/>
                    </p:nvSpPr>
                    <p:spPr>
                      <a:xfrm>
                        <a:off x="0" y="32"/>
                        <a:ext cx="2600" cy="1048"/>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a:p>
                        <a:endParaRPr lang="zh-CN" altLang="en-US" dirty="0">
                          <a:latin typeface="Times New Roman" panose="02020603050405020304" pitchFamily="18" charset="0"/>
                        </a:endParaRPr>
                      </a:p>
                    </p:txBody>
                  </p:sp>
                </p:grpSp>
                <p:grpSp>
                  <p:nvGrpSpPr>
                    <p:cNvPr id="97296" name="组合 22575"/>
                    <p:cNvGrpSpPr/>
                    <p:nvPr/>
                  </p:nvGrpSpPr>
                  <p:grpSpPr>
                    <a:xfrm>
                      <a:off x="872" y="0"/>
                      <a:ext cx="808" cy="953"/>
                      <a:chOff x="0" y="0"/>
                      <a:chExt cx="668" cy="668"/>
                    </a:xfrm>
                  </p:grpSpPr>
                  <p:sp>
                    <p:nvSpPr>
                      <p:cNvPr id="97297" name="椭圆 22576"/>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97298" name="椭圆 22577"/>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97299" name="椭圆 22578"/>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97300" name="椭圆 22579"/>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97301" name="椭圆 22580"/>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97292" name="圆角矩形 22581"/>
                <p:cNvSpPr/>
                <p:nvPr/>
              </p:nvSpPr>
              <p:spPr>
                <a:xfrm>
                  <a:off x="68" y="3525"/>
                  <a:ext cx="2600" cy="1050"/>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a:p>
                  <a:endParaRPr lang="zh-CN" altLang="en-US" dirty="0">
                    <a:latin typeface="Times New Roman" panose="02020603050405020304" pitchFamily="18" charset="0"/>
                  </a:endParaRPr>
                </a:p>
              </p:txBody>
            </p:sp>
          </p:grpSp>
          <p:sp>
            <p:nvSpPr>
              <p:cNvPr id="97290" name="文本框 22582"/>
              <p:cNvSpPr txBox="1"/>
              <p:nvPr/>
            </p:nvSpPr>
            <p:spPr>
              <a:xfrm>
                <a:off x="1071" y="138"/>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2</a:t>
                </a:r>
                <a:endParaRPr lang="zh-CN" altLang="en-US" sz="2400" dirty="0">
                  <a:solidFill>
                    <a:srgbClr val="000000"/>
                  </a:solidFill>
                  <a:latin typeface="Times New Roman" panose="02020603050405020304" pitchFamily="18" charset="0"/>
                </a:endParaRPr>
              </a:p>
            </p:txBody>
          </p:sp>
        </p:grpSp>
        <p:sp>
          <p:nvSpPr>
            <p:cNvPr id="97288" name="文本框 22583"/>
            <p:cNvSpPr txBox="1"/>
            <p:nvPr/>
          </p:nvSpPr>
          <p:spPr>
            <a:xfrm>
              <a:off x="738" y="908"/>
              <a:ext cx="1167" cy="3053"/>
            </a:xfrm>
            <a:prstGeom prst="rect">
              <a:avLst/>
            </a:prstGeom>
            <a:noFill/>
            <a:ln w="9525">
              <a:noFill/>
            </a:ln>
          </p:spPr>
          <p:txBody>
            <a:bodyPr>
              <a:spAutoFit/>
            </a:bodyPr>
            <a:p>
              <a:pPr eaLnBrk="0" hangingPunct="0"/>
              <a:r>
                <a:rPr lang="zh-CN" altLang="en-US" sz="6000" b="1" dirty="0">
                  <a:solidFill>
                    <a:schemeClr val="bg1"/>
                  </a:solidFill>
                  <a:latin typeface="Times New Roman" panose="02020603050405020304" pitchFamily="18" charset="0"/>
                  <a:ea typeface="华文新魏" pitchFamily="2" charset="-122"/>
                </a:rPr>
                <a:t>村</a:t>
              </a:r>
              <a:endParaRPr lang="zh-CN" altLang="en-US" sz="6000" b="1" dirty="0">
                <a:solidFill>
                  <a:schemeClr val="bg1"/>
                </a:solidFill>
                <a:latin typeface="Times New Roman" panose="02020603050405020304" pitchFamily="18" charset="0"/>
                <a:ea typeface="华文新魏" pitchFamily="2" charset="-122"/>
              </a:endParaRPr>
            </a:p>
            <a:p>
              <a:pPr eaLnBrk="0" hangingPunct="0"/>
              <a:r>
                <a:rPr lang="zh-CN" altLang="en-US" sz="6000" b="1" dirty="0">
                  <a:solidFill>
                    <a:schemeClr val="bg1"/>
                  </a:solidFill>
                  <a:latin typeface="Times New Roman" panose="02020603050405020304" pitchFamily="18" charset="0"/>
                  <a:ea typeface="华文新魏" pitchFamily="2" charset="-122"/>
                </a:rPr>
                <a:t>务</a:t>
              </a:r>
              <a:endParaRPr lang="zh-CN" altLang="en-US" sz="6000" b="1" dirty="0">
                <a:solidFill>
                  <a:schemeClr val="bg1"/>
                </a:solidFill>
                <a:latin typeface="Times New Roman" panose="02020603050405020304" pitchFamily="18" charset="0"/>
                <a:ea typeface="华文新魏" pitchFamily="2" charset="-122"/>
              </a:endParaRPr>
            </a:p>
          </p:txBody>
        </p:sp>
      </p:grpSp>
      <p:sp>
        <p:nvSpPr>
          <p:cNvPr id="97286"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17</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80">
                                          <p:stCondLst>
                                            <p:cond delay="0"/>
                                          </p:stCondLst>
                                        </p:cTn>
                                        <p:tgtEl>
                                          <p:spTgt spid="22530"/>
                                        </p:tgtEl>
                                      </p:cBhvr>
                                    </p:animEffect>
                                    <p:anim calcmode="lin" valueType="num">
                                      <p:cBhvr>
                                        <p:cTn id="8" dur="1822">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22530"/>
                                        </p:tgtEl>
                                        <p:attrNameLst>
                                          <p:attrName>ppt_y</p:attrName>
                                        </p:attrNameLst>
                                      </p:cBhvr>
                                      <p:tavLst>
                                        <p:tav tm="0" fmla="#ppt_y-sin(pi*$)/3">
                                          <p:val>
                                            <p:fltVal val="0.500000"/>
                                          </p:val>
                                        </p:tav>
                                        <p:tav tm="100000">
                                          <p:val>
                                            <p:fltVal val="1.000000"/>
                                          </p:val>
                                        </p:tav>
                                      </p:tavLst>
                                    </p:anim>
                                    <p:anim calcmode="lin" valueType="num">
                                      <p:cBhvr>
                                        <p:cTn id="10" dur="664">
                                          <p:stCondLst>
                                            <p:cond delay="664"/>
                                          </p:stCondLst>
                                        </p:cTn>
                                        <p:tgtEl>
                                          <p:spTgt spid="22530"/>
                                        </p:tgtEl>
                                        <p:attrNameLst>
                                          <p:attrName>ppt_y</p:attrName>
                                        </p:attrNameLst>
                                      </p:cBhvr>
                                      <p:tavLst>
                                        <p:tav tm="0" fmla="#ppt_y-sin(pi*$)/9">
                                          <p:val>
                                            <p:fltVal val="0.000000"/>
                                          </p:val>
                                        </p:tav>
                                        <p:tav tm="100000">
                                          <p:val>
                                            <p:fltVal val="1.000000"/>
                                          </p:val>
                                        </p:tav>
                                      </p:tavLst>
                                    </p:anim>
                                    <p:anim calcmode="lin" valueType="num">
                                      <p:cBhvr>
                                        <p:cTn id="11" dur="332">
                                          <p:stCondLst>
                                            <p:cond delay="1324"/>
                                          </p:stCondLst>
                                        </p:cTn>
                                        <p:tgtEl>
                                          <p:spTgt spid="22530"/>
                                        </p:tgtEl>
                                        <p:attrNameLst>
                                          <p:attrName>ppt_y</p:attrName>
                                        </p:attrNameLst>
                                      </p:cBhvr>
                                      <p:tavLst>
                                        <p:tav tm="0" fmla="#ppt_y-sin(pi*$)/27">
                                          <p:val>
                                            <p:fltVal val="0.000000"/>
                                          </p:val>
                                        </p:tav>
                                        <p:tav tm="100000">
                                          <p:val>
                                            <p:fltVal val="1.000000"/>
                                          </p:val>
                                        </p:tav>
                                      </p:tavLst>
                                    </p:anim>
                                    <p:anim calcmode="lin" valueType="num">
                                      <p:cBhvr>
                                        <p:cTn id="12" dur="164">
                                          <p:stCondLst>
                                            <p:cond delay="1656"/>
                                          </p:stCondLst>
                                        </p:cTn>
                                        <p:tgtEl>
                                          <p:spTgt spid="22530"/>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22530"/>
                                        </p:tgtEl>
                                      </p:cBhvr>
                                      <p:to x="100000" y="60000"/>
                                    </p:animScale>
                                    <p:animScale>
                                      <p:cBhvr>
                                        <p:cTn id="14" dur="166" decel="50000">
                                          <p:stCondLst>
                                            <p:cond delay="676"/>
                                          </p:stCondLst>
                                        </p:cTn>
                                        <p:tgtEl>
                                          <p:spTgt spid="22530"/>
                                        </p:tgtEl>
                                      </p:cBhvr>
                                      <p:to x="100000" y="100000"/>
                                    </p:animScale>
                                    <p:animScale>
                                      <p:cBhvr>
                                        <p:cTn id="15" dur="26">
                                          <p:stCondLst>
                                            <p:cond delay="1312"/>
                                          </p:stCondLst>
                                        </p:cTn>
                                        <p:tgtEl>
                                          <p:spTgt spid="22530"/>
                                        </p:tgtEl>
                                      </p:cBhvr>
                                      <p:to x="100000" y="80000"/>
                                    </p:animScale>
                                    <p:animScale>
                                      <p:cBhvr>
                                        <p:cTn id="16" dur="166" decel="50000">
                                          <p:stCondLst>
                                            <p:cond delay="1338"/>
                                          </p:stCondLst>
                                        </p:cTn>
                                        <p:tgtEl>
                                          <p:spTgt spid="22530"/>
                                        </p:tgtEl>
                                      </p:cBhvr>
                                      <p:to x="100000" y="100000"/>
                                    </p:animScale>
                                    <p:animScale>
                                      <p:cBhvr>
                                        <p:cTn id="17" dur="26">
                                          <p:stCondLst>
                                            <p:cond delay="1642"/>
                                          </p:stCondLst>
                                        </p:cTn>
                                        <p:tgtEl>
                                          <p:spTgt spid="22530"/>
                                        </p:tgtEl>
                                      </p:cBhvr>
                                      <p:to x="100000" y="90000"/>
                                    </p:animScale>
                                    <p:animScale>
                                      <p:cBhvr>
                                        <p:cTn id="18" dur="166" decel="50000">
                                          <p:stCondLst>
                                            <p:cond delay="1668"/>
                                          </p:stCondLst>
                                        </p:cTn>
                                        <p:tgtEl>
                                          <p:spTgt spid="22530"/>
                                        </p:tgtEl>
                                      </p:cBhvr>
                                      <p:to x="100000" y="100000"/>
                                    </p:animScale>
                                    <p:animScale>
                                      <p:cBhvr>
                                        <p:cTn id="19" dur="26">
                                          <p:stCondLst>
                                            <p:cond delay="1808"/>
                                          </p:stCondLst>
                                        </p:cTn>
                                        <p:tgtEl>
                                          <p:spTgt spid="22530"/>
                                        </p:tgtEl>
                                      </p:cBhvr>
                                      <p:to x="100000" y="95000"/>
                                    </p:animScale>
                                    <p:animScale>
                                      <p:cBhvr>
                                        <p:cTn id="20" dur="166" decel="50000">
                                          <p:stCondLst>
                                            <p:cond delay="1834"/>
                                          </p:stCondLst>
                                        </p:cTn>
                                        <p:tgtEl>
                                          <p:spTgt spid="225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000000"/>
                                          </p:val>
                                        </p:tav>
                                        <p:tav tm="100000">
                                          <p:val>
                                            <p:strVal val="#ppt_w"/>
                                          </p:val>
                                        </p:tav>
                                      </p:tavLst>
                                    </p:anim>
                                    <p:anim calcmode="lin" valueType="num">
                                      <p:cBhvr>
                                        <p:cTn id="26" dur="1000" fill="hold"/>
                                        <p:tgtEl>
                                          <p:spTgt spid="9"/>
                                        </p:tgtEl>
                                        <p:attrNameLst>
                                          <p:attrName>ppt_h</p:attrName>
                                        </p:attrNameLst>
                                      </p:cBhvr>
                                      <p:tavLst>
                                        <p:tav tm="0">
                                          <p:val>
                                            <p:fltVal val="0.00000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000000"/>
                                          </p:val>
                                        </p:tav>
                                        <p:tav tm="100000">
                                          <p:val>
                                            <p:fltVal val="1.000000"/>
                                          </p:val>
                                        </p:tav>
                                      </p:tavLst>
                                    </p:anim>
                                    <p:anim calcmode="lin" valueType="num">
                                      <p:cBhvr>
                                        <p:cTn id="28" dur="1000" fill="hold"/>
                                        <p:tgtEl>
                                          <p:spTgt spid="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000000"/>
                                          </p:val>
                                        </p:tav>
                                        <p:tav tm="100000">
                                          <p:val>
                                            <p:strVal val="#ppt_w"/>
                                          </p:val>
                                        </p:tav>
                                      </p:tavLst>
                                    </p:anim>
                                    <p:anim calcmode="lin" valueType="num">
                                      <p:cBhvr>
                                        <p:cTn id="34" dur="1000" fill="hold"/>
                                        <p:tgtEl>
                                          <p:spTgt spid="16"/>
                                        </p:tgtEl>
                                        <p:attrNameLst>
                                          <p:attrName>ppt_h</p:attrName>
                                        </p:attrNameLst>
                                      </p:cBhvr>
                                      <p:tavLst>
                                        <p:tav tm="0">
                                          <p:val>
                                            <p:fltVal val="0.000000"/>
                                          </p:val>
                                        </p:tav>
                                        <p:tav tm="100000">
                                          <p:val>
                                            <p:strVal val="#ppt_h"/>
                                          </p:val>
                                        </p:tav>
                                      </p:tavLst>
                                    </p:anim>
                                    <p:anim calcmode="lin" valueType="num">
                                      <p:cBhvr>
                                        <p:cTn id="35" dur="1000" fill="hold"/>
                                        <p:tgtEl>
                                          <p:spTgt spid="16"/>
                                        </p:tgtEl>
                                        <p:attrNameLst>
                                          <p:attrName>ppt_x</p:attrName>
                                        </p:attrNameLst>
                                      </p:cBhvr>
                                      <p:tavLst>
                                        <p:tav tm="0" fmla="#ppt_x+(cos(-2*pi*(1-$))*-#ppt_x-sin(-2*pi*(1-$))*(1-#ppt_y))*(1-$)">
                                          <p:val>
                                            <p:fltVal val="0.000000"/>
                                          </p:val>
                                        </p:tav>
                                        <p:tav tm="100000">
                                          <p:val>
                                            <p:fltVal val="1.000000"/>
                                          </p:val>
                                        </p:tav>
                                      </p:tavLst>
                                    </p:anim>
                                    <p:anim calcmode="lin" valueType="num">
                                      <p:cBhvr>
                                        <p:cTn id="36" dur="1000" fill="hold"/>
                                        <p:tgtEl>
                                          <p:spTgt spid="1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fltVal val="0.000000"/>
                                          </p:val>
                                        </p:tav>
                                        <p:tav tm="100000">
                                          <p:val>
                                            <p:strVal val="#ppt_w"/>
                                          </p:val>
                                        </p:tav>
                                      </p:tavLst>
                                    </p:anim>
                                    <p:anim calcmode="lin" valueType="num">
                                      <p:cBhvr>
                                        <p:cTn id="42" dur="1000" fill="hold"/>
                                        <p:tgtEl>
                                          <p:spTgt spid="2"/>
                                        </p:tgtEl>
                                        <p:attrNameLst>
                                          <p:attrName>ppt_h</p:attrName>
                                        </p:attrNameLst>
                                      </p:cBhvr>
                                      <p:tavLst>
                                        <p:tav tm="0">
                                          <p:val>
                                            <p:fltVal val="0.000000"/>
                                          </p:val>
                                        </p:tav>
                                        <p:tav tm="100000">
                                          <p:val>
                                            <p:strVal val="#ppt_h"/>
                                          </p:val>
                                        </p:tav>
                                      </p:tavLst>
                                    </p:anim>
                                    <p:anim calcmode="lin" valueType="num">
                                      <p:cBhvr>
                                        <p:cTn id="43"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44" dur="1000" fill="hold"/>
                                        <p:tgtEl>
                                          <p:spTgt spid="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descr="C:\Documents and Settings\Administrator\桌面\图片\党5.png"/>
          <p:cNvPicPr>
            <a:picLocks noChangeAspect="1"/>
          </p:cNvPicPr>
          <p:nvPr/>
        </p:nvPicPr>
        <p:blipFill>
          <a:blip r:embed="rId1"/>
          <a:stretch>
            <a:fillRect/>
          </a:stretch>
        </p:blipFill>
        <p:spPr>
          <a:xfrm>
            <a:off x="0" y="2041525"/>
            <a:ext cx="4106863" cy="4841875"/>
          </a:xfrm>
          <a:prstGeom prst="rect">
            <a:avLst/>
          </a:prstGeom>
          <a:noFill/>
          <a:ln w="9525">
            <a:noFill/>
          </a:ln>
        </p:spPr>
      </p:pic>
      <p:grpSp>
        <p:nvGrpSpPr>
          <p:cNvPr id="2" name="组合 23554"/>
          <p:cNvGrpSpPr/>
          <p:nvPr/>
        </p:nvGrpSpPr>
        <p:grpSpPr>
          <a:xfrm>
            <a:off x="463550" y="928688"/>
            <a:ext cx="5384800" cy="2686050"/>
            <a:chOff x="0" y="0"/>
            <a:chExt cx="8478" cy="4230"/>
          </a:xfrm>
        </p:grpSpPr>
        <p:sp>
          <p:nvSpPr>
            <p:cNvPr id="98329" name="流程图: 资料带 9"/>
            <p:cNvSpPr/>
            <p:nvPr/>
          </p:nvSpPr>
          <p:spPr>
            <a:xfrm>
              <a:off x="0" y="0"/>
              <a:ext cx="8478" cy="4230"/>
            </a:xfrm>
            <a:prstGeom prst="flowChartPunchedTape">
              <a:avLst/>
            </a:prstGeom>
            <a:solidFill>
              <a:srgbClr val="FF0000">
                <a:alpha val="70195"/>
              </a:srgbClr>
            </a:solidFill>
            <a:ln w="9525" cap="flat" cmpd="sng">
              <a:solidFill>
                <a:schemeClr val="tx1"/>
              </a:solidFill>
              <a:prstDash val="solid"/>
              <a:miter/>
              <a:headEnd type="none" w="med" len="med"/>
              <a:tailEnd type="none" w="med" len="med"/>
            </a:ln>
          </p:spPr>
          <p:txBody>
            <a:bodyPr lIns="90170" tIns="46990" rIns="90170" bIns="46990"/>
            <a:p>
              <a:pPr>
                <a:lnSpc>
                  <a:spcPct val="90000"/>
                </a:lnSpc>
              </a:pPr>
              <a:endParaRPr lang="zh-CN" altLang="en-US" b="1" dirty="0">
                <a:solidFill>
                  <a:srgbClr val="000000"/>
                </a:solidFill>
                <a:latin typeface="华文楷体" pitchFamily="2" charset="-122"/>
                <a:ea typeface="华文楷体" pitchFamily="2" charset="-122"/>
              </a:endParaRPr>
            </a:p>
          </p:txBody>
        </p:sp>
        <p:sp>
          <p:nvSpPr>
            <p:cNvPr id="98330" name="文本框 23556"/>
            <p:cNvSpPr txBox="1"/>
            <p:nvPr/>
          </p:nvSpPr>
          <p:spPr>
            <a:xfrm>
              <a:off x="0" y="900"/>
              <a:ext cx="8478" cy="3247"/>
            </a:xfrm>
            <a:prstGeom prst="rect">
              <a:avLst/>
            </a:prstGeom>
            <a:noFill/>
            <a:ln w="9525">
              <a:noFill/>
            </a:ln>
          </p:spPr>
          <p:txBody>
            <a:bodyPr>
              <a:spAutoFit/>
            </a:bodyPr>
            <a:p>
              <a:r>
                <a:rPr lang="zh-CN" altLang="en-US" sz="3200" b="1" dirty="0">
                  <a:solidFill>
                    <a:srgbClr val="000000"/>
                  </a:solidFill>
                  <a:latin typeface="Times New Roman" panose="02020603050405020304" pitchFamily="18" charset="0"/>
                </a:rPr>
                <a:t>       围绕党的建设而进行的一系列具体的组织、宣传、纪律检查等事务性和业务性的工作。</a:t>
              </a:r>
              <a:endParaRPr lang="zh-CN" altLang="en-US" sz="3200" b="1" dirty="0">
                <a:solidFill>
                  <a:srgbClr val="000000"/>
                </a:solidFill>
                <a:latin typeface="Times New Roman" panose="02020603050405020304" pitchFamily="18" charset="0"/>
              </a:endParaRPr>
            </a:p>
          </p:txBody>
        </p:sp>
      </p:grpSp>
      <p:grpSp>
        <p:nvGrpSpPr>
          <p:cNvPr id="3" name="组合 23557"/>
          <p:cNvGrpSpPr/>
          <p:nvPr/>
        </p:nvGrpSpPr>
        <p:grpSpPr>
          <a:xfrm>
            <a:off x="3155950" y="3614738"/>
            <a:ext cx="5383213" cy="2830512"/>
            <a:chOff x="0" y="0"/>
            <a:chExt cx="8478" cy="4459"/>
          </a:xfrm>
        </p:grpSpPr>
        <p:sp>
          <p:nvSpPr>
            <p:cNvPr id="98327" name="流程图: 资料带 9"/>
            <p:cNvSpPr/>
            <p:nvPr/>
          </p:nvSpPr>
          <p:spPr>
            <a:xfrm>
              <a:off x="0" y="0"/>
              <a:ext cx="8478" cy="4230"/>
            </a:xfrm>
            <a:prstGeom prst="flowChartPunchedTape">
              <a:avLst/>
            </a:prstGeom>
            <a:solidFill>
              <a:srgbClr val="FF0000">
                <a:alpha val="70195"/>
              </a:srgbClr>
            </a:solidFill>
            <a:ln w="9525" cap="flat" cmpd="sng">
              <a:solidFill>
                <a:schemeClr val="tx1"/>
              </a:solidFill>
              <a:prstDash val="solid"/>
              <a:miter/>
              <a:headEnd type="none" w="med" len="med"/>
              <a:tailEnd type="none" w="med" len="med"/>
            </a:ln>
          </p:spPr>
          <p:txBody>
            <a:bodyPr lIns="90170" tIns="46990" rIns="90170" bIns="46990"/>
            <a:p>
              <a:pPr>
                <a:lnSpc>
                  <a:spcPct val="90000"/>
                </a:lnSpc>
              </a:pPr>
              <a:endParaRPr lang="zh-CN" altLang="en-US" b="1" dirty="0">
                <a:solidFill>
                  <a:srgbClr val="000000"/>
                </a:solidFill>
                <a:latin typeface="华文楷体" pitchFamily="2" charset="-122"/>
                <a:ea typeface="华文楷体" pitchFamily="2" charset="-122"/>
              </a:endParaRPr>
            </a:p>
          </p:txBody>
        </p:sp>
        <p:sp>
          <p:nvSpPr>
            <p:cNvPr id="98328" name="文本框 23559"/>
            <p:cNvSpPr txBox="1"/>
            <p:nvPr/>
          </p:nvSpPr>
          <p:spPr>
            <a:xfrm>
              <a:off x="38" y="775"/>
              <a:ext cx="8440" cy="3684"/>
            </a:xfrm>
            <a:prstGeom prst="rect">
              <a:avLst/>
            </a:prstGeom>
            <a:noFill/>
            <a:ln w="9525">
              <a:noFill/>
            </a:ln>
          </p:spPr>
          <p:txBody>
            <a:bodyPr>
              <a:spAutoFit/>
            </a:bodyPr>
            <a:p>
              <a:r>
                <a:rPr lang="zh-CN" altLang="en-US" sz="3200" b="1" dirty="0">
                  <a:solidFill>
                    <a:srgbClr val="000000"/>
                  </a:solidFill>
                  <a:latin typeface="Times New Roman" panose="02020603050405020304" pitchFamily="18" charset="0"/>
                </a:rPr>
                <a:t>       需要公开的党务：</a:t>
              </a:r>
              <a:r>
                <a:rPr lang="zh-CN" altLang="en-US" sz="3200" b="1" dirty="0">
                  <a:solidFill>
                    <a:schemeClr val="bg1"/>
                  </a:solidFill>
                  <a:latin typeface="Times New Roman" panose="02020603050405020304" pitchFamily="18" charset="0"/>
                </a:rPr>
                <a:t>发展党员</a:t>
              </a:r>
              <a:r>
                <a:rPr lang="zh-CN" altLang="en-US" sz="3200" b="1" dirty="0">
                  <a:solidFill>
                    <a:srgbClr val="000000"/>
                  </a:solidFill>
                  <a:latin typeface="Times New Roman" panose="02020603050405020304" pitchFamily="18" charset="0"/>
                </a:rPr>
                <a:t>对象情况、</a:t>
              </a:r>
              <a:r>
                <a:rPr lang="zh-CN" altLang="en-US" sz="3200" b="1" dirty="0">
                  <a:solidFill>
                    <a:schemeClr val="bg1"/>
                  </a:solidFill>
                  <a:latin typeface="Times New Roman" panose="02020603050405020304" pitchFamily="18" charset="0"/>
                </a:rPr>
                <a:t>民主评议</a:t>
              </a:r>
              <a:r>
                <a:rPr lang="zh-CN" altLang="en-US" sz="3200" b="1" dirty="0">
                  <a:solidFill>
                    <a:srgbClr val="000000"/>
                  </a:solidFill>
                  <a:latin typeface="Times New Roman" panose="02020603050405020304" pitchFamily="18" charset="0"/>
                </a:rPr>
                <a:t>党员的结果、</a:t>
              </a:r>
              <a:r>
                <a:rPr lang="zh-CN" altLang="en-US" sz="3200" b="1" dirty="0">
                  <a:solidFill>
                    <a:schemeClr val="bg1"/>
                  </a:solidFill>
                  <a:latin typeface="Times New Roman" panose="02020603050405020304" pitchFamily="18" charset="0"/>
                </a:rPr>
                <a:t>党建专项经费</a:t>
              </a:r>
              <a:r>
                <a:rPr lang="zh-CN" altLang="en-US" sz="3200" b="1" dirty="0">
                  <a:solidFill>
                    <a:srgbClr val="000000"/>
                  </a:solidFill>
                  <a:latin typeface="Times New Roman" panose="02020603050405020304" pitchFamily="18" charset="0"/>
                </a:rPr>
                <a:t>使用情况等。</a:t>
              </a:r>
              <a:endParaRPr lang="zh-CN" altLang="en-US" sz="3200" b="1" dirty="0">
                <a:solidFill>
                  <a:srgbClr val="000000"/>
                </a:solidFill>
                <a:latin typeface="Times New Roman" panose="02020603050405020304" pitchFamily="18" charset="0"/>
              </a:endParaRPr>
            </a:p>
            <a:p>
              <a:endParaRPr lang="zh-CN" altLang="en-US" b="1" dirty="0">
                <a:solidFill>
                  <a:srgbClr val="000000"/>
                </a:solidFill>
                <a:latin typeface="Times New Roman" panose="02020603050405020304" pitchFamily="18" charset="0"/>
              </a:endParaRPr>
            </a:p>
          </p:txBody>
        </p:sp>
      </p:grpSp>
      <p:grpSp>
        <p:nvGrpSpPr>
          <p:cNvPr id="4" name="组合 23560"/>
          <p:cNvGrpSpPr/>
          <p:nvPr/>
        </p:nvGrpSpPr>
        <p:grpSpPr>
          <a:xfrm>
            <a:off x="7019925" y="298450"/>
            <a:ext cx="1722438" cy="2952750"/>
            <a:chOff x="0" y="0"/>
            <a:chExt cx="2712" cy="4648"/>
          </a:xfrm>
        </p:grpSpPr>
        <p:grpSp>
          <p:nvGrpSpPr>
            <p:cNvPr id="98313" name="组合 23561"/>
            <p:cNvGrpSpPr/>
            <p:nvPr/>
          </p:nvGrpSpPr>
          <p:grpSpPr>
            <a:xfrm>
              <a:off x="0" y="0"/>
              <a:ext cx="2712" cy="4648"/>
              <a:chOff x="0" y="0"/>
              <a:chExt cx="2712" cy="4648"/>
            </a:xfrm>
          </p:grpSpPr>
          <p:sp>
            <p:nvSpPr>
              <p:cNvPr id="98315" name="圆角矩形 23562"/>
              <p:cNvSpPr/>
              <p:nvPr/>
            </p:nvSpPr>
            <p:spPr>
              <a:xfrm>
                <a:off x="0" y="477"/>
                <a:ext cx="2712"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98316" name="组合 23563"/>
              <p:cNvGrpSpPr/>
              <p:nvPr/>
            </p:nvGrpSpPr>
            <p:grpSpPr>
              <a:xfrm>
                <a:off x="67" y="0"/>
                <a:ext cx="2631" cy="4648"/>
                <a:chOff x="0" y="0"/>
                <a:chExt cx="2631" cy="4648"/>
              </a:xfrm>
            </p:grpSpPr>
            <p:grpSp>
              <p:nvGrpSpPr>
                <p:cNvPr id="98317" name="组合 23564"/>
                <p:cNvGrpSpPr/>
                <p:nvPr/>
              </p:nvGrpSpPr>
              <p:grpSpPr>
                <a:xfrm>
                  <a:off x="0" y="163"/>
                  <a:ext cx="2631" cy="4485"/>
                  <a:chOff x="0" y="0"/>
                  <a:chExt cx="2631" cy="4485"/>
                </a:xfrm>
              </p:grpSpPr>
              <p:sp>
                <p:nvSpPr>
                  <p:cNvPr id="98324" name="圆角矩形 23565"/>
                  <p:cNvSpPr/>
                  <p:nvPr/>
                </p:nvSpPr>
                <p:spPr>
                  <a:xfrm>
                    <a:off x="0" y="330"/>
                    <a:ext cx="2631"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98325" name="文本框 23566"/>
                  <p:cNvSpPr txBox="1"/>
                  <p:nvPr/>
                </p:nvSpPr>
                <p:spPr>
                  <a:xfrm>
                    <a:off x="533" y="815"/>
                    <a:ext cx="1164" cy="3053"/>
                  </a:xfrm>
                  <a:prstGeom prst="rect">
                    <a:avLst/>
                  </a:prstGeom>
                  <a:noFill/>
                  <a:ln w="9525">
                    <a:noFill/>
                  </a:ln>
                </p:spPr>
                <p:txBody>
                  <a:bodyPr>
                    <a:spAutoFit/>
                  </a:bodyPr>
                  <a:p>
                    <a:pPr eaLnBrk="0" hangingPunct="0"/>
                    <a:r>
                      <a:rPr lang="zh-CN" altLang="en-US" sz="6000" b="1" dirty="0">
                        <a:solidFill>
                          <a:srgbClr val="FF0000"/>
                        </a:solidFill>
                        <a:latin typeface="Times New Roman" panose="02020603050405020304" pitchFamily="18" charset="0"/>
                        <a:ea typeface="黑体" panose="02010609060101010101" pitchFamily="49" charset="-122"/>
                      </a:rPr>
                      <a:t>党</a:t>
                    </a:r>
                    <a:endParaRPr lang="zh-CN" altLang="en-US" sz="6000" b="1" dirty="0">
                      <a:solidFill>
                        <a:srgbClr val="FF0000"/>
                      </a:solidFill>
                      <a:latin typeface="Times New Roman" panose="02020603050405020304" pitchFamily="18" charset="0"/>
                      <a:ea typeface="黑体" panose="02010609060101010101" pitchFamily="49" charset="-122"/>
                    </a:endParaRPr>
                  </a:p>
                  <a:p>
                    <a:pPr eaLnBrk="0" hangingPunct="0"/>
                    <a:r>
                      <a:rPr lang="zh-CN" altLang="en-US" sz="6000" b="1" dirty="0">
                        <a:solidFill>
                          <a:srgbClr val="FF0000"/>
                        </a:solidFill>
                        <a:latin typeface="Times New Roman" panose="02020603050405020304" pitchFamily="18" charset="0"/>
                        <a:ea typeface="黑体" panose="02010609060101010101" pitchFamily="49" charset="-122"/>
                      </a:rPr>
                      <a:t>务</a:t>
                    </a:r>
                    <a:endParaRPr lang="zh-CN" altLang="en-US" dirty="0">
                      <a:solidFill>
                        <a:srgbClr val="FF0000"/>
                      </a:solidFill>
                      <a:latin typeface="Times New Roman" panose="02020603050405020304" pitchFamily="18" charset="0"/>
                      <a:ea typeface="黑体" panose="02010609060101010101" pitchFamily="49" charset="-122"/>
                    </a:endParaRPr>
                  </a:p>
                </p:txBody>
              </p:sp>
              <p:sp>
                <p:nvSpPr>
                  <p:cNvPr id="98326" name="文本框 23567"/>
                  <p:cNvSpPr txBox="1"/>
                  <p:nvPr/>
                </p:nvSpPr>
                <p:spPr>
                  <a:xfrm>
                    <a:off x="1022" y="0"/>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1</a:t>
                    </a:r>
                    <a:endParaRPr lang="zh-CN" altLang="en-US" sz="2400" dirty="0">
                      <a:solidFill>
                        <a:srgbClr val="000000"/>
                      </a:solidFill>
                      <a:latin typeface="Times New Roman" panose="02020603050405020304" pitchFamily="18" charset="0"/>
                    </a:endParaRPr>
                  </a:p>
                </p:txBody>
              </p:sp>
            </p:grpSp>
            <p:grpSp>
              <p:nvGrpSpPr>
                <p:cNvPr id="98318" name="组合 23568"/>
                <p:cNvGrpSpPr/>
                <p:nvPr/>
              </p:nvGrpSpPr>
              <p:grpSpPr>
                <a:xfrm>
                  <a:off x="874" y="0"/>
                  <a:ext cx="806" cy="952"/>
                  <a:chOff x="0" y="0"/>
                  <a:chExt cx="668" cy="668"/>
                </a:xfrm>
              </p:grpSpPr>
              <p:sp>
                <p:nvSpPr>
                  <p:cNvPr id="98319" name="椭圆 23569"/>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98320" name="椭圆 23570"/>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98321" name="椭圆 23571"/>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98322" name="椭圆 23572"/>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98323" name="椭圆 23573"/>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98314" name="文本框 23574"/>
            <p:cNvSpPr txBox="1"/>
            <p:nvPr/>
          </p:nvSpPr>
          <p:spPr>
            <a:xfrm>
              <a:off x="906" y="158"/>
              <a:ext cx="868" cy="630"/>
            </a:xfrm>
            <a:prstGeom prst="rect">
              <a:avLst/>
            </a:prstGeom>
            <a:noFill/>
            <a:ln w="9525">
              <a:noFill/>
            </a:ln>
          </p:spPr>
          <p:txBody>
            <a:bodyPr>
              <a:spAutoFit/>
            </a:bodyPr>
            <a:p>
              <a:pPr algn="ctr"/>
              <a:r>
                <a:rPr lang="zh-CN" altLang="en-US" sz="2000" b="1" dirty="0">
                  <a:latin typeface="Times New Roman" panose="02020603050405020304" pitchFamily="18" charset="0"/>
                </a:rPr>
                <a:t>1</a:t>
              </a:r>
              <a:endParaRPr lang="en-US" altLang="zh-CN" sz="2000" b="1" dirty="0">
                <a:latin typeface="Times New Roman" panose="02020603050405020304" pitchFamily="18" charset="0"/>
              </a:endParaRPr>
            </a:p>
          </p:txBody>
        </p:sp>
      </p:grpSp>
      <p:sp>
        <p:nvSpPr>
          <p:cNvPr id="98310" name="文本框 23575"/>
          <p:cNvSpPr txBox="1"/>
          <p:nvPr/>
        </p:nvSpPr>
        <p:spPr>
          <a:xfrm>
            <a:off x="1736725" y="5962650"/>
            <a:ext cx="184150" cy="646113"/>
          </a:xfrm>
          <a:prstGeom prst="rect">
            <a:avLst/>
          </a:prstGeom>
          <a:noFill/>
          <a:ln w="9525">
            <a:noFill/>
          </a:ln>
        </p:spPr>
        <p:txBody>
          <a:bodyPr wrap="none">
            <a:spAutoFit/>
          </a:bodyPr>
          <a:p>
            <a:endParaRPr lang="zh-CN" altLang="en-US" b="1" dirty="0">
              <a:solidFill>
                <a:srgbClr val="000000"/>
              </a:solidFill>
              <a:latin typeface="Times New Roman" panose="02020603050405020304" pitchFamily="18" charset="0"/>
            </a:endParaRPr>
          </a:p>
          <a:p>
            <a:endParaRPr lang="zh-CN" altLang="en-US" b="1" dirty="0">
              <a:solidFill>
                <a:srgbClr val="000000"/>
              </a:solidFill>
              <a:latin typeface="Times New Roman" panose="02020603050405020304" pitchFamily="18" charset="0"/>
            </a:endParaRPr>
          </a:p>
        </p:txBody>
      </p:sp>
      <p:sp>
        <p:nvSpPr>
          <p:cNvPr id="98311" name="文本框 23576"/>
          <p:cNvSpPr txBox="1"/>
          <p:nvPr/>
        </p:nvSpPr>
        <p:spPr>
          <a:xfrm>
            <a:off x="171450" y="115888"/>
            <a:ext cx="3427413" cy="646112"/>
          </a:xfrm>
          <a:prstGeom prst="rect">
            <a:avLst/>
          </a:prstGeom>
          <a:noFill/>
          <a:ln w="9525">
            <a:noFill/>
          </a:ln>
        </p:spPr>
        <p:txBody>
          <a:bodyPr wrap="none">
            <a:spAutoFit/>
          </a:bodyPr>
          <a:p>
            <a:r>
              <a:rPr lang="zh-CN" altLang="en-US" sz="3600" b="1" dirty="0">
                <a:latin typeface="Times New Roman" panose="02020603050405020304" pitchFamily="18" charset="0"/>
                <a:ea typeface="黑体" panose="02010609060101010101" pitchFamily="49" charset="-122"/>
              </a:rPr>
              <a:t>村务公开的内容</a:t>
            </a:r>
            <a:endParaRPr lang="zh-CN" altLang="en-US" sz="3600" b="1" dirty="0">
              <a:latin typeface="Times New Roman" panose="02020603050405020304" pitchFamily="18" charset="0"/>
              <a:ea typeface="黑体" panose="02010609060101010101" pitchFamily="49" charset="-122"/>
            </a:endParaRPr>
          </a:p>
        </p:txBody>
      </p:sp>
      <p:sp>
        <p:nvSpPr>
          <p:cNvPr id="98312"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18</a:t>
            </a:r>
            <a:endParaRPr lang="en-US" altLang="zh-CN" sz="1600" dirty="0">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000000"/>
                                          </p:val>
                                        </p:tav>
                                        <p:tav tm="100000">
                                          <p:val>
                                            <p:strVal val="#ppt_w"/>
                                          </p:val>
                                        </p:tav>
                                      </p:tavLst>
                                    </p:anim>
                                    <p:anim calcmode="lin" valueType="num">
                                      <p:cBhvr>
                                        <p:cTn id="8" dur="1000" fill="hold"/>
                                        <p:tgtEl>
                                          <p:spTgt spid="4"/>
                                        </p:tgtEl>
                                        <p:attrNameLst>
                                          <p:attrName>ppt_h</p:attrName>
                                        </p:attrNameLst>
                                      </p:cBhvr>
                                      <p:tavLst>
                                        <p:tav tm="0">
                                          <p:val>
                                            <p:fltVal val="0.00000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
                                        </p:tgtEl>
                                        <p:attrNameLst>
                                          <p:attrName>ppt_y</p:attrName>
                                        </p:attrNameLst>
                                      </p:cBhvr>
                                      <p:tavLst>
                                        <p:tav tm="0" fmla="#ppt_y+(sin(-2*pi*(1-$))*-#ppt_x+cos(-2*pi*(1-$))*(1-#ppt_y))*(1-$)">
                                          <p:val>
                                            <p:fltVal val="0.000000"/>
                                          </p:val>
                                        </p:tav>
                                        <p:tav tm="100000">
                                          <p:val>
                                            <p:fltVal val="1.000000"/>
                                          </p:val>
                                        </p:tav>
                                      </p:tavLst>
                                    </p:anim>
                                  </p:childTnLst>
                                </p:cTn>
                              </p:par>
                              <p:par>
                                <p:cTn id="11" presetID="8" presetClass="entr" presetSubtype="16"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diamond(in)">
                                      <p:cBhvr>
                                        <p:cTn id="13" dur="2000"/>
                                        <p:tgtEl>
                                          <p:spTgt spid="2355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24577" descr="QQ图片20150317112646"/>
          <p:cNvPicPr>
            <a:picLocks noChangeAspect="1"/>
          </p:cNvPicPr>
          <p:nvPr/>
        </p:nvPicPr>
        <p:blipFill>
          <a:blip r:embed="rId1"/>
          <a:stretch>
            <a:fillRect/>
          </a:stretch>
        </p:blipFill>
        <p:spPr>
          <a:xfrm>
            <a:off x="5905500" y="4424363"/>
            <a:ext cx="3254375" cy="2200275"/>
          </a:xfrm>
          <a:prstGeom prst="rect">
            <a:avLst/>
          </a:prstGeom>
          <a:noFill/>
          <a:ln w="9525">
            <a:noFill/>
          </a:ln>
        </p:spPr>
      </p:pic>
      <p:sp>
        <p:nvSpPr>
          <p:cNvPr id="2" name="文本框 24578"/>
          <p:cNvSpPr txBox="1">
            <a:spLocks noChangeArrowheads="1"/>
          </p:cNvSpPr>
          <p:nvPr/>
        </p:nvSpPr>
        <p:spPr bwMode="auto">
          <a:xfrm>
            <a:off x="171450" y="111125"/>
            <a:ext cx="4424363" cy="649288"/>
          </a:xfrm>
          <a:prstGeom prst="rect">
            <a:avLst/>
          </a:prstGeom>
          <a:noFill/>
          <a:ln w="9525">
            <a:noFill/>
            <a:miter lim="800000"/>
          </a:ln>
          <a:effectLst>
            <a:outerShdw sy="50000" kx="2453608" rotWithShape="0">
              <a:schemeClr val="bg2">
                <a:alpha val="50000"/>
              </a:schemeClr>
            </a:outerShdw>
          </a:effectLst>
        </p:spPr>
        <p:txBody>
          <a:bodyPr lIns="90170" tIns="46990" rIns="90170" bIns="46990">
            <a:spAutoFit/>
          </a:bodyPr>
          <a:lstStyle/>
          <a:p>
            <a:pPr marR="0" algn="ctr" defTabSz="914400" eaLnBrk="0" hangingPunct="0">
              <a:spcBef>
                <a:spcPct val="50000"/>
              </a:spcBef>
              <a:buClrTx/>
              <a:buSzTx/>
              <a:buFontTx/>
              <a:defRPr/>
            </a:pPr>
            <a:r>
              <a:rPr kumimoji="0" lang="zh-CN" altLang="en-US" sz="3600" b="1" kern="1200" cap="none" spc="0" normalizeH="0" baseline="0" noProof="0" dirty="0">
                <a:latin typeface="Times New Roman" panose="02020603050405020304" pitchFamily="18" charset="0"/>
                <a:ea typeface="黑体" panose="02010609060101010101" pitchFamily="49" charset="-122"/>
                <a:cs typeface="+mn-cs"/>
              </a:rPr>
              <a:t>村务公开的内容</a:t>
            </a:r>
            <a:endParaRPr kumimoji="0" lang="zh-CN" altLang="en-US" sz="3600" b="1" kern="1200" cap="none" spc="0" normalizeH="0" baseline="0" noProof="0" dirty="0">
              <a:latin typeface="Times New Roman" panose="02020603050405020304" pitchFamily="18" charset="0"/>
              <a:ea typeface="黑体" panose="02010609060101010101" pitchFamily="49" charset="-122"/>
              <a:cs typeface="+mn-cs"/>
            </a:endParaRPr>
          </a:p>
        </p:txBody>
      </p:sp>
      <p:grpSp>
        <p:nvGrpSpPr>
          <p:cNvPr id="3" name="组合 24579"/>
          <p:cNvGrpSpPr/>
          <p:nvPr/>
        </p:nvGrpSpPr>
        <p:grpSpPr>
          <a:xfrm>
            <a:off x="528638" y="804863"/>
            <a:ext cx="5376862" cy="2368550"/>
            <a:chOff x="0" y="0"/>
            <a:chExt cx="8467" cy="3733"/>
          </a:xfrm>
        </p:grpSpPr>
        <p:grpSp>
          <p:nvGrpSpPr>
            <p:cNvPr id="99354" name="组合 24580"/>
            <p:cNvGrpSpPr/>
            <p:nvPr/>
          </p:nvGrpSpPr>
          <p:grpSpPr>
            <a:xfrm>
              <a:off x="0" y="0"/>
              <a:ext cx="8467" cy="3733"/>
              <a:chOff x="0" y="0"/>
              <a:chExt cx="8467" cy="3733"/>
            </a:xfrm>
          </p:grpSpPr>
          <p:sp>
            <p:nvSpPr>
              <p:cNvPr id="99356" name="AutoShape 2"/>
              <p:cNvSpPr/>
              <p:nvPr/>
            </p:nvSpPr>
            <p:spPr>
              <a:xfrm>
                <a:off x="0" y="0"/>
                <a:ext cx="8467" cy="3733"/>
              </a:xfrm>
              <a:prstGeom prst="horizontalScroll">
                <a:avLst>
                  <a:gd name="adj" fmla="val 12500"/>
                </a:avLst>
              </a:prstGeom>
              <a:solidFill>
                <a:srgbClr val="F9680D">
                  <a:alpha val="41176"/>
                </a:srgbClr>
              </a:solidFill>
              <a:ln w="9525" cap="flat" cmpd="sng">
                <a:solidFill>
                  <a:srgbClr val="0000CC"/>
                </a:solidFill>
                <a:prstDash val="solid"/>
                <a:headEnd type="none" w="med" len="med"/>
                <a:tailEnd type="none" w="med" len="med"/>
              </a:ln>
            </p:spPr>
            <p:txBody>
              <a:bodyPr wrap="none" lIns="90170" tIns="46990" rIns="90170" bIns="46990" anchor="ctr"/>
              <a:p>
                <a:endParaRPr lang="zh-CN" altLang="en-US" dirty="0">
                  <a:latin typeface="Times New Roman" panose="02020603050405020304" pitchFamily="18" charset="0"/>
                </a:endParaRPr>
              </a:p>
            </p:txBody>
          </p:sp>
          <p:sp>
            <p:nvSpPr>
              <p:cNvPr id="99357" name="文本框 24582"/>
              <p:cNvSpPr txBox="1"/>
              <p:nvPr/>
            </p:nvSpPr>
            <p:spPr>
              <a:xfrm>
                <a:off x="905" y="468"/>
                <a:ext cx="7349" cy="825"/>
              </a:xfrm>
              <a:prstGeom prst="rect">
                <a:avLst/>
              </a:prstGeom>
              <a:noFill/>
              <a:ln w="9525">
                <a:noFill/>
              </a:ln>
            </p:spPr>
            <p:txBody>
              <a:bodyPr>
                <a:spAutoFit/>
              </a:bodyPr>
              <a:p>
                <a:r>
                  <a:rPr lang="zh-CN" altLang="en-US" sz="2800" b="1" dirty="0">
                    <a:latin typeface="Times New Roman" panose="02020603050405020304" pitchFamily="18" charset="0"/>
                  </a:rPr>
                  <a:t>       </a:t>
                </a:r>
                <a:endParaRPr lang="zh-CN" altLang="en-US" dirty="0">
                  <a:latin typeface="Times New Roman" panose="02020603050405020304" pitchFamily="18" charset="0"/>
                </a:endParaRPr>
              </a:p>
            </p:txBody>
          </p:sp>
        </p:grpSp>
        <p:sp>
          <p:nvSpPr>
            <p:cNvPr id="99355" name="文本框 24583"/>
            <p:cNvSpPr txBox="1"/>
            <p:nvPr/>
          </p:nvSpPr>
          <p:spPr>
            <a:xfrm>
              <a:off x="437" y="588"/>
              <a:ext cx="8030" cy="2280"/>
            </a:xfrm>
            <a:prstGeom prst="rect">
              <a:avLst/>
            </a:prstGeom>
            <a:noFill/>
            <a:ln w="9525">
              <a:noFill/>
            </a:ln>
          </p:spPr>
          <p:txBody>
            <a:bodyPr>
              <a:spAutoFit/>
            </a:bodyPr>
            <a:p>
              <a:r>
                <a:rPr lang="zh-CN" altLang="en-US" sz="3200" dirty="0">
                  <a:latin typeface="Times New Roman" panose="02020603050405020304" pitchFamily="18" charset="0"/>
                </a:rPr>
                <a:t>       </a:t>
              </a:r>
              <a:r>
                <a:rPr lang="zh-CN" altLang="en-US" sz="2800" b="1" dirty="0">
                  <a:solidFill>
                    <a:srgbClr val="000000"/>
                  </a:solidFill>
                  <a:latin typeface="Times New Roman" panose="02020603050405020304" pitchFamily="18" charset="0"/>
                </a:rPr>
                <a:t>指村民委员会处理本村范围内涉及村民切身利益的属于自治范围内的事务。</a:t>
              </a:r>
              <a:endParaRPr lang="zh-CN" altLang="en-US" sz="2800" b="1" dirty="0">
                <a:solidFill>
                  <a:srgbClr val="000000"/>
                </a:solidFill>
                <a:latin typeface="Times New Roman" panose="02020603050405020304" pitchFamily="18" charset="0"/>
              </a:endParaRPr>
            </a:p>
          </p:txBody>
        </p:sp>
      </p:grpSp>
      <p:grpSp>
        <p:nvGrpSpPr>
          <p:cNvPr id="5" name="组合 24584"/>
          <p:cNvGrpSpPr/>
          <p:nvPr/>
        </p:nvGrpSpPr>
        <p:grpSpPr>
          <a:xfrm>
            <a:off x="314325" y="3368675"/>
            <a:ext cx="5591175" cy="2759075"/>
            <a:chOff x="0" y="0"/>
            <a:chExt cx="8806" cy="4347"/>
          </a:xfrm>
        </p:grpSpPr>
        <p:grpSp>
          <p:nvGrpSpPr>
            <p:cNvPr id="99350" name="组合 24585"/>
            <p:cNvGrpSpPr/>
            <p:nvPr/>
          </p:nvGrpSpPr>
          <p:grpSpPr>
            <a:xfrm>
              <a:off x="0" y="0"/>
              <a:ext cx="8806" cy="4347"/>
              <a:chOff x="0" y="0"/>
              <a:chExt cx="8467" cy="3733"/>
            </a:xfrm>
          </p:grpSpPr>
          <p:sp>
            <p:nvSpPr>
              <p:cNvPr id="99352" name="AutoShape 2"/>
              <p:cNvSpPr/>
              <p:nvPr/>
            </p:nvSpPr>
            <p:spPr>
              <a:xfrm>
                <a:off x="0" y="0"/>
                <a:ext cx="8467" cy="3733"/>
              </a:xfrm>
              <a:prstGeom prst="horizontalScroll">
                <a:avLst>
                  <a:gd name="adj" fmla="val 12500"/>
                </a:avLst>
              </a:prstGeom>
              <a:solidFill>
                <a:srgbClr val="F9680D">
                  <a:alpha val="41176"/>
                </a:srgbClr>
              </a:solidFill>
              <a:ln w="9525" cap="flat" cmpd="sng">
                <a:solidFill>
                  <a:srgbClr val="0000CC"/>
                </a:solidFill>
                <a:prstDash val="solid"/>
                <a:headEnd type="none" w="med" len="med"/>
                <a:tailEnd type="none" w="med" len="med"/>
              </a:ln>
            </p:spPr>
            <p:txBody>
              <a:bodyPr wrap="none" lIns="90170" tIns="46990" rIns="90170" bIns="46990" anchor="ctr"/>
              <a:p>
                <a:endParaRPr lang="zh-CN" altLang="en-US" dirty="0">
                  <a:latin typeface="Times New Roman" panose="02020603050405020304" pitchFamily="18" charset="0"/>
                </a:endParaRPr>
              </a:p>
            </p:txBody>
          </p:sp>
          <p:sp>
            <p:nvSpPr>
              <p:cNvPr id="99353" name="文本框 24587"/>
              <p:cNvSpPr txBox="1"/>
              <p:nvPr/>
            </p:nvSpPr>
            <p:spPr>
              <a:xfrm>
                <a:off x="454" y="460"/>
                <a:ext cx="8012" cy="708"/>
              </a:xfrm>
              <a:prstGeom prst="rect">
                <a:avLst/>
              </a:prstGeom>
              <a:noFill/>
              <a:ln w="9525">
                <a:noFill/>
              </a:ln>
            </p:spPr>
            <p:txBody>
              <a:bodyPr>
                <a:spAutoFit/>
              </a:bodyPr>
              <a:p>
                <a:r>
                  <a:rPr lang="zh-CN" altLang="en-US" sz="2800" b="1" dirty="0">
                    <a:solidFill>
                      <a:srgbClr val="000000"/>
                    </a:solidFill>
                    <a:latin typeface="Times New Roman" panose="02020603050405020304" pitchFamily="18" charset="0"/>
                  </a:rPr>
                  <a:t>       </a:t>
                </a:r>
                <a:endParaRPr lang="zh-CN" altLang="en-US" sz="2800" b="1" dirty="0">
                  <a:solidFill>
                    <a:srgbClr val="000000"/>
                  </a:solidFill>
                  <a:latin typeface="Times New Roman" panose="02020603050405020304" pitchFamily="18" charset="0"/>
                </a:endParaRPr>
              </a:p>
            </p:txBody>
          </p:sp>
        </p:grpSp>
        <p:sp>
          <p:nvSpPr>
            <p:cNvPr id="99351" name="文本框 24588"/>
            <p:cNvSpPr txBox="1"/>
            <p:nvPr/>
          </p:nvSpPr>
          <p:spPr>
            <a:xfrm>
              <a:off x="571" y="740"/>
              <a:ext cx="8234" cy="3164"/>
            </a:xfrm>
            <a:prstGeom prst="rect">
              <a:avLst/>
            </a:prstGeom>
            <a:noFill/>
            <a:ln w="9525">
              <a:noFill/>
            </a:ln>
          </p:spPr>
          <p:txBody>
            <a:bodyPr>
              <a:spAutoFit/>
            </a:bodyPr>
            <a:p>
              <a:r>
                <a:rPr lang="zh-CN" altLang="en-US" sz="2400" b="1" dirty="0">
                  <a:solidFill>
                    <a:srgbClr val="000000"/>
                  </a:solidFill>
                  <a:latin typeface="Times New Roman" panose="02020603050405020304" pitchFamily="18" charset="0"/>
                </a:rPr>
                <a:t>       需要向村民公开的村务有：本村享受</a:t>
              </a:r>
              <a:r>
                <a:rPr lang="zh-CN" altLang="en-US" sz="2400" b="1" dirty="0">
                  <a:solidFill>
                    <a:srgbClr val="FF0000"/>
                  </a:solidFill>
                  <a:latin typeface="Times New Roman" panose="02020603050405020304" pitchFamily="18" charset="0"/>
                </a:rPr>
                <a:t>误工补贴</a:t>
              </a:r>
              <a:r>
                <a:rPr lang="zh-CN" altLang="en-US" sz="2400" b="1" dirty="0">
                  <a:solidFill>
                    <a:srgbClr val="000000"/>
                  </a:solidFill>
                  <a:latin typeface="Times New Roman" panose="02020603050405020304" pitchFamily="18" charset="0"/>
                </a:rPr>
                <a:t>的人数及补贴标准、村集体</a:t>
              </a:r>
              <a:r>
                <a:rPr lang="zh-CN" altLang="en-US" sz="2400" b="1" dirty="0">
                  <a:solidFill>
                    <a:srgbClr val="FF0000"/>
                  </a:solidFill>
                  <a:latin typeface="Times New Roman" panose="02020603050405020304" pitchFamily="18" charset="0"/>
                </a:rPr>
                <a:t>经济项目</a:t>
              </a:r>
              <a:r>
                <a:rPr lang="zh-CN" altLang="en-US" sz="2400" b="1" dirty="0">
                  <a:solidFill>
                    <a:srgbClr val="000000"/>
                  </a:solidFill>
                  <a:latin typeface="Times New Roman" panose="02020603050405020304" pitchFamily="18" charset="0"/>
                </a:rPr>
                <a:t>的立项、</a:t>
              </a:r>
              <a:r>
                <a:rPr lang="zh-CN" altLang="en-US" sz="2400" b="1" dirty="0">
                  <a:solidFill>
                    <a:srgbClr val="FF0000"/>
                  </a:solidFill>
                  <a:latin typeface="Times New Roman" panose="02020603050405020304" pitchFamily="18" charset="0"/>
                </a:rPr>
                <a:t>承包方案</a:t>
              </a:r>
              <a:r>
                <a:rPr lang="zh-CN" altLang="en-US" sz="2400" b="1" dirty="0">
                  <a:solidFill>
                    <a:srgbClr val="000000"/>
                  </a:solidFill>
                  <a:latin typeface="Times New Roman" panose="02020603050405020304" pitchFamily="18" charset="0"/>
                </a:rPr>
                <a:t>及村级公益事业的建设承包方案、村民的</a:t>
              </a:r>
              <a:r>
                <a:rPr lang="zh-CN" altLang="en-US" sz="2400" b="1" dirty="0">
                  <a:solidFill>
                    <a:srgbClr val="FF0000"/>
                  </a:solidFill>
                  <a:latin typeface="Times New Roman" panose="02020603050405020304" pitchFamily="18" charset="0"/>
                </a:rPr>
                <a:t>承包经营方案</a:t>
              </a:r>
              <a:r>
                <a:rPr lang="zh-CN" altLang="en-US" sz="2400" b="1" dirty="0">
                  <a:solidFill>
                    <a:srgbClr val="00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水电费的收缴</a:t>
              </a:r>
              <a:r>
                <a:rPr lang="zh-CN" altLang="en-US" sz="2400" b="1" dirty="0">
                  <a:solidFill>
                    <a:srgbClr val="000000"/>
                  </a:solidFill>
                  <a:latin typeface="Times New Roman" panose="02020603050405020304" pitchFamily="18" charset="0"/>
                </a:rPr>
                <a:t>情况等。</a:t>
              </a:r>
              <a:endParaRPr lang="zh-CN" altLang="en-US" sz="2400" b="1" dirty="0">
                <a:solidFill>
                  <a:srgbClr val="000000"/>
                </a:solidFill>
                <a:latin typeface="Times New Roman" panose="02020603050405020304" pitchFamily="18" charset="0"/>
              </a:endParaRPr>
            </a:p>
          </p:txBody>
        </p:sp>
      </p:grpSp>
      <p:grpSp>
        <p:nvGrpSpPr>
          <p:cNvPr id="7" name="组合 24589"/>
          <p:cNvGrpSpPr/>
          <p:nvPr/>
        </p:nvGrpSpPr>
        <p:grpSpPr>
          <a:xfrm>
            <a:off x="7070725" y="1138238"/>
            <a:ext cx="1724025" cy="2952750"/>
            <a:chOff x="0" y="0"/>
            <a:chExt cx="2712" cy="4648"/>
          </a:xfrm>
        </p:grpSpPr>
        <p:grpSp>
          <p:nvGrpSpPr>
            <p:cNvPr id="99336" name="组合 24590"/>
            <p:cNvGrpSpPr/>
            <p:nvPr/>
          </p:nvGrpSpPr>
          <p:grpSpPr>
            <a:xfrm>
              <a:off x="0" y="0"/>
              <a:ext cx="2712" cy="4648"/>
              <a:chOff x="0" y="0"/>
              <a:chExt cx="2712" cy="4648"/>
            </a:xfrm>
          </p:grpSpPr>
          <p:sp>
            <p:nvSpPr>
              <p:cNvPr id="99338" name="圆角矩形 24591"/>
              <p:cNvSpPr/>
              <p:nvPr/>
            </p:nvSpPr>
            <p:spPr>
              <a:xfrm>
                <a:off x="0" y="477"/>
                <a:ext cx="2712"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99339" name="组合 24592"/>
              <p:cNvGrpSpPr/>
              <p:nvPr/>
            </p:nvGrpSpPr>
            <p:grpSpPr>
              <a:xfrm>
                <a:off x="67" y="0"/>
                <a:ext cx="2631" cy="4648"/>
                <a:chOff x="0" y="0"/>
                <a:chExt cx="2631" cy="4648"/>
              </a:xfrm>
            </p:grpSpPr>
            <p:grpSp>
              <p:nvGrpSpPr>
                <p:cNvPr id="99340" name="组合 24593"/>
                <p:cNvGrpSpPr/>
                <p:nvPr/>
              </p:nvGrpSpPr>
              <p:grpSpPr>
                <a:xfrm>
                  <a:off x="0" y="163"/>
                  <a:ext cx="2631" cy="4485"/>
                  <a:chOff x="0" y="0"/>
                  <a:chExt cx="2631" cy="4485"/>
                </a:xfrm>
              </p:grpSpPr>
              <p:sp>
                <p:nvSpPr>
                  <p:cNvPr id="99347" name="圆角矩形 24594"/>
                  <p:cNvSpPr/>
                  <p:nvPr/>
                </p:nvSpPr>
                <p:spPr>
                  <a:xfrm>
                    <a:off x="0" y="330"/>
                    <a:ext cx="2631"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99348" name="文本框 24595"/>
                  <p:cNvSpPr txBox="1"/>
                  <p:nvPr/>
                </p:nvSpPr>
                <p:spPr>
                  <a:xfrm>
                    <a:off x="533" y="815"/>
                    <a:ext cx="1164" cy="3053"/>
                  </a:xfrm>
                  <a:prstGeom prst="rect">
                    <a:avLst/>
                  </a:prstGeom>
                  <a:noFill/>
                  <a:ln w="9525">
                    <a:noFill/>
                  </a:ln>
                </p:spPr>
                <p:txBody>
                  <a:bodyPr>
                    <a:spAutoFit/>
                  </a:bodyPr>
                  <a:p>
                    <a:pPr eaLnBrk="0" hangingPunct="0"/>
                    <a:r>
                      <a:rPr lang="zh-CN" altLang="en-US" sz="6000" b="1" dirty="0">
                        <a:solidFill>
                          <a:schemeClr val="bg1"/>
                        </a:solidFill>
                        <a:latin typeface="Times New Roman" panose="02020603050405020304" pitchFamily="18" charset="0"/>
                        <a:ea typeface="黑体" panose="02010609060101010101" pitchFamily="49" charset="-122"/>
                      </a:rPr>
                      <a:t>村</a:t>
                    </a:r>
                    <a:endParaRPr lang="zh-CN" altLang="en-US" sz="6000" b="1" dirty="0">
                      <a:solidFill>
                        <a:schemeClr val="bg1"/>
                      </a:solidFill>
                      <a:latin typeface="Times New Roman" panose="02020603050405020304" pitchFamily="18" charset="0"/>
                      <a:ea typeface="黑体" panose="02010609060101010101" pitchFamily="49" charset="-122"/>
                    </a:endParaRPr>
                  </a:p>
                  <a:p>
                    <a:pPr eaLnBrk="0" hangingPunct="0"/>
                    <a:r>
                      <a:rPr lang="zh-CN" altLang="en-US" sz="6000" b="1" dirty="0">
                        <a:solidFill>
                          <a:schemeClr val="bg1"/>
                        </a:solidFill>
                        <a:latin typeface="Times New Roman" panose="02020603050405020304" pitchFamily="18" charset="0"/>
                        <a:ea typeface="黑体" panose="02010609060101010101" pitchFamily="49" charset="-122"/>
                      </a:rPr>
                      <a:t>务</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99349" name="文本框 24596"/>
                  <p:cNvSpPr txBox="1"/>
                  <p:nvPr/>
                </p:nvSpPr>
                <p:spPr>
                  <a:xfrm>
                    <a:off x="1022" y="0"/>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1</a:t>
                    </a:r>
                    <a:endParaRPr lang="zh-CN" altLang="en-US" sz="2400" dirty="0">
                      <a:solidFill>
                        <a:srgbClr val="000000"/>
                      </a:solidFill>
                      <a:latin typeface="Times New Roman" panose="02020603050405020304" pitchFamily="18" charset="0"/>
                    </a:endParaRPr>
                  </a:p>
                </p:txBody>
              </p:sp>
            </p:grpSp>
            <p:grpSp>
              <p:nvGrpSpPr>
                <p:cNvPr id="99341" name="组合 24597"/>
                <p:cNvGrpSpPr/>
                <p:nvPr/>
              </p:nvGrpSpPr>
              <p:grpSpPr>
                <a:xfrm>
                  <a:off x="874" y="0"/>
                  <a:ext cx="806" cy="952"/>
                  <a:chOff x="0" y="0"/>
                  <a:chExt cx="668" cy="668"/>
                </a:xfrm>
              </p:grpSpPr>
              <p:sp>
                <p:nvSpPr>
                  <p:cNvPr id="99342" name="椭圆 24598"/>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99343" name="椭圆 24599"/>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99344" name="椭圆 24600"/>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99345" name="椭圆 24601"/>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99346" name="椭圆 24602"/>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99337" name="文本框 24603"/>
            <p:cNvSpPr txBox="1"/>
            <p:nvPr/>
          </p:nvSpPr>
          <p:spPr>
            <a:xfrm>
              <a:off x="906" y="158"/>
              <a:ext cx="868" cy="630"/>
            </a:xfrm>
            <a:prstGeom prst="rect">
              <a:avLst/>
            </a:prstGeom>
            <a:noFill/>
            <a:ln w="9525">
              <a:noFill/>
            </a:ln>
          </p:spPr>
          <p:txBody>
            <a:bodyPr>
              <a:spAutoFit/>
            </a:bodyPr>
            <a:p>
              <a:pPr algn="ctr"/>
              <a:r>
                <a:rPr lang="zh-CN" altLang="en-US" sz="2000" b="1" dirty="0">
                  <a:latin typeface="Times New Roman" panose="02020603050405020304" pitchFamily="18" charset="0"/>
                </a:rPr>
                <a:t>2</a:t>
              </a:r>
              <a:endParaRPr lang="en-US" altLang="zh-CN" sz="2000" b="1" dirty="0">
                <a:latin typeface="Times New Roman" panose="02020603050405020304" pitchFamily="18" charset="0"/>
              </a:endParaRPr>
            </a:p>
          </p:txBody>
        </p:sp>
      </p:grpSp>
      <p:sp>
        <p:nvSpPr>
          <p:cNvPr id="99335"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19</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000000"/>
                                          </p:val>
                                        </p:tav>
                                        <p:tav tm="100000">
                                          <p:val>
                                            <p:strVal val="#ppt_w"/>
                                          </p:val>
                                        </p:tav>
                                      </p:tavLst>
                                    </p:anim>
                                    <p:anim calcmode="lin" valueType="num">
                                      <p:cBhvr>
                                        <p:cTn id="8" dur="1000" fill="hold"/>
                                        <p:tgtEl>
                                          <p:spTgt spid="7"/>
                                        </p:tgtEl>
                                        <p:attrNameLst>
                                          <p:attrName>ppt_h</p:attrName>
                                        </p:attrNameLst>
                                      </p:cBhvr>
                                      <p:tavLst>
                                        <p:tav tm="0">
                                          <p:val>
                                            <p:fltVal val="0.00000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7"/>
                                        </p:tgtEl>
                                        <p:attrNameLst>
                                          <p:attrName>ppt_y</p:attrName>
                                        </p:attrNameLst>
                                      </p:cBhvr>
                                      <p:tavLst>
                                        <p:tav tm="0" fmla="#ppt_y+(sin(-2*pi*(1-$))*-#ppt_x+cos(-2*pi*(1-$))*(1-#ppt_y))*(1-$)">
                                          <p:val>
                                            <p:fltVal val="0.000000"/>
                                          </p:val>
                                        </p:tav>
                                        <p:tav tm="100000">
                                          <p:val>
                                            <p:fltVal val="1.000000"/>
                                          </p:val>
                                        </p:tav>
                                      </p:tavLst>
                                    </p:anim>
                                  </p:childTnLst>
                                </p:cTn>
                              </p:par>
                              <p:par>
                                <p:cTn id="11" presetID="35"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fade">
                                      <p:cBhvr>
                                        <p:cTn id="13" dur="2000"/>
                                        <p:tgtEl>
                                          <p:spTgt spid="24578"/>
                                        </p:tgtEl>
                                      </p:cBhvr>
                                    </p:animEffect>
                                    <p:anim calcmode="lin" valueType="num">
                                      <p:cBhvr>
                                        <p:cTn id="14" dur="2000" fill="hold"/>
                                        <p:tgtEl>
                                          <p:spTgt spid="24578"/>
                                        </p:tgtEl>
                                        <p:attrNameLst>
                                          <p:attrName>style.rotation</p:attrName>
                                        </p:attrNameLst>
                                      </p:cBhvr>
                                      <p:tavLst>
                                        <p:tav tm="0">
                                          <p:val>
                                            <p:fltVal val="720.000000"/>
                                          </p:val>
                                        </p:tav>
                                        <p:tav tm="100000">
                                          <p:val>
                                            <p:fltVal val="0.000000"/>
                                          </p:val>
                                        </p:tav>
                                      </p:tavLst>
                                    </p:anim>
                                    <p:anim calcmode="lin" valueType="num">
                                      <p:cBhvr>
                                        <p:cTn id="15" dur="2000" fill="hold"/>
                                        <p:tgtEl>
                                          <p:spTgt spid="24578"/>
                                        </p:tgtEl>
                                        <p:attrNameLst>
                                          <p:attrName>ppt_h</p:attrName>
                                        </p:attrNameLst>
                                      </p:cBhvr>
                                      <p:tavLst>
                                        <p:tav tm="0">
                                          <p:val>
                                            <p:fltVal val="0.000000"/>
                                          </p:val>
                                        </p:tav>
                                        <p:tav tm="100000">
                                          <p:val>
                                            <p:strVal val="#ppt_h"/>
                                          </p:val>
                                        </p:tav>
                                      </p:tavLst>
                                    </p:anim>
                                    <p:anim calcmode="lin" valueType="num">
                                      <p:cBhvr>
                                        <p:cTn id="16" dur="2000" fill="hold"/>
                                        <p:tgtEl>
                                          <p:spTgt spid="24578"/>
                                        </p:tgtEl>
                                        <p:attrNameLst>
                                          <p:attrName>ppt_w</p:attrName>
                                        </p:attrNameLst>
                                      </p:cBhvr>
                                      <p:tavLst>
                                        <p:tav tm="0">
                                          <p:val>
                                            <p:fltVal val="0.00000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25601"/>
          <p:cNvSpPr txBox="1">
            <a:spLocks noChangeArrowheads="1"/>
          </p:cNvSpPr>
          <p:nvPr/>
        </p:nvSpPr>
        <p:spPr bwMode="auto">
          <a:xfrm>
            <a:off x="171450" y="28575"/>
            <a:ext cx="4381500" cy="649288"/>
          </a:xfrm>
          <a:prstGeom prst="rect">
            <a:avLst/>
          </a:prstGeom>
          <a:noFill/>
          <a:ln w="9525">
            <a:noFill/>
            <a:miter lim="800000"/>
          </a:ln>
          <a:effectLst>
            <a:outerShdw sy="50000" kx="2453608" rotWithShape="0">
              <a:schemeClr val="bg2">
                <a:alpha val="50000"/>
              </a:schemeClr>
            </a:outerShdw>
          </a:effectLst>
        </p:spPr>
        <p:txBody>
          <a:bodyPr lIns="90170" tIns="46990" rIns="90170" bIns="46990">
            <a:spAutoFit/>
          </a:bodyPr>
          <a:lstStyle/>
          <a:p>
            <a:pPr marR="0" algn="ctr" defTabSz="914400" eaLnBrk="0" hangingPunct="0">
              <a:spcBef>
                <a:spcPct val="50000"/>
              </a:spcBef>
              <a:buClrTx/>
              <a:buSzTx/>
              <a:buFontTx/>
              <a:defRPr/>
            </a:pPr>
            <a:r>
              <a:rPr kumimoji="0" lang="zh-CN" altLang="en-US" sz="3600" b="1" kern="1200" cap="none" spc="0" normalizeH="0" baseline="0" noProof="0" dirty="0">
                <a:latin typeface="Times New Roman" panose="02020603050405020304" pitchFamily="18" charset="0"/>
                <a:ea typeface="黑体" panose="02010609060101010101" pitchFamily="49" charset="-122"/>
                <a:cs typeface="+mn-cs"/>
              </a:rPr>
              <a:t>村务公开的内容</a:t>
            </a:r>
            <a:endParaRPr kumimoji="0" lang="zh-CN" altLang="en-US" sz="3600" b="1" kern="1200" cap="none" spc="0" normalizeH="0" baseline="0" noProof="0" dirty="0">
              <a:latin typeface="Times New Roman" panose="02020603050405020304" pitchFamily="18" charset="0"/>
              <a:ea typeface="黑体" panose="02010609060101010101" pitchFamily="49" charset="-122"/>
              <a:cs typeface="+mn-cs"/>
            </a:endParaRPr>
          </a:p>
        </p:txBody>
      </p:sp>
      <p:pic>
        <p:nvPicPr>
          <p:cNvPr id="25603" name="图片 25602" descr="u=590378171,2182136201&amp;fm=23&amp;gp=0"/>
          <p:cNvPicPr>
            <a:picLocks noChangeAspect="1"/>
          </p:cNvPicPr>
          <p:nvPr/>
        </p:nvPicPr>
        <p:blipFill>
          <a:blip r:embed="rId1"/>
          <a:stretch>
            <a:fillRect/>
          </a:stretch>
        </p:blipFill>
        <p:spPr>
          <a:xfrm>
            <a:off x="5303838" y="749300"/>
            <a:ext cx="3744912" cy="1397000"/>
          </a:xfrm>
          <a:prstGeom prst="rect">
            <a:avLst/>
          </a:prstGeom>
          <a:noFill/>
          <a:ln w="9525">
            <a:noFill/>
          </a:ln>
        </p:spPr>
      </p:pic>
      <p:grpSp>
        <p:nvGrpSpPr>
          <p:cNvPr id="2" name="组合 25603"/>
          <p:cNvGrpSpPr/>
          <p:nvPr/>
        </p:nvGrpSpPr>
        <p:grpSpPr>
          <a:xfrm>
            <a:off x="461963" y="808038"/>
            <a:ext cx="1722437" cy="2952750"/>
            <a:chOff x="0" y="0"/>
            <a:chExt cx="2712" cy="4648"/>
          </a:xfrm>
        </p:grpSpPr>
        <p:grpSp>
          <p:nvGrpSpPr>
            <p:cNvPr id="100364" name="组合 25604"/>
            <p:cNvGrpSpPr/>
            <p:nvPr/>
          </p:nvGrpSpPr>
          <p:grpSpPr>
            <a:xfrm>
              <a:off x="0" y="0"/>
              <a:ext cx="2712" cy="4648"/>
              <a:chOff x="0" y="0"/>
              <a:chExt cx="2712" cy="4648"/>
            </a:xfrm>
          </p:grpSpPr>
          <p:sp>
            <p:nvSpPr>
              <p:cNvPr id="100366" name="圆角矩形 25605"/>
              <p:cNvSpPr/>
              <p:nvPr/>
            </p:nvSpPr>
            <p:spPr>
              <a:xfrm>
                <a:off x="0" y="477"/>
                <a:ext cx="2712" cy="4170"/>
              </a:xfrm>
              <a:prstGeom prst="roundRect">
                <a:avLst>
                  <a:gd name="adj" fmla="val 17509"/>
                </a:avLst>
              </a:prstGeom>
              <a:gradFill rotWithShape="1">
                <a:gsLst>
                  <a:gs pos="0">
                    <a:srgbClr val="4E91D4"/>
                  </a:gs>
                  <a:gs pos="100000">
                    <a:srgbClr val="3477A4"/>
                  </a:gs>
                </a:gsLst>
                <a:lin ang="2700000" scaled="1"/>
                <a:tileRect/>
              </a:gradFill>
              <a:ln w="9525">
                <a:noFill/>
              </a:ln>
            </p:spPr>
            <p:txBody>
              <a:bodyPr/>
              <a:p>
                <a:endParaRPr lang="zh-CN" altLang="en-US" dirty="0">
                  <a:latin typeface="Times New Roman" panose="02020603050405020304" pitchFamily="18" charset="0"/>
                </a:endParaRPr>
              </a:p>
            </p:txBody>
          </p:sp>
          <p:grpSp>
            <p:nvGrpSpPr>
              <p:cNvPr id="100367" name="组合 25606"/>
              <p:cNvGrpSpPr/>
              <p:nvPr/>
            </p:nvGrpSpPr>
            <p:grpSpPr>
              <a:xfrm>
                <a:off x="67" y="0"/>
                <a:ext cx="2631" cy="4648"/>
                <a:chOff x="0" y="0"/>
                <a:chExt cx="2631" cy="4648"/>
              </a:xfrm>
            </p:grpSpPr>
            <p:grpSp>
              <p:nvGrpSpPr>
                <p:cNvPr id="100368" name="组合 25607"/>
                <p:cNvGrpSpPr/>
                <p:nvPr/>
              </p:nvGrpSpPr>
              <p:grpSpPr>
                <a:xfrm>
                  <a:off x="0" y="163"/>
                  <a:ext cx="2631" cy="4485"/>
                  <a:chOff x="0" y="0"/>
                  <a:chExt cx="2631" cy="4485"/>
                </a:xfrm>
              </p:grpSpPr>
              <p:sp>
                <p:nvSpPr>
                  <p:cNvPr id="100375" name="圆角矩形 25608"/>
                  <p:cNvSpPr/>
                  <p:nvPr/>
                </p:nvSpPr>
                <p:spPr>
                  <a:xfrm>
                    <a:off x="0" y="330"/>
                    <a:ext cx="2631" cy="4155"/>
                  </a:xfrm>
                  <a:prstGeom prst="roundRect">
                    <a:avLst>
                      <a:gd name="adj" fmla="val 16667"/>
                    </a:avLst>
                  </a:prstGeom>
                  <a:solidFill>
                    <a:srgbClr val="3CA1E6"/>
                  </a:solidFill>
                  <a:ln w="9525">
                    <a:noFill/>
                  </a:ln>
                </p:spPr>
                <p:txBody>
                  <a:bodyPr/>
                  <a:p>
                    <a:endParaRPr lang="zh-CN" altLang="en-US" dirty="0">
                      <a:latin typeface="Times New Roman" panose="02020603050405020304" pitchFamily="18" charset="0"/>
                    </a:endParaRPr>
                  </a:p>
                </p:txBody>
              </p:sp>
              <p:sp>
                <p:nvSpPr>
                  <p:cNvPr id="100376" name="文本框 25609"/>
                  <p:cNvSpPr txBox="1"/>
                  <p:nvPr/>
                </p:nvSpPr>
                <p:spPr>
                  <a:xfrm>
                    <a:off x="533" y="815"/>
                    <a:ext cx="1164" cy="3053"/>
                  </a:xfrm>
                  <a:prstGeom prst="rect">
                    <a:avLst/>
                  </a:prstGeom>
                  <a:noFill/>
                  <a:ln w="9525">
                    <a:noFill/>
                  </a:ln>
                </p:spPr>
                <p:txBody>
                  <a:bodyPr>
                    <a:spAutoFit/>
                  </a:bodyPr>
                  <a:p>
                    <a:pPr eaLnBrk="0" hangingPunct="0"/>
                    <a:r>
                      <a:rPr lang="zh-CN" altLang="en-US" sz="6000" b="1" dirty="0">
                        <a:solidFill>
                          <a:srgbClr val="660033"/>
                        </a:solidFill>
                        <a:latin typeface="Times New Roman" panose="02020603050405020304" pitchFamily="18" charset="0"/>
                        <a:ea typeface="黑体" panose="02010609060101010101" pitchFamily="49" charset="-122"/>
                      </a:rPr>
                      <a:t>财</a:t>
                    </a:r>
                    <a:endParaRPr lang="zh-CN" altLang="en-US" sz="6000" b="1" dirty="0">
                      <a:solidFill>
                        <a:srgbClr val="660033"/>
                      </a:solidFill>
                      <a:latin typeface="Times New Roman" panose="02020603050405020304" pitchFamily="18" charset="0"/>
                      <a:ea typeface="黑体" panose="02010609060101010101" pitchFamily="49" charset="-122"/>
                    </a:endParaRPr>
                  </a:p>
                  <a:p>
                    <a:pPr eaLnBrk="0" hangingPunct="0"/>
                    <a:r>
                      <a:rPr lang="zh-CN" altLang="en-US" sz="6000" b="1" dirty="0">
                        <a:solidFill>
                          <a:srgbClr val="660033"/>
                        </a:solidFill>
                        <a:latin typeface="Times New Roman" panose="02020603050405020304" pitchFamily="18" charset="0"/>
                        <a:ea typeface="黑体" panose="02010609060101010101" pitchFamily="49" charset="-122"/>
                      </a:rPr>
                      <a:t>务</a:t>
                    </a:r>
                    <a:endParaRPr lang="zh-CN" altLang="en-US" dirty="0">
                      <a:solidFill>
                        <a:srgbClr val="660033"/>
                      </a:solidFill>
                      <a:latin typeface="Times New Roman" panose="02020603050405020304" pitchFamily="18" charset="0"/>
                      <a:ea typeface="黑体" panose="02010609060101010101" pitchFamily="49" charset="-122"/>
                    </a:endParaRPr>
                  </a:p>
                </p:txBody>
              </p:sp>
              <p:sp>
                <p:nvSpPr>
                  <p:cNvPr id="100377" name="文本框 25610"/>
                  <p:cNvSpPr txBox="1"/>
                  <p:nvPr/>
                </p:nvSpPr>
                <p:spPr>
                  <a:xfrm>
                    <a:off x="1022" y="0"/>
                    <a:ext cx="533" cy="727"/>
                  </a:xfrm>
                  <a:prstGeom prst="rect">
                    <a:avLst/>
                  </a:prstGeom>
                  <a:noFill/>
                  <a:ln w="9525">
                    <a:noFill/>
                  </a:ln>
                </p:spPr>
                <p:txBody>
                  <a:bodyPr wrap="none">
                    <a:spAutoFit/>
                  </a:bodyPr>
                  <a:p>
                    <a:pPr algn="ctr" eaLnBrk="0" hangingPunct="0"/>
                    <a:r>
                      <a:rPr lang="zh-CN" altLang="en-US" sz="2400" dirty="0">
                        <a:solidFill>
                          <a:srgbClr val="000000"/>
                        </a:solidFill>
                        <a:latin typeface="Times New Roman" panose="02020603050405020304" pitchFamily="18" charset="0"/>
                      </a:rPr>
                      <a:t>1</a:t>
                    </a:r>
                    <a:endParaRPr lang="zh-CN" altLang="en-US" sz="2400" dirty="0">
                      <a:solidFill>
                        <a:srgbClr val="000000"/>
                      </a:solidFill>
                      <a:latin typeface="Times New Roman" panose="02020603050405020304" pitchFamily="18" charset="0"/>
                    </a:endParaRPr>
                  </a:p>
                </p:txBody>
              </p:sp>
            </p:grpSp>
            <p:grpSp>
              <p:nvGrpSpPr>
                <p:cNvPr id="100369" name="组合 25611"/>
                <p:cNvGrpSpPr/>
                <p:nvPr/>
              </p:nvGrpSpPr>
              <p:grpSpPr>
                <a:xfrm>
                  <a:off x="874" y="0"/>
                  <a:ext cx="806" cy="952"/>
                  <a:chOff x="0" y="0"/>
                  <a:chExt cx="668" cy="668"/>
                </a:xfrm>
              </p:grpSpPr>
              <p:sp>
                <p:nvSpPr>
                  <p:cNvPr id="100370" name="椭圆 25612"/>
                  <p:cNvSpPr/>
                  <p:nvPr/>
                </p:nvSpPr>
                <p:spPr>
                  <a:xfrm>
                    <a:off x="0" y="0"/>
                    <a:ext cx="668" cy="668"/>
                  </a:xfrm>
                  <a:prstGeom prst="ellipse">
                    <a:avLst/>
                  </a:prstGeom>
                  <a:solidFill>
                    <a:srgbClr val="333333"/>
                  </a:solidFill>
                  <a:ln w="9525">
                    <a:noFill/>
                  </a:ln>
                </p:spPr>
                <p:txBody>
                  <a:bodyPr/>
                  <a:p>
                    <a:endParaRPr lang="zh-CN" altLang="en-US" dirty="0">
                      <a:latin typeface="Times New Roman" panose="02020603050405020304" pitchFamily="18" charset="0"/>
                    </a:endParaRPr>
                  </a:p>
                </p:txBody>
              </p:sp>
              <p:sp>
                <p:nvSpPr>
                  <p:cNvPr id="100371" name="椭圆 25613"/>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a:p>
                    <a:endParaRPr lang="zh-CN" altLang="en-US" dirty="0">
                      <a:latin typeface="Times New Roman" panose="02020603050405020304" pitchFamily="18" charset="0"/>
                    </a:endParaRPr>
                  </a:p>
                </p:txBody>
              </p:sp>
              <p:sp>
                <p:nvSpPr>
                  <p:cNvPr id="100372" name="椭圆 25614"/>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a:p>
                    <a:endParaRPr lang="zh-CN" altLang="en-US" dirty="0">
                      <a:latin typeface="Times New Roman" panose="02020603050405020304" pitchFamily="18" charset="0"/>
                    </a:endParaRPr>
                  </a:p>
                </p:txBody>
              </p:sp>
              <p:sp>
                <p:nvSpPr>
                  <p:cNvPr id="100373" name="椭圆 25615"/>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a:p>
                    <a:endParaRPr lang="zh-CN" altLang="en-US" dirty="0">
                      <a:latin typeface="Times New Roman" panose="02020603050405020304" pitchFamily="18" charset="0"/>
                    </a:endParaRPr>
                  </a:p>
                </p:txBody>
              </p:sp>
              <p:sp>
                <p:nvSpPr>
                  <p:cNvPr id="100374" name="椭圆 25616"/>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a:p>
                    <a:endParaRPr lang="zh-CN" altLang="en-US" dirty="0">
                      <a:latin typeface="Times New Roman" panose="02020603050405020304" pitchFamily="18" charset="0"/>
                    </a:endParaRPr>
                  </a:p>
                </p:txBody>
              </p:sp>
            </p:grpSp>
          </p:grpSp>
        </p:grpSp>
        <p:sp>
          <p:nvSpPr>
            <p:cNvPr id="100365" name="文本框 25617"/>
            <p:cNvSpPr txBox="1"/>
            <p:nvPr/>
          </p:nvSpPr>
          <p:spPr>
            <a:xfrm>
              <a:off x="906" y="158"/>
              <a:ext cx="868" cy="630"/>
            </a:xfrm>
            <a:prstGeom prst="rect">
              <a:avLst/>
            </a:prstGeom>
            <a:noFill/>
            <a:ln w="9525">
              <a:noFill/>
            </a:ln>
          </p:spPr>
          <p:txBody>
            <a:bodyPr>
              <a:spAutoFit/>
            </a:bodyPr>
            <a:p>
              <a:pPr algn="ctr"/>
              <a:r>
                <a:rPr lang="en-US" altLang="zh-CN" sz="2000" b="1" dirty="0">
                  <a:latin typeface="Times New Roman" panose="02020603050405020304" pitchFamily="18" charset="0"/>
                </a:rPr>
                <a:t>3</a:t>
              </a:r>
              <a:endParaRPr lang="en-US" altLang="zh-CN" sz="2000" b="1" dirty="0">
                <a:latin typeface="Times New Roman" panose="02020603050405020304" pitchFamily="18" charset="0"/>
              </a:endParaRPr>
            </a:p>
          </p:txBody>
        </p:sp>
      </p:grpSp>
      <p:grpSp>
        <p:nvGrpSpPr>
          <p:cNvPr id="9" name="组合 25618"/>
          <p:cNvGrpSpPr/>
          <p:nvPr/>
        </p:nvGrpSpPr>
        <p:grpSpPr>
          <a:xfrm>
            <a:off x="3621088" y="2409825"/>
            <a:ext cx="5067300" cy="1349375"/>
            <a:chOff x="0" y="0"/>
            <a:chExt cx="7981" cy="3604"/>
          </a:xfrm>
        </p:grpSpPr>
        <p:sp>
          <p:nvSpPr>
            <p:cNvPr id="3" name="AutoShape 2"/>
            <p:cNvSpPr>
              <a:spLocks noChangeArrowheads="1"/>
            </p:cNvSpPr>
            <p:nvPr/>
          </p:nvSpPr>
          <p:spPr bwMode="auto">
            <a:xfrm>
              <a:off x="0" y="0"/>
              <a:ext cx="7981" cy="3604"/>
            </a:xfrm>
            <a:prstGeom prst="plaque">
              <a:avLst>
                <a:gd name="adj" fmla="val 19829"/>
              </a:avLst>
            </a:prstGeom>
            <a:gradFill rotWithShape="1">
              <a:gsLst>
                <a:gs pos="0">
                  <a:srgbClr val="9BFFAA"/>
                </a:gs>
                <a:gs pos="35001">
                  <a:srgbClr val="BAFFC3">
                    <a:alpha val="84949"/>
                  </a:srgbClr>
                </a:gs>
                <a:gs pos="100000">
                  <a:srgbClr val="E3FFE7">
                    <a:alpha val="56999"/>
                  </a:srgbClr>
                </a:gs>
              </a:gsLst>
              <a:path path="shape">
                <a:fillToRect r="100000" b="100000"/>
              </a:path>
            </a:gradFill>
            <a:ln w="10160">
              <a:solidFill>
                <a:srgbClr val="0000CC"/>
              </a:solidFill>
              <a:miter lim="800000"/>
            </a:ln>
            <a:effectLst>
              <a:outerShdw dist="20000" dir="5400000" algn="ctr" rotWithShape="0">
                <a:srgbClr val="000000">
                  <a:alpha val="25000"/>
                </a:srgbClr>
              </a:outerShdw>
            </a:effectLst>
          </p:spPr>
          <p:txBody>
            <a:bodyPr wrap="none" lIns="90170" tIns="46990" rIns="90170" bIns="469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uLnTx/>
                <a:uFillTx/>
                <a:latin typeface="华文琥珀" pitchFamily="2" charset="-122"/>
                <a:ea typeface="华文琥珀" pitchFamily="2" charset="-122"/>
                <a:cs typeface="+mn-cs"/>
              </a:endParaRPr>
            </a:p>
          </p:txBody>
        </p:sp>
        <p:sp>
          <p:nvSpPr>
            <p:cNvPr id="100363" name="文本框 25620"/>
            <p:cNvSpPr txBox="1"/>
            <p:nvPr/>
          </p:nvSpPr>
          <p:spPr>
            <a:xfrm>
              <a:off x="443" y="687"/>
              <a:ext cx="7095" cy="2555"/>
            </a:xfrm>
            <a:prstGeom prst="rect">
              <a:avLst/>
            </a:prstGeom>
            <a:noFill/>
            <a:ln w="9525">
              <a:noFill/>
            </a:ln>
          </p:spPr>
          <p:txBody>
            <a:bodyPr lIns="90170" tIns="46990" rIns="90170" bIns="46990">
              <a:spAutoFit/>
            </a:bodyPr>
            <a:p>
              <a:r>
                <a:rPr lang="zh-CN" altLang="en-US" sz="2800" b="1" dirty="0">
                  <a:solidFill>
                    <a:srgbClr val="000000"/>
                  </a:solidFill>
                  <a:latin typeface="Times New Roman" panose="02020603050405020304" pitchFamily="18" charset="0"/>
                </a:rPr>
                <a:t>主要是财产和债务，即资产和负债等。</a:t>
              </a:r>
              <a:endParaRPr lang="zh-CN" altLang="en-US" sz="2800" b="1" dirty="0">
                <a:solidFill>
                  <a:srgbClr val="000000"/>
                </a:solidFill>
                <a:latin typeface="Times New Roman" panose="02020603050405020304" pitchFamily="18" charset="0"/>
              </a:endParaRPr>
            </a:p>
          </p:txBody>
        </p:sp>
      </p:grpSp>
      <p:grpSp>
        <p:nvGrpSpPr>
          <p:cNvPr id="10" name="组合 25621"/>
          <p:cNvGrpSpPr/>
          <p:nvPr/>
        </p:nvGrpSpPr>
        <p:grpSpPr>
          <a:xfrm>
            <a:off x="777875" y="4105275"/>
            <a:ext cx="5067300" cy="2287588"/>
            <a:chOff x="0" y="0"/>
            <a:chExt cx="7981" cy="3604"/>
          </a:xfrm>
        </p:grpSpPr>
        <p:sp>
          <p:nvSpPr>
            <p:cNvPr id="4" name="AutoShape 2"/>
            <p:cNvSpPr>
              <a:spLocks noChangeArrowheads="1"/>
            </p:cNvSpPr>
            <p:nvPr/>
          </p:nvSpPr>
          <p:spPr bwMode="auto">
            <a:xfrm>
              <a:off x="0" y="0"/>
              <a:ext cx="7981" cy="3604"/>
            </a:xfrm>
            <a:prstGeom prst="plaque">
              <a:avLst>
                <a:gd name="adj" fmla="val 19829"/>
              </a:avLst>
            </a:prstGeom>
            <a:gradFill rotWithShape="1">
              <a:gsLst>
                <a:gs pos="0">
                  <a:srgbClr val="9BFFAA"/>
                </a:gs>
                <a:gs pos="35001">
                  <a:srgbClr val="BAFFC3">
                    <a:alpha val="84949"/>
                  </a:srgbClr>
                </a:gs>
                <a:gs pos="100000">
                  <a:srgbClr val="E3FFE7">
                    <a:alpha val="56999"/>
                  </a:srgbClr>
                </a:gs>
              </a:gsLst>
              <a:path path="shape">
                <a:fillToRect r="100000" b="100000"/>
              </a:path>
            </a:gradFill>
            <a:ln w="10160">
              <a:solidFill>
                <a:srgbClr val="0000CC"/>
              </a:solidFill>
              <a:miter lim="800000"/>
            </a:ln>
            <a:effectLst>
              <a:outerShdw dist="20000" dir="5400000" algn="ctr" rotWithShape="0">
                <a:srgbClr val="000000">
                  <a:alpha val="25000"/>
                </a:srgbClr>
              </a:outerShdw>
            </a:effectLst>
          </p:spPr>
          <p:txBody>
            <a:bodyPr wrap="none" lIns="90170" tIns="46990" rIns="90170" bIns="469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1"/>
                </a:solidFill>
                <a:effectLst/>
                <a:uLnTx/>
                <a:uFillTx/>
                <a:latin typeface="华文琥珀" pitchFamily="2" charset="-122"/>
                <a:ea typeface="华文琥珀" pitchFamily="2" charset="-122"/>
                <a:cs typeface="+mn-cs"/>
              </a:endParaRPr>
            </a:p>
          </p:txBody>
        </p:sp>
        <p:sp>
          <p:nvSpPr>
            <p:cNvPr id="100361" name="文本框 25623"/>
            <p:cNvSpPr txBox="1"/>
            <p:nvPr/>
          </p:nvSpPr>
          <p:spPr>
            <a:xfrm>
              <a:off x="443" y="250"/>
              <a:ext cx="7095" cy="3164"/>
            </a:xfrm>
            <a:prstGeom prst="rect">
              <a:avLst/>
            </a:prstGeom>
            <a:noFill/>
            <a:ln w="9525">
              <a:noFill/>
            </a:ln>
          </p:spPr>
          <p:txBody>
            <a:bodyPr>
              <a:spAutoFit/>
            </a:bodyPr>
            <a:p>
              <a:r>
                <a:rPr lang="zh-CN" altLang="en-US" sz="2400" b="1" dirty="0">
                  <a:solidFill>
                    <a:srgbClr val="000000"/>
                  </a:solidFill>
                  <a:latin typeface="Times New Roman" panose="02020603050405020304" pitchFamily="18" charset="0"/>
                </a:rPr>
                <a:t>       财务计划及其执行情况、各项</a:t>
              </a:r>
              <a:r>
                <a:rPr lang="zh-CN" altLang="en-US" sz="2400" b="1" dirty="0">
                  <a:solidFill>
                    <a:srgbClr val="FF0000"/>
                  </a:solidFill>
                  <a:latin typeface="Times New Roman" panose="02020603050405020304" pitchFamily="18" charset="0"/>
                </a:rPr>
                <a:t>收入</a:t>
              </a:r>
              <a:r>
                <a:rPr lang="zh-CN" altLang="en-US" sz="2400" b="1" dirty="0">
                  <a:solidFill>
                    <a:srgbClr val="000000"/>
                  </a:solidFill>
                  <a:latin typeface="Times New Roman" panose="02020603050405020304" pitchFamily="18" charset="0"/>
                </a:rPr>
                <a:t>和</a:t>
              </a:r>
              <a:r>
                <a:rPr lang="zh-CN" altLang="en-US" sz="2400" b="1" dirty="0">
                  <a:solidFill>
                    <a:srgbClr val="FF0000"/>
                  </a:solidFill>
                  <a:latin typeface="Times New Roman" panose="02020603050405020304" pitchFamily="18" charset="0"/>
                </a:rPr>
                <a:t>支出</a:t>
              </a:r>
              <a:r>
                <a:rPr lang="zh-CN" altLang="en-US" sz="2400" b="1" dirty="0">
                  <a:solidFill>
                    <a:srgbClr val="000000"/>
                  </a:solidFill>
                  <a:latin typeface="Times New Roman" panose="02020603050405020304" pitchFamily="18" charset="0"/>
                </a:rPr>
                <a:t>、各项</a:t>
              </a:r>
              <a:r>
                <a:rPr lang="zh-CN" altLang="en-US" sz="2400" b="1" dirty="0">
                  <a:solidFill>
                    <a:srgbClr val="FF0000"/>
                  </a:solidFill>
                  <a:latin typeface="Times New Roman" panose="02020603050405020304" pitchFamily="18" charset="0"/>
                </a:rPr>
                <a:t>财产</a:t>
              </a:r>
              <a:r>
                <a:rPr lang="zh-CN" altLang="en-US" sz="2400" b="1" dirty="0">
                  <a:solidFill>
                    <a:srgbClr val="00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债权债务</a:t>
              </a:r>
              <a:r>
                <a:rPr lang="zh-CN" altLang="en-US" sz="2400" b="1" dirty="0">
                  <a:solidFill>
                    <a:srgbClr val="00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收益分配</a:t>
              </a:r>
              <a:r>
                <a:rPr lang="zh-CN" altLang="en-US" sz="2400" b="1" dirty="0">
                  <a:solidFill>
                    <a:srgbClr val="000000"/>
                  </a:solidFill>
                  <a:latin typeface="Times New Roman" panose="02020603050405020304" pitchFamily="18" charset="0"/>
                </a:rPr>
                <a:t>、代收代交费用、水电费、以资代劳情况以及村民要求公开的其它财务事项。</a:t>
              </a:r>
              <a:r>
                <a:rPr lang="en-US" altLang="zh-CN" sz="2400" b="1" dirty="0">
                  <a:solidFill>
                    <a:srgbClr val="000000"/>
                  </a:solidFill>
                  <a:latin typeface="Times New Roman" panose="02020603050405020304" pitchFamily="18" charset="0"/>
                </a:rPr>
                <a:t> </a:t>
              </a:r>
              <a:endParaRPr lang="zh-CN" altLang="en-US" sz="2400" b="1" dirty="0">
                <a:solidFill>
                  <a:srgbClr val="000000"/>
                </a:solidFill>
                <a:latin typeface="Times New Roman" panose="02020603050405020304" pitchFamily="18" charset="0"/>
              </a:endParaRPr>
            </a:p>
          </p:txBody>
        </p:sp>
      </p:grpSp>
      <p:sp>
        <p:nvSpPr>
          <p:cNvPr id="100359"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20</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
                                        </p:tgtEl>
                                        <p:attrNameLst>
                                          <p:attrName>ppt_y</p:attrName>
                                        </p:attrNameLst>
                                      </p:cBhvr>
                                      <p:tavLst>
                                        <p:tav tm="0" fmla="#ppt_y+(sin(-2*pi*(1-$))*-#ppt_x+cos(-2*pi*(1-$))*(1-#ppt_y))*(1-$)">
                                          <p:val>
                                            <p:fltVal val="0.000000"/>
                                          </p:val>
                                        </p:tav>
                                        <p:tav tm="100000">
                                          <p:val>
                                            <p:fltVal val="1.000000"/>
                                          </p:val>
                                        </p:tav>
                                      </p:tavLst>
                                    </p:anim>
                                  </p:childTnLst>
                                </p:cTn>
                              </p:par>
                              <p:par>
                                <p:cTn id="11" presetID="8" presetClass="entr" presetSubtype="16" fill="hold" nodeType="with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diamond(in)">
                                      <p:cBhvr>
                                        <p:cTn id="13" dur="2000"/>
                                        <p:tgtEl>
                                          <p:spTgt spid="25603"/>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内容占位符 26625"/>
          <p:cNvGraphicFramePr>
            <a:graphicFrameLocks noGrp="1"/>
          </p:cNvGraphicFramePr>
          <p:nvPr>
            <p:ph idx="4294967295"/>
          </p:nvPr>
        </p:nvGraphicFramePr>
        <p:xfrm>
          <a:off x="523875" y="876300"/>
          <a:ext cx="8115300" cy="8374063"/>
        </p:xfrm>
        <a:graphic>
          <a:graphicData uri="http://schemas.openxmlformats.org/drawingml/2006/table">
            <a:tbl>
              <a:tblPr/>
              <a:tblGrid>
                <a:gridCol w="1352028"/>
                <a:gridCol w="1352027"/>
                <a:gridCol w="5411244"/>
              </a:tblGrid>
              <a:tr h="364719">
                <a:tc gridSpan="3">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ctr">
                        <a:buNone/>
                      </a:pPr>
                      <a:r>
                        <a:rPr lang="zh-CN" altLang="en-US" sz="2000" b="1" dirty="0" smtClean="0">
                          <a:solidFill>
                            <a:schemeClr val="bg2"/>
                          </a:solidFill>
                          <a:latin typeface="Calibri" panose="020F0502020204030204" pitchFamily="34" charset="0"/>
                          <a:ea typeface="宋体" panose="02010600030101010101" pitchFamily="2" charset="-122"/>
                        </a:rPr>
                        <a:t>奈曼旗大沁他拉镇红星村</a:t>
                      </a:r>
                      <a:r>
                        <a:rPr lang="zh-CN" altLang="en-US" sz="2000" b="1" dirty="0">
                          <a:solidFill>
                            <a:schemeClr val="bg2"/>
                          </a:solidFill>
                          <a:latin typeface="Calibri" panose="020F0502020204030204" pitchFamily="34" charset="0"/>
                          <a:ea typeface="宋体" panose="02010600030101010101" pitchFamily="2" charset="-122"/>
                        </a:rPr>
                        <a:t>务公开栏</a:t>
                      </a:r>
                      <a:endParaRPr lang="zh-CN" altLang="en-US" sz="2000" b="1" dirty="0">
                        <a:solidFill>
                          <a:schemeClr val="bg2"/>
                        </a:solidFill>
                        <a:latin typeface="Calibri" panose="020F0502020204030204" pitchFamily="34" charset="0"/>
                        <a:ea typeface="宋体" panose="02010600030101010101" pitchFamily="2" charset="-122"/>
                      </a:endParaRPr>
                    </a:p>
                  </a:txBody>
                  <a:tcPr marL="90171" marR="90171" marT="46990" marB="46990" anchor="ct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4F81BD"/>
                    </a:solidFill>
                  </a:tcPr>
                </a:tc>
                <a:tc hMerge="1">
                  <a:tcP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73493">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ctr">
                        <a:buNone/>
                      </a:pPr>
                      <a:r>
                        <a:rPr lang="zh-CN" altLang="en-US" sz="2000" b="1" dirty="0">
                          <a:solidFill>
                            <a:srgbClr val="000000"/>
                          </a:solidFill>
                          <a:latin typeface="Calibri" panose="020F0502020204030204" pitchFamily="34" charset="0"/>
                          <a:ea typeface="宋体" panose="02010600030101010101" pitchFamily="2" charset="-122"/>
                        </a:rPr>
                        <a:t>本村概况</a:t>
                      </a:r>
                      <a:endParaRPr lang="zh-CN" altLang="en-US" sz="2000" b="1" dirty="0">
                        <a:solidFill>
                          <a:srgbClr val="000000"/>
                        </a:solidFill>
                        <a:latin typeface="Calibri" panose="020F0502020204030204" pitchFamily="34" charset="0"/>
                        <a:ea typeface="宋体" panose="02010600030101010101" pitchFamily="2" charset="-122"/>
                      </a:endParaRPr>
                    </a:p>
                  </a:txBody>
                  <a:tcPr marL="90171" marR="90171" marT="46990" marB="46990" anchor="ctr">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D8E8"/>
                    </a:solidFill>
                  </a:tcPr>
                </a:tc>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l">
                        <a:buNone/>
                      </a:pPr>
                      <a:r>
                        <a:rPr lang="zh-CN" altLang="en-US" sz="2000" b="1" dirty="0">
                          <a:solidFill>
                            <a:srgbClr val="000000"/>
                          </a:solidFill>
                          <a:latin typeface="Calibri" panose="020F0502020204030204" pitchFamily="34" charset="0"/>
                          <a:ea typeface="宋体" panose="02010600030101010101" pitchFamily="2" charset="-122"/>
                        </a:rPr>
                        <a:t>财</a:t>
                      </a:r>
                      <a:r>
                        <a:rPr lang="zh-CN" altLang="en-US" sz="2000" b="1" dirty="0" smtClean="0">
                          <a:solidFill>
                            <a:srgbClr val="000000"/>
                          </a:solidFill>
                          <a:latin typeface="Calibri" panose="020F0502020204030204" pitchFamily="34" charset="0"/>
                          <a:ea typeface="宋体" panose="02010600030101010101" pitchFamily="2" charset="-122"/>
                        </a:rPr>
                        <a:t>务</a:t>
                      </a:r>
                      <a:r>
                        <a:rPr lang="zh-CN" altLang="en-US" sz="2000" b="1" dirty="0">
                          <a:solidFill>
                            <a:srgbClr val="000000"/>
                          </a:solidFill>
                          <a:latin typeface="Calibri" panose="020F0502020204030204" pitchFamily="34" charset="0"/>
                          <a:ea typeface="宋体" panose="02010600030101010101" pitchFamily="2" charset="-122"/>
                        </a:rPr>
                        <a:t>公开</a:t>
                      </a:r>
                      <a:endParaRPr lang="zh-CN" altLang="en-US" sz="2000" b="1" dirty="0">
                        <a:solidFill>
                          <a:srgbClr val="000000"/>
                        </a:solidFill>
                        <a:latin typeface="Calibri" panose="020F0502020204030204" pitchFamily="34" charset="0"/>
                        <a:ea typeface="宋体" panose="02010600030101010101" pitchFamily="2" charset="-122"/>
                      </a:endParaRPr>
                    </a:p>
                  </a:txBody>
                  <a:tcPr marL="90171" marR="90171" marT="46990" marB="469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0D8E8"/>
                    </a:solidFill>
                  </a:tcPr>
                </a:tc>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ctr">
                        <a:buNone/>
                      </a:pPr>
                      <a:r>
                        <a:rPr lang="zh-CN" altLang="en-US" sz="2000" b="1" dirty="0" smtClean="0">
                          <a:solidFill>
                            <a:srgbClr val="000000"/>
                          </a:solidFill>
                          <a:latin typeface="Calibri" panose="020F0502020204030204" pitchFamily="34" charset="0"/>
                          <a:ea typeface="宋体" panose="02010600030101010101" pitchFamily="2" charset="-122"/>
                        </a:rPr>
                        <a:t>事 务 公 开</a:t>
                      </a:r>
                      <a:endParaRPr lang="en-US" altLang="zh-CN" sz="2000" b="1" dirty="0">
                        <a:solidFill>
                          <a:srgbClr val="000000"/>
                        </a:solidFill>
                        <a:latin typeface="Calibri" panose="020F0502020204030204" pitchFamily="34" charset="0"/>
                        <a:ea typeface="宋体" panose="02010600030101010101" pitchFamily="2" charset="-122"/>
                      </a:endParaRPr>
                    </a:p>
                  </a:txBody>
                  <a:tcPr marL="90171" marR="90171" marT="46990" marB="46990" anchor="ctr">
                    <a:lnL w="127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238763">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l">
                        <a:buNone/>
                      </a:pPr>
                      <a:endParaRPr lang="zh-CN" altLang="en-US" sz="1800" dirty="0">
                        <a:solidFill>
                          <a:srgbClr val="000000"/>
                        </a:solidFill>
                        <a:latin typeface="Calibri" panose="020F0502020204030204" pitchFamily="34" charset="0"/>
                        <a:ea typeface="宋体" panose="02010600030101010101" pitchFamily="2" charset="-122"/>
                      </a:endParaRPr>
                    </a:p>
                  </a:txBody>
                  <a:tcPr marL="90171" marR="90171" marT="46990" marB="46990">
                    <a:lnL w="381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solidFill>
                      <a:srgbClr val="E9EDF4"/>
                    </a:solidFill>
                  </a:tcPr>
                </a:tc>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l">
                        <a:buNone/>
                      </a:pPr>
                      <a:r>
                        <a:rPr lang="en-US" altLang="zh-CN" sz="1600" dirty="0" smtClean="0">
                          <a:solidFill>
                            <a:srgbClr val="000000"/>
                          </a:solidFill>
                          <a:latin typeface="Calibri" panose="020F0502020204030204" pitchFamily="34" charset="0"/>
                          <a:ea typeface="宋体" panose="02010600030101010101" pitchFamily="2" charset="-122"/>
                        </a:rPr>
                        <a:t>1.</a:t>
                      </a:r>
                      <a:r>
                        <a:rPr lang="zh-CN" altLang="en-US" sz="1600" dirty="0" smtClean="0">
                          <a:solidFill>
                            <a:srgbClr val="000000"/>
                          </a:solidFill>
                          <a:latin typeface="Calibri" panose="020F0502020204030204" pitchFamily="34" charset="0"/>
                          <a:ea typeface="宋体" panose="02010600030101010101" pitchFamily="2" charset="-122"/>
                        </a:rPr>
                        <a:t>财务收</a:t>
                      </a:r>
                      <a:r>
                        <a:rPr lang="zh-CN" altLang="en-US" sz="1600" dirty="0" smtClean="0">
                          <a:solidFill>
                            <a:srgbClr val="000000"/>
                          </a:solidFill>
                          <a:latin typeface="Calibri" panose="020F0502020204030204" pitchFamily="34" charset="0"/>
                          <a:ea typeface="宋体" panose="02010600030101010101" pitchFamily="2" charset="-122"/>
                        </a:rPr>
                        <a:t>支</a:t>
                      </a: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r>
                        <a:rPr lang="en-US" altLang="zh-CN" sz="1600" dirty="0" smtClean="0">
                          <a:solidFill>
                            <a:srgbClr val="000000"/>
                          </a:solidFill>
                          <a:latin typeface="Calibri" panose="020F0502020204030204" pitchFamily="34" charset="0"/>
                          <a:ea typeface="宋体" panose="02010600030101010101" pitchFamily="2" charset="-122"/>
                        </a:rPr>
                        <a:t>2.</a:t>
                      </a:r>
                      <a:r>
                        <a:rPr lang="zh-CN" altLang="en-US" sz="1600" dirty="0" smtClean="0">
                          <a:solidFill>
                            <a:srgbClr val="000000"/>
                          </a:solidFill>
                          <a:latin typeface="Calibri" panose="020F0502020204030204" pitchFamily="34" charset="0"/>
                          <a:ea typeface="宋体" panose="02010600030101010101" pitchFamily="2" charset="-122"/>
                        </a:rPr>
                        <a:t>集体三资</a:t>
                      </a: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r>
                        <a:rPr lang="en-US" altLang="zh-CN" sz="1600" dirty="0" smtClean="0">
                          <a:solidFill>
                            <a:srgbClr val="000000"/>
                          </a:solidFill>
                          <a:latin typeface="Calibri" panose="020F0502020204030204" pitchFamily="34" charset="0"/>
                          <a:ea typeface="宋体" panose="02010600030101010101" pitchFamily="2" charset="-122"/>
                        </a:rPr>
                        <a:t>3.</a:t>
                      </a:r>
                      <a:r>
                        <a:rPr lang="zh-CN" altLang="en-US" sz="1600" dirty="0" smtClean="0">
                          <a:solidFill>
                            <a:srgbClr val="000000"/>
                          </a:solidFill>
                          <a:latin typeface="Calibri" panose="020F0502020204030204" pitchFamily="34" charset="0"/>
                          <a:ea typeface="宋体" panose="02010600030101010101" pitchFamily="2" charset="-122"/>
                        </a:rPr>
                        <a:t>债权债务</a:t>
                      </a:r>
                      <a:endParaRPr lang="zh-CN" altLang="en-US" sz="1600" dirty="0">
                        <a:solidFill>
                          <a:srgbClr val="000000"/>
                        </a:solidFill>
                        <a:latin typeface="Calibri" panose="020F0502020204030204" pitchFamily="34" charset="0"/>
                        <a:ea typeface="宋体" panose="02010600030101010101" pitchFamily="2" charset="-122"/>
                      </a:endParaRPr>
                    </a:p>
                    <a:p>
                      <a:pPr marL="0" lvl="0" indent="0" algn="l">
                        <a:buNone/>
                      </a:pPr>
                      <a:r>
                        <a:rPr lang="en-US" altLang="zh-CN" sz="1600" dirty="0" smtClean="0">
                          <a:solidFill>
                            <a:srgbClr val="000000"/>
                          </a:solidFill>
                          <a:latin typeface="Calibri" panose="020F0502020204030204" pitchFamily="34" charset="0"/>
                          <a:ea typeface="宋体" panose="02010600030101010101" pitchFamily="2" charset="-122"/>
                        </a:rPr>
                        <a:t>4.</a:t>
                      </a:r>
                      <a:r>
                        <a:rPr lang="zh-CN" altLang="en-US" sz="1600" dirty="0" smtClean="0">
                          <a:solidFill>
                            <a:srgbClr val="000000"/>
                          </a:solidFill>
                          <a:latin typeface="Calibri" panose="020F0502020204030204" pitchFamily="34" charset="0"/>
                          <a:ea typeface="宋体" panose="02010600030101010101" pitchFamily="2" charset="-122"/>
                        </a:rPr>
                        <a:t>土地征用补偿方案</a:t>
                      </a: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r>
                        <a:rPr lang="en-US" altLang="zh-CN" sz="1600" dirty="0" smtClean="0">
                          <a:solidFill>
                            <a:srgbClr val="000000"/>
                          </a:solidFill>
                          <a:latin typeface="Calibri" panose="020F0502020204030204" pitchFamily="34" charset="0"/>
                          <a:ea typeface="宋体" panose="02010600030101010101" pitchFamily="2" charset="-122"/>
                        </a:rPr>
                        <a:t>5.</a:t>
                      </a:r>
                      <a:r>
                        <a:rPr lang="zh-CN" altLang="en-US" sz="1600" dirty="0" smtClean="0">
                          <a:solidFill>
                            <a:srgbClr val="000000"/>
                          </a:solidFill>
                          <a:latin typeface="Calibri" panose="020F0502020204030204" pitchFamily="34" charset="0"/>
                          <a:ea typeface="宋体" panose="02010600030101010101" pitchFamily="2" charset="-122"/>
                        </a:rPr>
                        <a:t>上级部门强农惠牧政策、新农村建设项目、扶贫开发项目资金及其使用情</a:t>
                      </a:r>
                      <a:r>
                        <a:rPr lang="zh-CN" altLang="en-US" sz="1600" dirty="0" smtClean="0">
                          <a:solidFill>
                            <a:srgbClr val="000000"/>
                          </a:solidFill>
                          <a:latin typeface="Calibri" panose="020F0502020204030204" pitchFamily="34" charset="0"/>
                          <a:ea typeface="宋体" panose="02010600030101010101" pitchFamily="2" charset="-122"/>
                        </a:rPr>
                        <a:t>况</a:t>
                      </a: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r>
                        <a:rPr lang="zh-CN" altLang="en-US" sz="1200" dirty="0" smtClean="0">
                          <a:solidFill>
                            <a:srgbClr val="000000"/>
                          </a:solidFill>
                          <a:latin typeface="Calibri" panose="020F0502020204030204" pitchFamily="34" charset="0"/>
                          <a:ea typeface="宋体" panose="02010600030101010101" pitchFamily="2" charset="-122"/>
                        </a:rPr>
                        <a:t>（定期召开）</a:t>
                      </a:r>
                      <a:endParaRPr lang="en-US" altLang="zh-CN" sz="1200" dirty="0" smtClean="0">
                        <a:solidFill>
                          <a:srgbClr val="000000"/>
                        </a:solidFill>
                        <a:latin typeface="Calibri" panose="020F0502020204030204" pitchFamily="34" charset="0"/>
                        <a:ea typeface="宋体" panose="02010600030101010101" pitchFamily="2" charset="-122"/>
                      </a:endParaRPr>
                    </a:p>
                    <a:p>
                      <a:pPr marL="0" lvl="0" indent="0" algn="l">
                        <a:buNone/>
                      </a:pP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endParaRPr lang="en-US" altLang="zh-CN" sz="1600" dirty="0" smtClean="0">
                        <a:solidFill>
                          <a:srgbClr val="000000"/>
                        </a:solidFill>
                        <a:latin typeface="Calibri" panose="020F0502020204030204" pitchFamily="34" charset="0"/>
                        <a:ea typeface="宋体" panose="02010600030101010101" pitchFamily="2" charset="-122"/>
                      </a:endParaRPr>
                    </a:p>
                    <a:p>
                      <a:pPr marL="0" lvl="0" indent="0" algn="l">
                        <a:buNone/>
                      </a:pPr>
                      <a:endParaRPr lang="en-US" altLang="zh-CN" sz="1600" dirty="0">
                        <a:solidFill>
                          <a:srgbClr val="000000"/>
                        </a:solidFill>
                        <a:latin typeface="Calibri" panose="020F0502020204030204" pitchFamily="34" charset="0"/>
                        <a:ea typeface="宋体" panose="02010600030101010101" pitchFamily="2" charset="-122"/>
                      </a:endParaRPr>
                    </a:p>
                  </a:txBody>
                  <a:tcPr marL="90171" marR="90171" marT="46990" marB="46990" anchor="ctr">
                    <a:lnL w="12700"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l">
                        <a:buNone/>
                      </a:pPr>
                      <a:r>
                        <a:rPr lang="en-US" altLang="zh-CN" sz="1800" dirty="0" smtClean="0">
                          <a:solidFill>
                            <a:srgbClr val="000000"/>
                          </a:solidFill>
                          <a:latin typeface="Calibri" panose="020F0502020204030204" pitchFamily="34" charset="0"/>
                          <a:ea typeface="宋体" panose="02010600030101010101" pitchFamily="2" charset="-122"/>
                        </a:rPr>
                        <a:t>1</a:t>
                      </a:r>
                      <a:r>
                        <a:rPr lang="en-US" altLang="zh-CN" sz="1800" dirty="0" smtClean="0">
                          <a:solidFill>
                            <a:schemeClr val="tx1"/>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嘎查村委会会，嘎查村干部年度工作目</a:t>
                      </a:r>
                      <a:r>
                        <a:rPr lang="zh-CN" altLang="en-US" sz="1800" dirty="0" smtClean="0">
                          <a:solidFill>
                            <a:srgbClr val="000000"/>
                          </a:solidFill>
                          <a:latin typeface="Calibri" panose="020F0502020204030204" pitchFamily="34" charset="0"/>
                          <a:ea typeface="宋体" panose="02010600030101010101" pitchFamily="2" charset="-122"/>
                        </a:rPr>
                        <a:t>标（固定公开）</a:t>
                      </a:r>
                      <a:r>
                        <a:rPr lang="en-US" altLang="zh-CN" sz="1800" dirty="0" smtClean="0">
                          <a:solidFill>
                            <a:srgbClr val="000000"/>
                          </a:solidFill>
                          <a:latin typeface="Calibri" panose="020F0502020204030204" pitchFamily="34" charset="0"/>
                          <a:ea typeface="宋体" panose="02010600030101010101" pitchFamily="2" charset="-122"/>
                        </a:rPr>
                        <a:t>2</a:t>
                      </a:r>
                      <a:r>
                        <a:rPr lang="en-US" altLang="zh-CN" sz="1800" dirty="0" smtClean="0">
                          <a:solidFill>
                            <a:srgbClr val="00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嘎查村委会集体议定事项及落实情</a:t>
                      </a:r>
                      <a:r>
                        <a:rPr lang="zh-CN" altLang="en-US" sz="1800" dirty="0" smtClean="0">
                          <a:solidFill>
                            <a:srgbClr val="000000"/>
                          </a:solidFill>
                          <a:latin typeface="Calibri" panose="020F0502020204030204" pitchFamily="34" charset="0"/>
                          <a:ea typeface="宋体" panose="02010600030101010101" pitchFamily="2" charset="-122"/>
                        </a:rPr>
                        <a:t>况（即时公开）；</a:t>
                      </a:r>
                      <a:r>
                        <a:rPr lang="en-US" altLang="zh-CN" sz="1800" dirty="0" smtClean="0">
                          <a:solidFill>
                            <a:srgbClr val="000000"/>
                          </a:solidFill>
                          <a:latin typeface="Calibri" panose="020F0502020204030204" pitchFamily="34" charset="0"/>
                          <a:ea typeface="宋体" panose="02010600030101010101" pitchFamily="2" charset="-122"/>
                        </a:rPr>
                        <a:t>3.</a:t>
                      </a:r>
                      <a:r>
                        <a:rPr lang="zh-CN" altLang="en-US" sz="1800" dirty="0" smtClean="0">
                          <a:solidFill>
                            <a:srgbClr val="000000"/>
                          </a:solidFill>
                          <a:latin typeface="Calibri" panose="020F0502020204030204" pitchFamily="34" charset="0"/>
                          <a:ea typeface="宋体" panose="02010600030101010101" pitchFamily="2" charset="-122"/>
                        </a:rPr>
                        <a:t>嘎查村干部的民主评议、考核和审计结果事项。</a:t>
                      </a:r>
                      <a:r>
                        <a:rPr lang="zh-CN" altLang="en-US" sz="1800" dirty="0" smtClean="0">
                          <a:solidFill>
                            <a:srgbClr val="FF0000"/>
                          </a:solidFill>
                          <a:latin typeface="Calibri" panose="020F0502020204030204" pitchFamily="34" charset="0"/>
                          <a:ea typeface="宋体" panose="02010600030101010101" pitchFamily="2" charset="-122"/>
                        </a:rPr>
                        <a:t>详细列明民主评议得票数、上级考核结果和审计结果文件</a:t>
                      </a:r>
                      <a:r>
                        <a:rPr lang="en-US" altLang="zh-CN" sz="1800" dirty="0" smtClean="0">
                          <a:solidFill>
                            <a:srgbClr val="000000"/>
                          </a:solidFill>
                          <a:latin typeface="Calibri" panose="020F0502020204030204" pitchFamily="34" charset="0"/>
                          <a:ea typeface="宋体" panose="02010600030101010101" pitchFamily="2" charset="-122"/>
                        </a:rPr>
                        <a:t>4.</a:t>
                      </a:r>
                      <a:r>
                        <a:rPr lang="zh-CN" altLang="en-US" sz="1800" dirty="0" smtClean="0">
                          <a:solidFill>
                            <a:srgbClr val="000000"/>
                          </a:solidFill>
                          <a:latin typeface="Calibri" panose="020F0502020204030204" pitchFamily="34" charset="0"/>
                          <a:ea typeface="宋体" panose="02010600030101010101" pitchFamily="2" charset="-122"/>
                        </a:rPr>
                        <a:t>村务监督委员会成立方式、成员名单</a:t>
                      </a:r>
                      <a:r>
                        <a:rPr lang="zh-CN" altLang="en-US" sz="1800" dirty="0" smtClean="0">
                          <a:solidFill>
                            <a:srgbClr val="000000"/>
                          </a:solidFill>
                          <a:latin typeface="Calibri" panose="020F0502020204030204" pitchFamily="34" charset="0"/>
                          <a:ea typeface="宋体" panose="02010600030101010101" pitchFamily="2" charset="-122"/>
                        </a:rPr>
                        <a:t>；（固定公开）</a:t>
                      </a:r>
                      <a:r>
                        <a:rPr lang="en-US" altLang="zh-CN" sz="1800" dirty="0" smtClean="0">
                          <a:solidFill>
                            <a:srgbClr val="000000"/>
                          </a:solidFill>
                          <a:latin typeface="Calibri" panose="020F0502020204030204" pitchFamily="34" charset="0"/>
                          <a:ea typeface="宋体" panose="02010600030101010101" pitchFamily="2" charset="-122"/>
                        </a:rPr>
                        <a:t>5</a:t>
                      </a:r>
                      <a:r>
                        <a:rPr lang="en-US" altLang="zh-CN" sz="1800" dirty="0" smtClean="0">
                          <a:solidFill>
                            <a:srgbClr val="00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执行“</a:t>
                      </a:r>
                      <a:r>
                        <a:rPr lang="en-US" altLang="zh-CN" sz="1800" dirty="0" smtClean="0">
                          <a:solidFill>
                            <a:srgbClr val="000000"/>
                          </a:solidFill>
                          <a:latin typeface="Calibri" panose="020F0502020204030204" pitchFamily="34" charset="0"/>
                          <a:ea typeface="宋体" panose="02010600030101010101" pitchFamily="2" charset="-122"/>
                        </a:rPr>
                        <a:t>532</a:t>
                      </a:r>
                      <a:r>
                        <a:rPr lang="zh-CN" altLang="en-US" sz="1800" dirty="0" smtClean="0">
                          <a:solidFill>
                            <a:srgbClr val="000000"/>
                          </a:solidFill>
                          <a:latin typeface="Calibri" panose="020F0502020204030204" pitchFamily="34" charset="0"/>
                          <a:ea typeface="宋体" panose="02010600030101010101" pitchFamily="2" charset="-122"/>
                        </a:rPr>
                        <a:t>”民主决策制度情况。</a:t>
                      </a:r>
                      <a:r>
                        <a:rPr lang="zh-CN" altLang="en-US" sz="1800" dirty="0" smtClean="0">
                          <a:solidFill>
                            <a:srgbClr val="FF0000"/>
                          </a:solidFill>
                          <a:latin typeface="Calibri" panose="020F0502020204030204" pitchFamily="34" charset="0"/>
                          <a:ea typeface="宋体" panose="02010600030101010101" pitchFamily="2" charset="-122"/>
                        </a:rPr>
                        <a:t>研究事项名单、会议记录</a:t>
                      </a:r>
                      <a:r>
                        <a:rPr lang="zh-CN" altLang="en-US" sz="1800" dirty="0" smtClean="0">
                          <a:solidFill>
                            <a:srgbClr val="000000"/>
                          </a:solidFill>
                          <a:latin typeface="Calibri" panose="020F0502020204030204" pitchFamily="34" charset="0"/>
                          <a:ea typeface="宋体" panose="02010600030101010101" pitchFamily="2" charset="-122"/>
                        </a:rPr>
                        <a:t>；</a:t>
                      </a:r>
                      <a:r>
                        <a:rPr lang="en-US" altLang="zh-CN" sz="1800" dirty="0" smtClean="0">
                          <a:solidFill>
                            <a:srgbClr val="000000"/>
                          </a:solidFill>
                          <a:latin typeface="Calibri" panose="020F0502020204030204" pitchFamily="34" charset="0"/>
                          <a:ea typeface="宋体" panose="02010600030101010101" pitchFamily="2" charset="-122"/>
                        </a:rPr>
                        <a:t>6.</a:t>
                      </a:r>
                      <a:r>
                        <a:rPr lang="zh-CN" altLang="en-US" sz="1800" dirty="0" smtClean="0">
                          <a:solidFill>
                            <a:srgbClr val="000000"/>
                          </a:solidFill>
                          <a:latin typeface="Calibri" panose="020F0502020204030204" pitchFamily="34" charset="0"/>
                          <a:ea typeface="宋体" panose="02010600030101010101" pitchFamily="2" charset="-122"/>
                        </a:rPr>
                        <a:t>享受误工补贴的人数及补贴标准。</a:t>
                      </a:r>
                      <a:r>
                        <a:rPr lang="zh-CN" altLang="en-US" sz="1800" dirty="0" smtClean="0">
                          <a:solidFill>
                            <a:srgbClr val="FF0000"/>
                          </a:solidFill>
                          <a:latin typeface="Calibri" panose="020F0502020204030204" pitchFamily="34" charset="0"/>
                          <a:ea typeface="宋体" panose="02010600030101010101" pitchFamily="2" charset="-122"/>
                        </a:rPr>
                        <a:t>详细列明补贴人姓名、天数、金额和补贴原因</a:t>
                      </a:r>
                      <a:r>
                        <a:rPr lang="zh-CN" altLang="en-US" sz="1800" dirty="0" smtClean="0">
                          <a:solidFill>
                            <a:srgbClr val="000000"/>
                          </a:solidFill>
                          <a:latin typeface="Calibri" panose="020F0502020204030204" pitchFamily="34" charset="0"/>
                          <a:ea typeface="宋体" panose="02010600030101010101" pitchFamily="2" charset="-122"/>
                        </a:rPr>
                        <a:t>；</a:t>
                      </a:r>
                      <a:r>
                        <a:rPr lang="en-US" altLang="zh-CN" sz="1800" dirty="0" smtClean="0">
                          <a:solidFill>
                            <a:srgbClr val="000000"/>
                          </a:solidFill>
                          <a:latin typeface="Calibri" panose="020F0502020204030204" pitchFamily="34" charset="0"/>
                          <a:ea typeface="宋体" panose="02010600030101010101" pitchFamily="2" charset="-122"/>
                        </a:rPr>
                        <a:t>7.</a:t>
                      </a:r>
                      <a:r>
                        <a:rPr lang="zh-CN" altLang="en-US" sz="1800" dirty="0" smtClean="0">
                          <a:solidFill>
                            <a:srgbClr val="000000"/>
                          </a:solidFill>
                          <a:latin typeface="Calibri" panose="020F0502020204030204" pitchFamily="34" charset="0"/>
                          <a:ea typeface="宋体" panose="02010600030101010101" pitchFamily="2" charset="-122"/>
                        </a:rPr>
                        <a:t>嘎查村集体经济项目的立项、招投标结果、费用收取、合同履行和经营状况。</a:t>
                      </a:r>
                      <a:r>
                        <a:rPr lang="zh-CN" altLang="en-US" sz="1800" dirty="0" smtClean="0">
                          <a:solidFill>
                            <a:srgbClr val="FF0000"/>
                          </a:solidFill>
                          <a:latin typeface="Calibri" panose="020F0502020204030204" pitchFamily="34" charset="0"/>
                          <a:ea typeface="宋体" panose="02010600030101010101" pitchFamily="2" charset="-122"/>
                        </a:rPr>
                        <a:t>列明项目名称、施工单位名称、合同书、费用收取情况</a:t>
                      </a:r>
                      <a:r>
                        <a:rPr lang="zh-CN" altLang="en-US" sz="1800" dirty="0" smtClean="0">
                          <a:solidFill>
                            <a:srgbClr val="000000"/>
                          </a:solidFill>
                          <a:latin typeface="Calibri" panose="020F0502020204030204" pitchFamily="34" charset="0"/>
                          <a:ea typeface="宋体" panose="02010600030101010101" pitchFamily="2" charset="-122"/>
                        </a:rPr>
                        <a:t>；</a:t>
                      </a:r>
                      <a:r>
                        <a:rPr lang="en-US" altLang="zh-CN" sz="1800" dirty="0" smtClean="0">
                          <a:solidFill>
                            <a:srgbClr val="000000"/>
                          </a:solidFill>
                          <a:latin typeface="Calibri" panose="020F0502020204030204" pitchFamily="34" charset="0"/>
                          <a:ea typeface="宋体" panose="02010600030101010101" pitchFamily="2" charset="-122"/>
                        </a:rPr>
                        <a:t>8.</a:t>
                      </a:r>
                      <a:r>
                        <a:rPr lang="zh-CN" altLang="en-US" sz="1800" dirty="0" smtClean="0">
                          <a:solidFill>
                            <a:srgbClr val="000000"/>
                          </a:solidFill>
                          <a:latin typeface="Calibri" panose="020F0502020204030204" pitchFamily="34" charset="0"/>
                          <a:ea typeface="宋体" panose="02010600030101010101" pitchFamily="2" charset="-122"/>
                        </a:rPr>
                        <a:t>嘎查村公益福利事业建设，包括村建道路、自来水、有线电视（电）线改造、通讯网络建设、卫生室建设等。</a:t>
                      </a:r>
                      <a:r>
                        <a:rPr lang="zh-CN" altLang="en-US" sz="1800" dirty="0" smtClean="0">
                          <a:solidFill>
                            <a:srgbClr val="FF0000"/>
                          </a:solidFill>
                          <a:latin typeface="Calibri" panose="020F0502020204030204" pitchFamily="34" charset="0"/>
                          <a:ea typeface="宋体" panose="02010600030101010101" pitchFamily="2" charset="-122"/>
                        </a:rPr>
                        <a:t>列明公益事业项目名称、投资单位、金额、项目实施地等</a:t>
                      </a:r>
                      <a:r>
                        <a:rPr lang="zh-CN" altLang="en-US" sz="1800" dirty="0" smtClean="0">
                          <a:solidFill>
                            <a:srgbClr val="FF0000"/>
                          </a:solidFill>
                          <a:latin typeface="Calibri" panose="020F0502020204030204" pitchFamily="34" charset="0"/>
                          <a:ea typeface="宋体" panose="02010600030101010101" pitchFamily="2" charset="-122"/>
                        </a:rPr>
                        <a:t>。（即时公开）</a:t>
                      </a:r>
                      <a:endParaRPr lang="en-US" altLang="zh-CN" sz="1800" dirty="0" smtClean="0">
                        <a:solidFill>
                          <a:srgbClr val="FF0000"/>
                        </a:solidFill>
                        <a:latin typeface="Calibri" panose="020F0502020204030204" pitchFamily="34" charset="0"/>
                        <a:ea typeface="宋体" panose="02010600030101010101" pitchFamily="2" charset="-122"/>
                      </a:endParaRPr>
                    </a:p>
                    <a:p>
                      <a:pPr marL="0" lvl="0" indent="0" algn="l">
                        <a:buNone/>
                      </a:pPr>
                      <a:endParaRPr lang="en-US" altLang="zh-CN" sz="1800" dirty="0" smtClean="0">
                        <a:solidFill>
                          <a:srgbClr val="FF0000"/>
                        </a:solidFill>
                        <a:latin typeface="Calibri" panose="020F0502020204030204" pitchFamily="34" charset="0"/>
                        <a:ea typeface="宋体" panose="02010600030101010101" pitchFamily="2" charset="-122"/>
                      </a:endParaRPr>
                    </a:p>
                    <a:p>
                      <a:pPr marL="0" lvl="0" indent="0" algn="l">
                        <a:buNone/>
                      </a:pPr>
                      <a:endParaRPr lang="en-US" altLang="zh-CN" sz="1800" dirty="0" smtClean="0">
                        <a:solidFill>
                          <a:srgbClr val="FF0000"/>
                        </a:solidFill>
                        <a:latin typeface="Calibri" panose="020F0502020204030204" pitchFamily="34" charset="0"/>
                        <a:ea typeface="宋体" panose="02010600030101010101" pitchFamily="2" charset="-122"/>
                      </a:endParaRPr>
                    </a:p>
                    <a:p>
                      <a:pPr marL="0" lvl="0" indent="0" algn="l">
                        <a:buNone/>
                      </a:pPr>
                      <a:endParaRPr lang="en-US" altLang="zh-CN" sz="1800" dirty="0" smtClean="0">
                        <a:solidFill>
                          <a:srgbClr val="FF0000"/>
                        </a:solidFill>
                        <a:latin typeface="Calibri" panose="020F0502020204030204" pitchFamily="34" charset="0"/>
                        <a:ea typeface="宋体" panose="02010600030101010101" pitchFamily="2" charset="-122"/>
                      </a:endParaRPr>
                    </a:p>
                    <a:p>
                      <a:pPr marL="0" lvl="0" indent="0" algn="l">
                        <a:buNone/>
                      </a:pPr>
                      <a:endParaRPr lang="en-US" altLang="zh-CN" sz="1800" dirty="0" smtClean="0">
                        <a:solidFill>
                          <a:srgbClr val="FF0000"/>
                        </a:solidFill>
                        <a:latin typeface="Calibri" panose="020F0502020204030204" pitchFamily="34" charset="0"/>
                        <a:ea typeface="宋体" panose="02010600030101010101" pitchFamily="2" charset="-122"/>
                      </a:endParaRPr>
                    </a:p>
                    <a:p>
                      <a:pPr marL="0" lvl="0" indent="0" algn="l">
                        <a:buNone/>
                      </a:pPr>
                      <a:endParaRPr lang="zh-CN" altLang="en-US" sz="1800" dirty="0">
                        <a:solidFill>
                          <a:srgbClr val="FF0000"/>
                        </a:solidFill>
                        <a:latin typeface="Calibri" panose="020F0502020204030204" pitchFamily="34" charset="0"/>
                        <a:ea typeface="宋体" panose="02010600030101010101" pitchFamily="2" charset="-122"/>
                      </a:endParaRPr>
                    </a:p>
                  </a:txBody>
                  <a:tcPr marL="90171" marR="90171" marT="46990" marB="46990" anchor="ctr">
                    <a:lnL w="127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101396" name="文本框 26677"/>
          <p:cNvSpPr txBox="1"/>
          <p:nvPr/>
        </p:nvSpPr>
        <p:spPr>
          <a:xfrm>
            <a:off x="615950" y="107950"/>
            <a:ext cx="3427413" cy="646113"/>
          </a:xfrm>
          <a:prstGeom prst="rect">
            <a:avLst/>
          </a:prstGeom>
          <a:noFill/>
          <a:ln w="9525">
            <a:noFill/>
          </a:ln>
        </p:spPr>
        <p:txBody>
          <a:bodyPr wrap="none">
            <a:spAutoFit/>
          </a:bodyPr>
          <a:p>
            <a:r>
              <a:rPr lang="zh-CN" altLang="en-US" sz="3600" b="1" dirty="0">
                <a:latin typeface="Times New Roman" panose="02020603050405020304" pitchFamily="18" charset="0"/>
                <a:ea typeface="黑体" panose="02010609060101010101" pitchFamily="49" charset="-122"/>
              </a:rPr>
              <a:t>村务公开的内容</a:t>
            </a:r>
            <a:endParaRPr lang="zh-CN" altLang="en-US" sz="3600" b="1" dirty="0">
              <a:latin typeface="Times New Roman" panose="02020603050405020304" pitchFamily="18" charset="0"/>
              <a:ea typeface="黑体" panose="02010609060101010101" pitchFamily="49" charset="-122"/>
            </a:endParaRPr>
          </a:p>
        </p:txBody>
      </p:sp>
      <p:sp>
        <p:nvSpPr>
          <p:cNvPr id="101397"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21</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plus(in)">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内容占位符 26625"/>
          <p:cNvGraphicFramePr>
            <a:graphicFrameLocks noGrp="1"/>
          </p:cNvGraphicFramePr>
          <p:nvPr>
            <p:ph idx="4294967295"/>
          </p:nvPr>
        </p:nvGraphicFramePr>
        <p:xfrm>
          <a:off x="390525" y="873125"/>
          <a:ext cx="8223250" cy="7962900"/>
        </p:xfrm>
        <a:graphic>
          <a:graphicData uri="http://schemas.openxmlformats.org/drawingml/2006/table">
            <a:tbl>
              <a:tblPr/>
              <a:tblGrid>
                <a:gridCol w="8223251"/>
              </a:tblGrid>
              <a:tr h="538163">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ctr">
                        <a:buNone/>
                      </a:pPr>
                      <a:r>
                        <a:rPr lang="zh-CN" altLang="en-US" sz="2000" b="1" dirty="0" smtClean="0">
                          <a:solidFill>
                            <a:schemeClr val="bg2"/>
                          </a:solidFill>
                          <a:latin typeface="Calibri" panose="020F0502020204030204" pitchFamily="34" charset="0"/>
                          <a:ea typeface="宋体" panose="02010600030101010101" pitchFamily="2" charset="-122"/>
                        </a:rPr>
                        <a:t>奈曼旗大沁他拉镇红星村</a:t>
                      </a:r>
                      <a:r>
                        <a:rPr lang="zh-CN" altLang="en-US" sz="2000" b="1" dirty="0">
                          <a:solidFill>
                            <a:schemeClr val="bg2"/>
                          </a:solidFill>
                          <a:latin typeface="Calibri" panose="020F0502020204030204" pitchFamily="34" charset="0"/>
                          <a:ea typeface="宋体" panose="02010600030101010101" pitchFamily="2" charset="-122"/>
                        </a:rPr>
                        <a:t>务公开栏</a:t>
                      </a:r>
                      <a:endParaRPr lang="zh-CN" altLang="en-US" sz="2000" b="1" dirty="0">
                        <a:solidFill>
                          <a:schemeClr val="bg2"/>
                        </a:solidFill>
                        <a:latin typeface="Calibri" panose="020F0502020204030204" pitchFamily="34" charset="0"/>
                        <a:ea typeface="宋体" panose="02010600030101010101" pitchFamily="2" charset="-122"/>
                      </a:endParaRPr>
                    </a:p>
                  </a:txBody>
                  <a:tcPr marL="90171" marR="90171" marT="46990" marB="46990" anchor="ctr">
                    <a:lnL w="38100" cap="flat" cmpd="sng">
                      <a:solidFill>
                        <a:schemeClr val="tx1"/>
                      </a:solidFill>
                      <a:prstDash val="soli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4F81BD"/>
                    </a:solidFill>
                  </a:tcPr>
                </a:tc>
              </a:tr>
              <a:tr h="993775">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ctr">
                        <a:buNone/>
                      </a:pPr>
                      <a:r>
                        <a:rPr lang="zh-CN" altLang="en-US" sz="2000" dirty="0" smtClean="0">
                          <a:solidFill>
                            <a:srgbClr val="000000"/>
                          </a:solidFill>
                          <a:latin typeface="Calibri" panose="020F0502020204030204" pitchFamily="34" charset="0"/>
                          <a:ea typeface="宋体" panose="02010600030101010101" pitchFamily="2" charset="-122"/>
                        </a:rPr>
                        <a:t>事务公开</a:t>
                      </a:r>
                      <a:endParaRPr lang="en-US" altLang="zh-CN" sz="2000" dirty="0">
                        <a:solidFill>
                          <a:srgbClr val="000000"/>
                        </a:solidFill>
                        <a:latin typeface="Calibri" panose="020F0502020204030204" pitchFamily="34" charset="0"/>
                        <a:ea typeface="宋体" panose="02010600030101010101" pitchFamily="2" charset="-122"/>
                      </a:endParaRPr>
                    </a:p>
                  </a:txBody>
                  <a:tcPr marL="90171" marR="90171" marT="46990" marB="46990" anchor="ctr">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6430772">
                <a:tc>
                  <a:txBody>
                    <a:bodyPr/>
                    <a:lstStyle>
                      <a:lvl1pPr marL="357505" lvl="0" indent="-357505" algn="just" defTabSz="914400" rtl="0" eaLnBrk="0" fontAlgn="base" latinLnBrk="0" hangingPunct="0">
                        <a:lnSpc>
                          <a:spcPct val="110000"/>
                        </a:lnSpc>
                        <a:spcBef>
                          <a:spcPts val="1800"/>
                        </a:spcBef>
                        <a:spcAft>
                          <a:spcPct val="0"/>
                        </a:spcAft>
                        <a:buClr>
                          <a:srgbClr val="963B22"/>
                        </a:buClr>
                        <a:buSzPct val="70000"/>
                        <a:buFontTx/>
                        <a:buBlip>
                          <a:blip r:embed="rId1"/>
                        </a:buBlip>
                        <a:defRPr sz="1800" u="none" kern="1200" baseline="0">
                          <a:solidFill>
                            <a:schemeClr val="accent1"/>
                          </a:solidFill>
                          <a:latin typeface="Arial" panose="020B0604020202020204" pitchFamily="34" charset="0"/>
                          <a:ea typeface="微软雅黑" panose="020B0503020204020204" pitchFamily="34" charset="-122"/>
                        </a:defRPr>
                      </a:lvl1pPr>
                      <a:lvl2pPr marL="357505" lvl="1" indent="-357505" algn="just" defTabSz="914400" rtl="0" eaLnBrk="0" fontAlgn="base" latinLnBrk="0" hangingPunct="0">
                        <a:lnSpc>
                          <a:spcPct val="130000"/>
                        </a:lnSpc>
                        <a:spcBef>
                          <a:spcPct val="0"/>
                        </a:spcBef>
                        <a:spcAft>
                          <a:spcPts val="600"/>
                        </a:spcAft>
                        <a:buClr>
                          <a:srgbClr val="963B22"/>
                        </a:buClr>
                        <a:buSzTx/>
                        <a:buFont typeface="幼圆" pitchFamily="1" charset="-122"/>
                        <a:buChar char=" "/>
                        <a:defRPr sz="1400" b="0" i="0" u="none" kern="1200" baseline="0">
                          <a:solidFill>
                            <a:srgbClr val="7D7D7D"/>
                          </a:solidFill>
                          <a:latin typeface="幼圆" pitchFamily="1" charset="-122"/>
                          <a:ea typeface="幼圆" pitchFamily="1" charset="-122"/>
                        </a:defRPr>
                      </a:lvl2pPr>
                      <a:lvl3pPr marL="1143000" lvl="2" indent="-228600" algn="l" defTabSz="914400" rtl="0" eaLnBrk="0" fontAlgn="base" latinLnBrk="0" hangingPunct="0">
                        <a:lnSpc>
                          <a:spcPct val="90000"/>
                        </a:lnSpc>
                        <a:spcBef>
                          <a:spcPts val="500"/>
                        </a:spcBef>
                        <a:spcAft>
                          <a:spcPct val="0"/>
                        </a:spcAft>
                        <a:buClrTx/>
                        <a:buSzTx/>
                        <a:buFont typeface="幼圆" pitchFamily="1" charset="-122"/>
                        <a:buChar char="•"/>
                        <a:defRPr sz="1800" b="0" i="0" u="none" kern="1200" baseline="0">
                          <a:solidFill>
                            <a:schemeClr val="tx1"/>
                          </a:solidFill>
                          <a:latin typeface="Calibri" panose="020F0502020204030204" pitchFamily="34" charset="0"/>
                          <a:ea typeface="幼圆" pitchFamily="1" charset="-122"/>
                        </a:defRPr>
                      </a:lvl3pPr>
                      <a:lvl4pPr marL="1600200" lvl="3"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4pPr>
                      <a:lvl5pPr marL="2057400" lvl="4" indent="-228600" algn="l" defTabSz="914400" rtl="0" eaLnBrk="0" fontAlgn="base" latinLnBrk="0" hangingPunct="0">
                        <a:lnSpc>
                          <a:spcPct val="90000"/>
                        </a:lnSpc>
                        <a:spcBef>
                          <a:spcPts val="500"/>
                        </a:spcBef>
                        <a:spcAft>
                          <a:spcPct val="0"/>
                        </a:spcAft>
                        <a:buClrTx/>
                        <a:buSzTx/>
                        <a:buFont typeface="幼圆" pitchFamily="1" charset="-122"/>
                        <a:buChar char="•"/>
                        <a:defRPr sz="1600" b="0" i="0" u="none" kern="1200" baseline="0">
                          <a:solidFill>
                            <a:schemeClr val="tx1"/>
                          </a:solidFill>
                          <a:latin typeface="Calibri" panose="020F0502020204030204" pitchFamily="34" charset="0"/>
                          <a:ea typeface="幼圆" pitchFamily="1" charset="-122"/>
                        </a:defRPr>
                      </a:lvl5pPr>
                    </a:lstStyle>
                    <a:p>
                      <a:pPr marL="0" lvl="0" indent="0" algn="l">
                        <a:buNone/>
                      </a:pPr>
                      <a:r>
                        <a:rPr lang="en-US" altLang="zh-CN" sz="1800" dirty="0" smtClean="0">
                          <a:solidFill>
                            <a:srgbClr val="000000"/>
                          </a:solidFill>
                          <a:latin typeface="Calibri" panose="020F0502020204030204" pitchFamily="34" charset="0"/>
                          <a:ea typeface="宋体" panose="02010600030101010101" pitchFamily="2" charset="-122"/>
                        </a:rPr>
                        <a:t>9.</a:t>
                      </a:r>
                      <a:r>
                        <a:rPr lang="zh-CN" altLang="en-US" sz="1800" dirty="0" smtClean="0">
                          <a:solidFill>
                            <a:srgbClr val="000000"/>
                          </a:solidFill>
                          <a:latin typeface="Calibri" panose="020F0502020204030204" pitchFamily="34" charset="0"/>
                          <a:ea typeface="宋体" panose="02010600030101010101" pitchFamily="2" charset="-122"/>
                        </a:rPr>
                        <a:t>嘎查村“一事一议”筹资筹劳情况。</a:t>
                      </a:r>
                      <a:r>
                        <a:rPr lang="zh-CN" altLang="en-US" sz="1800" dirty="0" smtClean="0">
                          <a:solidFill>
                            <a:srgbClr val="FF0000"/>
                          </a:solidFill>
                          <a:latin typeface="Calibri" panose="020F0502020204030204" pitchFamily="34" charset="0"/>
                          <a:ea typeface="宋体" panose="02010600030101010101" pitchFamily="2" charset="-122"/>
                        </a:rPr>
                        <a:t>列明筹资筹劳项目名称、筹资筹劳标准以及召开村民会议或村民代表会议情况等</a:t>
                      </a:r>
                      <a:r>
                        <a:rPr lang="zh-CN" altLang="en-US" sz="1800" dirty="0" smtClean="0">
                          <a:solidFill>
                            <a:srgbClr val="000000"/>
                          </a:solidFill>
                          <a:latin typeface="Calibri" panose="020F0502020204030204" pitchFamily="34" charset="0"/>
                          <a:ea typeface="宋体" panose="02010600030101010101" pitchFamily="2" charset="-122"/>
                        </a:rPr>
                        <a:t>。（即时公开）</a:t>
                      </a:r>
                      <a:r>
                        <a:rPr lang="en-US" altLang="zh-CN" sz="1800" dirty="0" smtClean="0">
                          <a:solidFill>
                            <a:srgbClr val="000000"/>
                          </a:solidFill>
                          <a:latin typeface="Calibri" panose="020F0502020204030204" pitchFamily="34" charset="0"/>
                          <a:ea typeface="宋体" panose="02010600030101010101" pitchFamily="2" charset="-122"/>
                        </a:rPr>
                        <a:t>10</a:t>
                      </a:r>
                      <a:r>
                        <a:rPr lang="en-US" altLang="zh-CN" sz="1800" dirty="0" smtClean="0">
                          <a:solidFill>
                            <a:srgbClr val="00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嘎查村委会为村民提供服务的项目、程序、收费标准及收费依据。</a:t>
                      </a:r>
                      <a:r>
                        <a:rPr lang="zh-CN" altLang="en-US" sz="1800" dirty="0" smtClean="0">
                          <a:solidFill>
                            <a:srgbClr val="FF0000"/>
                          </a:solidFill>
                          <a:latin typeface="Calibri" panose="020F0502020204030204" pitchFamily="34" charset="0"/>
                          <a:ea typeface="宋体" panose="02010600030101010101" pitchFamily="2" charset="-122"/>
                        </a:rPr>
                        <a:t>详细列明服务项目、程序、收费标准及收费依据。详细列明服务项目、办事程序、收费标准</a:t>
                      </a:r>
                      <a:r>
                        <a:rPr lang="zh-CN" altLang="en-US" sz="1800" smtClean="0">
                          <a:solidFill>
                            <a:srgbClr val="FF0000"/>
                          </a:solidFill>
                          <a:latin typeface="Calibri" panose="020F0502020204030204" pitchFamily="34" charset="0"/>
                          <a:ea typeface="宋体" panose="02010600030101010101" pitchFamily="2" charset="-122"/>
                        </a:rPr>
                        <a:t>等</a:t>
                      </a:r>
                      <a:r>
                        <a:rPr lang="zh-CN" altLang="en-US" sz="1800" smtClean="0">
                          <a:solidFill>
                            <a:srgbClr val="000000"/>
                          </a:solidFill>
                          <a:latin typeface="Calibri" panose="020F0502020204030204" pitchFamily="34" charset="0"/>
                          <a:ea typeface="宋体" panose="02010600030101010101" pitchFamily="2" charset="-122"/>
                        </a:rPr>
                        <a:t>；（固定公开                                                                                                                                                                                                                                                                                                                                                                                                                                                                                                                                                                                                                                                                               ）</a:t>
                      </a:r>
                      <a:r>
                        <a:rPr lang="en-US" altLang="zh-CN" sz="1800" dirty="0" smtClean="0">
                          <a:solidFill>
                            <a:srgbClr val="000000"/>
                          </a:solidFill>
                          <a:latin typeface="Calibri" panose="020F0502020204030204" pitchFamily="34" charset="0"/>
                          <a:ea typeface="宋体" panose="02010600030101010101" pitchFamily="2" charset="-122"/>
                        </a:rPr>
                        <a:t>11</a:t>
                      </a:r>
                      <a:r>
                        <a:rPr lang="en-US" altLang="zh-CN" sz="1800" dirty="0" smtClean="0">
                          <a:solidFill>
                            <a:srgbClr val="00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计划生育、独生子女政策执行情况。</a:t>
                      </a:r>
                      <a:r>
                        <a:rPr lang="zh-CN" altLang="en-US" sz="1800" dirty="0" smtClean="0">
                          <a:solidFill>
                            <a:srgbClr val="FF0000"/>
                          </a:solidFill>
                          <a:latin typeface="Calibri" panose="020F0502020204030204" pitchFamily="34" charset="0"/>
                          <a:ea typeface="宋体" panose="02010600030101010101" pitchFamily="2" charset="-122"/>
                        </a:rPr>
                        <a:t>详细列明具体人员名单</a:t>
                      </a:r>
                      <a:r>
                        <a:rPr lang="zh-CN" altLang="en-US" sz="1800" dirty="0" smtClean="0">
                          <a:solidFill>
                            <a:srgbClr val="000000"/>
                          </a:solidFill>
                          <a:latin typeface="Calibri" panose="020F0502020204030204" pitchFamily="34" charset="0"/>
                          <a:ea typeface="宋体" panose="02010600030101010101" pitchFamily="2" charset="-122"/>
                        </a:rPr>
                        <a:t>；</a:t>
                      </a:r>
                      <a:r>
                        <a:rPr lang="en-US" altLang="zh-CN" sz="1800" dirty="0" smtClean="0">
                          <a:solidFill>
                            <a:srgbClr val="000000"/>
                          </a:solidFill>
                          <a:latin typeface="Calibri" panose="020F0502020204030204" pitchFamily="34" charset="0"/>
                          <a:ea typeface="宋体" panose="02010600030101010101" pitchFamily="2" charset="-122"/>
                        </a:rPr>
                        <a:t>12.</a:t>
                      </a:r>
                      <a:r>
                        <a:rPr lang="zh-CN" altLang="en-US" sz="1800" dirty="0" smtClean="0">
                          <a:solidFill>
                            <a:srgbClr val="000000"/>
                          </a:solidFill>
                          <a:latin typeface="Calibri" panose="020F0502020204030204" pitchFamily="34" charset="0"/>
                          <a:ea typeface="宋体" panose="02010600030101010101" pitchFamily="2" charset="-122"/>
                        </a:rPr>
                        <a:t>宅基地审批情况。</a:t>
                      </a:r>
                      <a:r>
                        <a:rPr lang="zh-CN" altLang="en-US" sz="1800" dirty="0" smtClean="0">
                          <a:solidFill>
                            <a:srgbClr val="FF0000"/>
                          </a:solidFill>
                          <a:latin typeface="Calibri" panose="020F0502020204030204" pitchFamily="34" charset="0"/>
                          <a:ea typeface="宋体" panose="02010600030101010101" pitchFamily="2" charset="-122"/>
                        </a:rPr>
                        <a:t>详细列明姓名、具体位置、亩数、会议研究记录等；</a:t>
                      </a:r>
                      <a:r>
                        <a:rPr lang="en-US" altLang="zh-CN" sz="1800" dirty="0" smtClean="0">
                          <a:solidFill>
                            <a:srgbClr val="000000"/>
                          </a:solidFill>
                          <a:latin typeface="Calibri" panose="020F0502020204030204" pitchFamily="34" charset="0"/>
                          <a:ea typeface="宋体" panose="02010600030101010101" pitchFamily="2" charset="-122"/>
                        </a:rPr>
                        <a:t>13.</a:t>
                      </a:r>
                      <a:r>
                        <a:rPr lang="zh-CN" altLang="en-US" sz="1800" dirty="0" smtClean="0">
                          <a:solidFill>
                            <a:srgbClr val="000000"/>
                          </a:solidFill>
                          <a:latin typeface="Calibri" panose="020F0502020204030204" pitchFamily="34" charset="0"/>
                          <a:ea typeface="宋体" panose="02010600030101010101" pitchFamily="2" charset="-122"/>
                        </a:rPr>
                        <a:t>救灾救济款物发放。公布享受人名单及款物数理，会议研究记录等；</a:t>
                      </a:r>
                      <a:r>
                        <a:rPr lang="en-US" altLang="zh-CN" sz="1800" dirty="0" smtClean="0">
                          <a:solidFill>
                            <a:srgbClr val="000000"/>
                          </a:solidFill>
                          <a:latin typeface="Calibri" panose="020F0502020204030204" pitchFamily="34" charset="0"/>
                          <a:ea typeface="宋体" panose="02010600030101010101" pitchFamily="2" charset="-122"/>
                        </a:rPr>
                        <a:t>14.</a:t>
                      </a:r>
                      <a:r>
                        <a:rPr lang="zh-CN" altLang="en-US" sz="1800" dirty="0" smtClean="0">
                          <a:solidFill>
                            <a:srgbClr val="000000"/>
                          </a:solidFill>
                          <a:latin typeface="Calibri" panose="020F0502020204030204" pitchFamily="34" charset="0"/>
                          <a:ea typeface="宋体" panose="02010600030101010101" pitchFamily="2" charset="-122"/>
                        </a:rPr>
                        <a:t>五保户、煤补户、低保户、贫困户、危房改造户、优抚对象评议、审批、享受待遇情况。</a:t>
                      </a:r>
                      <a:r>
                        <a:rPr lang="zh-CN" altLang="en-US" sz="1800" dirty="0" smtClean="0">
                          <a:solidFill>
                            <a:srgbClr val="FF0000"/>
                          </a:solidFill>
                          <a:latin typeface="Calibri" panose="020F0502020204030204" pitchFamily="34" charset="0"/>
                          <a:ea typeface="宋体" panose="02010600030101010101" pitchFamily="2" charset="-122"/>
                        </a:rPr>
                        <a:t>列明享受人姓名、金额以及研究确定人员的会议记录等</a:t>
                      </a:r>
                      <a:r>
                        <a:rPr lang="zh-CN" altLang="en-US" sz="1800" dirty="0" smtClean="0">
                          <a:solidFill>
                            <a:srgbClr val="000000"/>
                          </a:solidFill>
                          <a:latin typeface="Calibri" panose="020F0502020204030204" pitchFamily="34" charset="0"/>
                          <a:ea typeface="宋体" panose="02010600030101010101" pitchFamily="2" charset="-122"/>
                        </a:rPr>
                        <a:t>。（定期公开）</a:t>
                      </a:r>
                      <a:r>
                        <a:rPr lang="en-US" altLang="zh-CN" sz="1800" dirty="0" smtClean="0">
                          <a:solidFill>
                            <a:srgbClr val="000000"/>
                          </a:solidFill>
                          <a:latin typeface="Calibri" panose="020F0502020204030204" pitchFamily="34" charset="0"/>
                          <a:ea typeface="宋体" panose="02010600030101010101" pitchFamily="2" charset="-122"/>
                        </a:rPr>
                        <a:t>15</a:t>
                      </a:r>
                      <a:r>
                        <a:rPr lang="en-US" altLang="zh-CN" sz="1800" dirty="0" smtClean="0">
                          <a:solidFill>
                            <a:srgbClr val="00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国家惠农政策各项补贴：包括粮食（良种）、农机具、公益林、合作社奖励补助、退耕还林还草等补贴情况。</a:t>
                      </a:r>
                      <a:r>
                        <a:rPr lang="zh-CN" altLang="en-US" sz="1800" dirty="0" smtClean="0">
                          <a:solidFill>
                            <a:srgbClr val="FF0000"/>
                          </a:solidFill>
                          <a:latin typeface="Calibri" panose="020F0502020204030204" pitchFamily="34" charset="0"/>
                          <a:ea typeface="宋体" panose="02010600030101010101" pitchFamily="2" charset="-122"/>
                        </a:rPr>
                        <a:t>逐项列明享受人姓名、补贴项目、金额、标准等；新增的有关村务公开和经十分之一以上村民或五分之一以上村民代表联名要求公开的其它事项</a:t>
                      </a:r>
                      <a:r>
                        <a:rPr lang="zh-CN" altLang="en-US" sz="1800" dirty="0" smtClean="0">
                          <a:solidFill>
                            <a:srgbClr val="FF0000"/>
                          </a:solidFill>
                          <a:latin typeface="Calibri" panose="020F0502020204030204" pitchFamily="34" charset="0"/>
                          <a:ea typeface="宋体" panose="02010600030101010101" pitchFamily="2" charset="-122"/>
                        </a:rPr>
                        <a:t>。（</a:t>
                      </a:r>
                      <a:r>
                        <a:rPr lang="zh-CN" altLang="en-US" sz="1800" dirty="0" smtClean="0">
                          <a:solidFill>
                            <a:srgbClr val="000000"/>
                          </a:solidFill>
                          <a:latin typeface="Calibri" panose="020F0502020204030204" pitchFamily="34" charset="0"/>
                          <a:ea typeface="宋体" panose="02010600030101010101" pitchFamily="2" charset="-122"/>
                        </a:rPr>
                        <a:t>即时公开</a:t>
                      </a:r>
                      <a:r>
                        <a:rPr lang="zh-CN" altLang="en-US" sz="1800" dirty="0" smtClean="0">
                          <a:solidFill>
                            <a:srgbClr val="FF0000"/>
                          </a:solidFill>
                          <a:latin typeface="Calibri" panose="020F0502020204030204" pitchFamily="34" charset="0"/>
                          <a:ea typeface="宋体" panose="02010600030101010101" pitchFamily="2" charset="-122"/>
                        </a:rPr>
                        <a:t>）</a:t>
                      </a:r>
                      <a:endParaRPr lang="zh-CN" altLang="en-US" sz="1800" dirty="0">
                        <a:solidFill>
                          <a:srgbClr val="FF0000"/>
                        </a:solidFill>
                        <a:latin typeface="Calibri" panose="020F0502020204030204" pitchFamily="34" charset="0"/>
                        <a:ea typeface="宋体" panose="02010600030101010101" pitchFamily="2" charset="-122"/>
                      </a:endParaRPr>
                    </a:p>
                  </a:txBody>
                  <a:tcPr marL="90171" marR="90171" marT="46990" marB="46990">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102413" name="文本框 26677"/>
          <p:cNvSpPr txBox="1"/>
          <p:nvPr/>
        </p:nvSpPr>
        <p:spPr>
          <a:xfrm>
            <a:off x="615950" y="107950"/>
            <a:ext cx="3427413" cy="646113"/>
          </a:xfrm>
          <a:prstGeom prst="rect">
            <a:avLst/>
          </a:prstGeom>
          <a:noFill/>
          <a:ln w="9525">
            <a:noFill/>
          </a:ln>
        </p:spPr>
        <p:txBody>
          <a:bodyPr wrap="none">
            <a:spAutoFit/>
          </a:bodyPr>
          <a:p>
            <a:r>
              <a:rPr lang="zh-CN" altLang="en-US" sz="3600" b="1" dirty="0">
                <a:latin typeface="Times New Roman" panose="02020603050405020304" pitchFamily="18" charset="0"/>
                <a:ea typeface="黑体" panose="02010609060101010101" pitchFamily="49" charset="-122"/>
              </a:rPr>
              <a:t>村务公开的内容</a:t>
            </a:r>
            <a:endParaRPr lang="zh-CN" altLang="en-US" sz="3600" b="1" dirty="0">
              <a:latin typeface="Times New Roman" panose="02020603050405020304" pitchFamily="18" charset="0"/>
              <a:ea typeface="黑体" panose="02010609060101010101" pitchFamily="49" charset="-122"/>
            </a:endParaRPr>
          </a:p>
        </p:txBody>
      </p:sp>
      <p:sp>
        <p:nvSpPr>
          <p:cNvPr id="102414"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21</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plus(in)">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31745" descr="u=106678075,2322084161&amp;fm=21&amp;gp=0"/>
          <p:cNvPicPr>
            <a:picLocks noChangeAspect="1"/>
          </p:cNvPicPr>
          <p:nvPr/>
        </p:nvPicPr>
        <p:blipFill>
          <a:blip r:embed="rId1"/>
          <a:stretch>
            <a:fillRect/>
          </a:stretch>
        </p:blipFill>
        <p:spPr>
          <a:xfrm>
            <a:off x="6296025" y="2343150"/>
            <a:ext cx="2857500" cy="4081463"/>
          </a:xfrm>
          <a:prstGeom prst="rect">
            <a:avLst/>
          </a:prstGeom>
          <a:noFill/>
          <a:ln w="9525">
            <a:noFill/>
          </a:ln>
        </p:spPr>
      </p:pic>
      <p:sp>
        <p:nvSpPr>
          <p:cNvPr id="31747" name="Rectangle 2"/>
          <p:cNvSpPr>
            <a:spLocks noGrp="1"/>
          </p:cNvSpPr>
          <p:nvPr>
            <p:ph type="title" idx="4294967295"/>
          </p:nvPr>
        </p:nvSpPr>
        <p:spPr>
          <a:xfrm>
            <a:off x="171450" y="0"/>
            <a:ext cx="8223250" cy="696913"/>
          </a:xfrm>
          <a:ln/>
        </p:spPr>
        <p:txBody>
          <a:bodyPr vert="horz" wrap="square" lIns="91440" tIns="45720" rIns="91440" bIns="45720" anchor="ctr"/>
          <a:p>
            <a:pPr eaLnBrk="1" hangingPunct="1"/>
            <a:r>
              <a:rPr lang="zh-CN" altLang="en-US" sz="3600" dirty="0">
                <a:solidFill>
                  <a:srgbClr val="000000"/>
                </a:solidFill>
              </a:rPr>
              <a:t>村务公开</a:t>
            </a:r>
            <a:endParaRPr lang="zh-CN" altLang="en-US" sz="3600" dirty="0">
              <a:solidFill>
                <a:srgbClr val="000000"/>
              </a:solidFill>
            </a:endParaRPr>
          </a:p>
        </p:txBody>
      </p:sp>
      <p:sp>
        <p:nvSpPr>
          <p:cNvPr id="103428" name="Rectangle 3"/>
          <p:cNvSpPr>
            <a:spLocks noGrp="1"/>
          </p:cNvSpPr>
          <p:nvPr>
            <p:ph type="body" idx="4294967295"/>
          </p:nvPr>
        </p:nvSpPr>
        <p:spPr>
          <a:xfrm>
            <a:off x="171450" y="696913"/>
            <a:ext cx="8539163" cy="5726112"/>
          </a:xfrm>
          <a:ln/>
        </p:spPr>
        <p:txBody>
          <a:bodyPr vert="horz" wrap="square" lIns="91440" tIns="45720" rIns="91440" bIns="45720" anchor="t"/>
          <a:p>
            <a:pPr eaLnBrk="1" hangingPunct="1">
              <a:buClr>
                <a:schemeClr val="tx1"/>
              </a:buClr>
              <a:buFontTx/>
              <a:buNone/>
            </a:pPr>
            <a:r>
              <a:rPr lang="zh-CN" altLang="en-US" dirty="0"/>
              <a:t>         </a:t>
            </a:r>
            <a:endParaRPr lang="zh-CN" altLang="en-US" dirty="0"/>
          </a:p>
        </p:txBody>
      </p:sp>
      <p:sp>
        <p:nvSpPr>
          <p:cNvPr id="103429" name="文本框 31748"/>
          <p:cNvSpPr txBox="1"/>
          <p:nvPr/>
        </p:nvSpPr>
        <p:spPr>
          <a:xfrm>
            <a:off x="171450" y="890588"/>
            <a:ext cx="8740775" cy="461962"/>
          </a:xfrm>
          <a:prstGeom prst="rect">
            <a:avLst/>
          </a:prstGeom>
          <a:noFill/>
          <a:ln w="9525">
            <a:noFill/>
          </a:ln>
        </p:spPr>
        <p:txBody>
          <a:bodyPr>
            <a:spAutoFit/>
          </a:bodyPr>
          <a:p>
            <a:r>
              <a:rPr lang="zh-CN" altLang="en-US"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宋体" panose="02010600030101010101" pitchFamily="2" charset="-122"/>
              </a:rPr>
              <a:t> </a:t>
            </a:r>
            <a:endParaRPr lang="zh-CN" altLang="en-US" sz="2400" b="1" dirty="0">
              <a:solidFill>
                <a:srgbClr val="000000"/>
              </a:solidFill>
              <a:latin typeface="宋体" panose="02010600030101010101" pitchFamily="2" charset="-122"/>
            </a:endParaRPr>
          </a:p>
        </p:txBody>
      </p:sp>
      <p:grpSp>
        <p:nvGrpSpPr>
          <p:cNvPr id="2" name="组合 31749"/>
          <p:cNvGrpSpPr/>
          <p:nvPr/>
        </p:nvGrpSpPr>
        <p:grpSpPr>
          <a:xfrm>
            <a:off x="171450" y="2909888"/>
            <a:ext cx="5568950" cy="2782887"/>
            <a:chOff x="0" y="0"/>
            <a:chExt cx="4768" cy="2348"/>
          </a:xfrm>
        </p:grpSpPr>
        <p:sp>
          <p:nvSpPr>
            <p:cNvPr id="103479" name="Freeform 120"/>
            <p:cNvSpPr/>
            <p:nvPr/>
          </p:nvSpPr>
          <p:spPr>
            <a:xfrm>
              <a:off x="3538" y="0"/>
              <a:ext cx="1230" cy="775"/>
            </a:xfrm>
            <a:custGeom>
              <a:avLst/>
              <a:gdLst>
                <a:gd name="txL" fmla="*/ 0 w 1230"/>
                <a:gd name="txT" fmla="*/ 0 h 775"/>
                <a:gd name="txR" fmla="*/ 1230 w 1230"/>
                <a:gd name="txB" fmla="*/ 775 h 775"/>
              </a:gdLst>
              <a:ahLst/>
              <a:cxnLst>
                <a:cxn ang="0">
                  <a:pos x="0" y="549"/>
                </a:cxn>
                <a:cxn ang="0">
                  <a:pos x="636" y="775"/>
                </a:cxn>
                <a:cxn ang="0">
                  <a:pos x="1038" y="324"/>
                </a:cxn>
                <a:cxn ang="0">
                  <a:pos x="1230" y="360"/>
                </a:cxn>
                <a:cxn ang="0">
                  <a:pos x="1074" y="0"/>
                </a:cxn>
                <a:cxn ang="0">
                  <a:pos x="462" y="156"/>
                </a:cxn>
                <a:cxn ang="0">
                  <a:pos x="618" y="216"/>
                </a:cxn>
                <a:cxn ang="0">
                  <a:pos x="0" y="549"/>
                </a:cxn>
              </a:cxnLst>
              <a:rect l="txL" t="txT" r="txR" b="txB"/>
              <a:pathLst>
                <a:path w="1230" h="775">
                  <a:moveTo>
                    <a:pt x="0" y="549"/>
                  </a:moveTo>
                  <a:lnTo>
                    <a:pt x="636" y="775"/>
                  </a:lnTo>
                  <a:lnTo>
                    <a:pt x="1038" y="324"/>
                  </a:lnTo>
                  <a:lnTo>
                    <a:pt x="1230" y="360"/>
                  </a:lnTo>
                  <a:lnTo>
                    <a:pt x="1074" y="0"/>
                  </a:lnTo>
                  <a:lnTo>
                    <a:pt x="462" y="156"/>
                  </a:lnTo>
                  <a:lnTo>
                    <a:pt x="618" y="216"/>
                  </a:lnTo>
                  <a:lnTo>
                    <a:pt x="0" y="549"/>
                  </a:lnTo>
                  <a:close/>
                </a:path>
              </a:pathLst>
            </a:custGeom>
            <a:gradFill rotWithShape="1">
              <a:gsLst>
                <a:gs pos="0">
                  <a:srgbClr val="6699FF">
                    <a:alpha val="100000"/>
                  </a:srgbClr>
                </a:gs>
                <a:gs pos="100000">
                  <a:srgbClr val="000066">
                    <a:alpha val="100000"/>
                  </a:srgbClr>
                </a:gs>
              </a:gsLst>
              <a:lin ang="5400000" scaled="1"/>
              <a:tileRect/>
            </a:gradFill>
            <a:ln w="9525" cap="flat" cmpd="sng">
              <a:prstDash val="solid"/>
              <a:headEnd type="none" w="med" len="med"/>
              <a:tailEnd type="none" w="med" len="med"/>
            </a:ln>
            <a:scene3d>
              <a:camera prst="legacyObliqueBottom">
                <a:rot lat="0" lon="0" rev="0"/>
              </a:camera>
              <a:lightRig rig="legacyFlat3" dir="b"/>
            </a:scene3d>
            <a:sp3d extrusionH="176200" prstMaterial="legacyMatte">
              <a:bevelT w="13500" h="13500" prst="angle"/>
              <a:bevelB w="13500" h="13500" prst="angle"/>
              <a:extrusionClr>
                <a:srgbClr val="6699FF"/>
              </a:extrusionClr>
            </a:sp3d>
          </p:spPr>
          <p:txBody>
            <a:bodyPr/>
            <a:p>
              <a:endParaRPr lang="zh-CN" altLang="en-US"/>
            </a:p>
          </p:txBody>
        </p:sp>
        <p:sp>
          <p:nvSpPr>
            <p:cNvPr id="103480" name="Freeform 121"/>
            <p:cNvSpPr/>
            <p:nvPr/>
          </p:nvSpPr>
          <p:spPr>
            <a:xfrm>
              <a:off x="2722" y="549"/>
              <a:ext cx="1452" cy="317"/>
            </a:xfrm>
            <a:custGeom>
              <a:avLst/>
              <a:gdLst>
                <a:gd name="txL" fmla="*/ 0 w 1452"/>
                <a:gd name="txT" fmla="*/ 0 h 317"/>
                <a:gd name="txR" fmla="*/ 1452 w 1452"/>
                <a:gd name="txB" fmla="*/ 317 h 317"/>
              </a:gdLst>
              <a:ahLst/>
              <a:cxnLst>
                <a:cxn ang="0">
                  <a:pos x="0" y="90"/>
                </a:cxn>
                <a:cxn ang="0">
                  <a:pos x="635" y="317"/>
                </a:cxn>
                <a:cxn ang="0">
                  <a:pos x="1452" y="226"/>
                </a:cxn>
                <a:cxn ang="0">
                  <a:pos x="816" y="0"/>
                </a:cxn>
                <a:cxn ang="0">
                  <a:pos x="0" y="90"/>
                </a:cxn>
              </a:cxnLst>
              <a:rect l="txL" t="txT" r="txR" b="txB"/>
              <a:pathLst>
                <a:path w="1452" h="317">
                  <a:moveTo>
                    <a:pt x="0" y="90"/>
                  </a:moveTo>
                  <a:lnTo>
                    <a:pt x="635" y="317"/>
                  </a:lnTo>
                  <a:lnTo>
                    <a:pt x="1452" y="226"/>
                  </a:lnTo>
                  <a:lnTo>
                    <a:pt x="816" y="0"/>
                  </a:lnTo>
                  <a:lnTo>
                    <a:pt x="0" y="90"/>
                  </a:lnTo>
                  <a:close/>
                </a:path>
              </a:pathLst>
            </a:custGeom>
            <a:gradFill rotWithShape="1">
              <a:gsLst>
                <a:gs pos="0">
                  <a:srgbClr val="FFCCFF">
                    <a:alpha val="100000"/>
                  </a:srgbClr>
                </a:gs>
                <a:gs pos="100000">
                  <a:srgbClr val="990000">
                    <a:alpha val="100000"/>
                  </a:srgbClr>
                </a:gs>
              </a:gsLst>
              <a:lin ang="5400000" scaled="1"/>
              <a:tileRect/>
            </a:gradFill>
            <a:ln w="9525" cap="flat" cmpd="sng">
              <a:prstDash val="solid"/>
              <a:headEnd type="none" w="med" len="med"/>
              <a:tailEnd type="none" w="med" len="med"/>
            </a:ln>
            <a:scene3d>
              <a:camera prst="legacyObliqueBottom">
                <a:rot lat="0" lon="0" rev="0"/>
              </a:camera>
              <a:lightRig rig="legacyFlat3" dir="b"/>
            </a:scene3d>
            <a:sp3d extrusionH="176200" prstMaterial="legacyMatte">
              <a:bevelT w="13500" h="13500" prst="angle"/>
              <a:bevelB w="13500" h="13500" prst="angle"/>
              <a:extrusionClr>
                <a:srgbClr val="FFCCFF"/>
              </a:extrusionClr>
            </a:sp3d>
          </p:spPr>
          <p:txBody>
            <a:bodyPr/>
            <a:p>
              <a:endParaRPr lang="zh-CN" altLang="en-US"/>
            </a:p>
          </p:txBody>
        </p:sp>
        <p:sp>
          <p:nvSpPr>
            <p:cNvPr id="103481" name="Freeform 122"/>
            <p:cNvSpPr/>
            <p:nvPr/>
          </p:nvSpPr>
          <p:spPr>
            <a:xfrm>
              <a:off x="1860" y="639"/>
              <a:ext cx="1497" cy="726"/>
            </a:xfrm>
            <a:custGeom>
              <a:avLst/>
              <a:gdLst>
                <a:gd name="txL" fmla="*/ 0 w 1497"/>
                <a:gd name="txT" fmla="*/ 0 h 726"/>
                <a:gd name="txR" fmla="*/ 1497 w 1497"/>
                <a:gd name="txB" fmla="*/ 726 h 726"/>
              </a:gdLst>
              <a:ahLst/>
              <a:cxnLst>
                <a:cxn ang="0">
                  <a:pos x="0" y="454"/>
                </a:cxn>
                <a:cxn ang="0">
                  <a:pos x="681" y="726"/>
                </a:cxn>
                <a:cxn ang="0">
                  <a:pos x="1497" y="227"/>
                </a:cxn>
                <a:cxn ang="0">
                  <a:pos x="862" y="0"/>
                </a:cxn>
                <a:cxn ang="0">
                  <a:pos x="0" y="454"/>
                </a:cxn>
              </a:cxnLst>
              <a:rect l="txL" t="txT" r="txR" b="txB"/>
              <a:pathLst>
                <a:path w="1497" h="726">
                  <a:moveTo>
                    <a:pt x="0" y="454"/>
                  </a:moveTo>
                  <a:lnTo>
                    <a:pt x="681" y="726"/>
                  </a:lnTo>
                  <a:lnTo>
                    <a:pt x="1497" y="227"/>
                  </a:lnTo>
                  <a:lnTo>
                    <a:pt x="862" y="0"/>
                  </a:lnTo>
                  <a:lnTo>
                    <a:pt x="0" y="454"/>
                  </a:lnTo>
                  <a:close/>
                </a:path>
              </a:pathLst>
            </a:custGeom>
            <a:gradFill rotWithShape="1">
              <a:gsLst>
                <a:gs pos="0">
                  <a:srgbClr val="FFFF00">
                    <a:alpha val="100000"/>
                  </a:srgbClr>
                </a:gs>
                <a:gs pos="100000">
                  <a:srgbClr val="767600">
                    <a:alpha val="100000"/>
                  </a:srgbClr>
                </a:gs>
              </a:gsLst>
              <a:lin ang="5400000" scaled="1"/>
              <a:tileRect/>
            </a:gradFill>
            <a:ln w="9525" cap="flat" cmpd="sng">
              <a:prstDash val="solid"/>
              <a:headEnd type="none" w="med" len="med"/>
              <a:tailEnd type="none" w="med" len="med"/>
            </a:ln>
            <a:scene3d>
              <a:camera prst="legacyObliqueBottom">
                <a:rot lat="0" lon="0" rev="0"/>
              </a:camera>
              <a:lightRig rig="legacyFlat3" dir="b"/>
            </a:scene3d>
            <a:sp3d extrusionH="176200" prstMaterial="legacyMatte">
              <a:bevelT w="13500" h="13500" prst="angle"/>
              <a:bevelB w="13500" h="13500" prst="angle"/>
              <a:extrusionClr>
                <a:srgbClr val="FFFF00"/>
              </a:extrusionClr>
            </a:sp3d>
          </p:spPr>
          <p:txBody>
            <a:bodyPr/>
            <a:p>
              <a:endParaRPr lang="zh-CN" altLang="en-US"/>
            </a:p>
          </p:txBody>
        </p:sp>
        <p:sp>
          <p:nvSpPr>
            <p:cNvPr id="103482" name="Freeform 123"/>
            <p:cNvSpPr/>
            <p:nvPr/>
          </p:nvSpPr>
          <p:spPr>
            <a:xfrm>
              <a:off x="856" y="1093"/>
              <a:ext cx="1678" cy="557"/>
            </a:xfrm>
            <a:custGeom>
              <a:avLst/>
              <a:gdLst>
                <a:gd name="txL" fmla="*/ 0 w 1678"/>
                <a:gd name="txT" fmla="*/ 0 h 557"/>
                <a:gd name="txR" fmla="*/ 1678 w 1678"/>
                <a:gd name="txB" fmla="*/ 557 h 557"/>
              </a:gdLst>
              <a:ahLst/>
              <a:cxnLst>
                <a:cxn ang="0">
                  <a:pos x="0" y="226"/>
                </a:cxn>
                <a:cxn ang="0">
                  <a:pos x="840" y="557"/>
                </a:cxn>
                <a:cxn ang="0">
                  <a:pos x="1678" y="272"/>
                </a:cxn>
                <a:cxn ang="0">
                  <a:pos x="998" y="0"/>
                </a:cxn>
                <a:cxn ang="0">
                  <a:pos x="0" y="226"/>
                </a:cxn>
              </a:cxnLst>
              <a:rect l="txL" t="txT" r="txR" b="txB"/>
              <a:pathLst>
                <a:path w="1678" h="557">
                  <a:moveTo>
                    <a:pt x="0" y="226"/>
                  </a:moveTo>
                  <a:lnTo>
                    <a:pt x="840" y="557"/>
                  </a:lnTo>
                  <a:lnTo>
                    <a:pt x="1678" y="272"/>
                  </a:lnTo>
                  <a:lnTo>
                    <a:pt x="998" y="0"/>
                  </a:lnTo>
                  <a:lnTo>
                    <a:pt x="0" y="226"/>
                  </a:lnTo>
                  <a:close/>
                </a:path>
              </a:pathLst>
            </a:custGeom>
            <a:gradFill rotWithShape="1">
              <a:gsLst>
                <a:gs pos="0">
                  <a:srgbClr val="9999FF">
                    <a:alpha val="100000"/>
                  </a:srgbClr>
                </a:gs>
                <a:gs pos="100000">
                  <a:srgbClr val="6600CC">
                    <a:alpha val="100000"/>
                  </a:srgbClr>
                </a:gs>
              </a:gsLst>
              <a:lin ang="5400000" scaled="1"/>
              <a:tileRect/>
            </a:gradFill>
            <a:ln w="9525" cap="flat" cmpd="sng">
              <a:prstDash val="solid"/>
              <a:headEnd type="none" w="med" len="med"/>
              <a:tailEnd type="none" w="med" len="med"/>
            </a:ln>
            <a:scene3d>
              <a:camera prst="legacyObliqueBottom">
                <a:rot lat="0" lon="0" rev="0"/>
              </a:camera>
              <a:lightRig rig="legacyFlat3" dir="b"/>
            </a:scene3d>
            <a:sp3d extrusionH="201600" prstMaterial="legacyMatte">
              <a:bevelT w="13500" h="13500" prst="angle"/>
              <a:bevelB w="13500" h="13500" prst="angle"/>
              <a:extrusionClr>
                <a:srgbClr val="9999FF"/>
              </a:extrusionClr>
            </a:sp3d>
          </p:spPr>
          <p:txBody>
            <a:bodyPr/>
            <a:p>
              <a:endParaRPr lang="zh-CN" altLang="en-US"/>
            </a:p>
          </p:txBody>
        </p:sp>
        <p:sp>
          <p:nvSpPr>
            <p:cNvPr id="103483" name="Freeform 124"/>
            <p:cNvSpPr/>
            <p:nvPr/>
          </p:nvSpPr>
          <p:spPr>
            <a:xfrm>
              <a:off x="0" y="1320"/>
              <a:ext cx="1705" cy="1028"/>
            </a:xfrm>
            <a:custGeom>
              <a:avLst/>
              <a:gdLst>
                <a:gd name="txL" fmla="*/ 0 w 1705"/>
                <a:gd name="txT" fmla="*/ 0 h 1028"/>
                <a:gd name="txR" fmla="*/ 1705 w 1705"/>
                <a:gd name="txB" fmla="*/ 1028 h 1028"/>
              </a:gdLst>
              <a:ahLst/>
              <a:cxnLst>
                <a:cxn ang="0">
                  <a:pos x="0" y="620"/>
                </a:cxn>
                <a:cxn ang="0">
                  <a:pos x="725" y="1028"/>
                </a:cxn>
                <a:cxn ang="0">
                  <a:pos x="1705" y="321"/>
                </a:cxn>
                <a:cxn ang="0">
                  <a:pos x="852" y="0"/>
                </a:cxn>
                <a:cxn ang="0">
                  <a:pos x="0" y="620"/>
                </a:cxn>
              </a:cxnLst>
              <a:rect l="txL" t="txT" r="txR" b="txB"/>
              <a:pathLst>
                <a:path w="1705" h="1028">
                  <a:moveTo>
                    <a:pt x="0" y="620"/>
                  </a:moveTo>
                  <a:lnTo>
                    <a:pt x="725" y="1028"/>
                  </a:lnTo>
                  <a:lnTo>
                    <a:pt x="1705" y="321"/>
                  </a:lnTo>
                  <a:lnTo>
                    <a:pt x="852" y="0"/>
                  </a:lnTo>
                  <a:lnTo>
                    <a:pt x="0" y="620"/>
                  </a:lnTo>
                  <a:close/>
                </a:path>
              </a:pathLst>
            </a:custGeom>
            <a:gradFill rotWithShape="1">
              <a:gsLst>
                <a:gs pos="0">
                  <a:srgbClr val="99CC00">
                    <a:alpha val="100000"/>
                  </a:srgbClr>
                </a:gs>
                <a:gs pos="100000">
                  <a:srgbClr val="003300">
                    <a:alpha val="100000"/>
                  </a:srgbClr>
                </a:gs>
              </a:gsLst>
              <a:lin ang="5400000" scaled="1"/>
              <a:tileRect/>
            </a:gradFill>
            <a:ln w="9525" cap="flat" cmpd="sng">
              <a:prstDash val="solid"/>
              <a:headEnd type="none" w="med" len="med"/>
              <a:tailEnd type="none" w="med" len="med"/>
            </a:ln>
            <a:scene3d>
              <a:camera prst="legacyObliqueBottom">
                <a:rot lat="0" lon="0" rev="0"/>
              </a:camera>
              <a:lightRig rig="legacyFlat3" dir="b"/>
            </a:scene3d>
            <a:sp3d extrusionH="227000" prstMaterial="legacyMatte">
              <a:bevelT w="13500" h="13500" prst="angle"/>
              <a:bevelB w="13500" h="13500" prst="angle"/>
              <a:extrusionClr>
                <a:srgbClr val="99CC00"/>
              </a:extrusionClr>
            </a:sp3d>
          </p:spPr>
          <p:txBody>
            <a:bodyPr/>
            <a:p>
              <a:endParaRPr lang="zh-CN" altLang="en-US"/>
            </a:p>
          </p:txBody>
        </p:sp>
      </p:grpSp>
      <p:sp>
        <p:nvSpPr>
          <p:cNvPr id="31756" name="Freeform 26"/>
          <p:cNvSpPr/>
          <p:nvPr/>
        </p:nvSpPr>
        <p:spPr>
          <a:xfrm>
            <a:off x="327025" y="3060700"/>
            <a:ext cx="5672138" cy="3363913"/>
          </a:xfrm>
          <a:custGeom>
            <a:avLst/>
            <a:gdLst>
              <a:gd name="txL" fmla="*/ 0 w 1291"/>
              <a:gd name="txT" fmla="*/ 0 h 886"/>
              <a:gd name="txR" fmla="*/ 1291 w 1291"/>
              <a:gd name="txB" fmla="*/ 886 h 886"/>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Lst>
            <a:rect l="txL" t="txT" r="txR" b="txB"/>
            <a:pathLst>
              <a:path w="1291" h="886">
                <a:moveTo>
                  <a:pt x="0" y="687"/>
                </a:moveTo>
                <a:cubicBezTo>
                  <a:pt x="261" y="646"/>
                  <a:pt x="345" y="660"/>
                  <a:pt x="671" y="532"/>
                </a:cubicBezTo>
                <a:cubicBezTo>
                  <a:pt x="997" y="404"/>
                  <a:pt x="1069" y="227"/>
                  <a:pt x="1103" y="149"/>
                </a:cubicBezTo>
                <a:cubicBezTo>
                  <a:pt x="1045" y="140"/>
                  <a:pt x="988" y="131"/>
                  <a:pt x="988" y="131"/>
                </a:cubicBezTo>
                <a:lnTo>
                  <a:pt x="1164" y="0"/>
                </a:lnTo>
                <a:lnTo>
                  <a:pt x="1291" y="183"/>
                </a:lnTo>
                <a:lnTo>
                  <a:pt x="1164" y="161"/>
                </a:lnTo>
                <a:cubicBezTo>
                  <a:pt x="1120" y="317"/>
                  <a:pt x="981" y="576"/>
                  <a:pt x="798" y="714"/>
                </a:cubicBezTo>
                <a:cubicBezTo>
                  <a:pt x="615" y="852"/>
                  <a:pt x="749" y="772"/>
                  <a:pt x="554" y="886"/>
                </a:cubicBezTo>
                <a:lnTo>
                  <a:pt x="0" y="687"/>
                </a:lnTo>
                <a:close/>
              </a:path>
            </a:pathLst>
          </a:custGeom>
          <a:solidFill>
            <a:srgbClr val="FFCC00">
              <a:alpha val="100000"/>
            </a:srgbClr>
          </a:solidFill>
          <a:ln w="9525">
            <a:noFill/>
          </a:ln>
        </p:spPr>
        <p:txBody>
          <a:bodyPr/>
          <a:p>
            <a:endParaRPr lang="zh-CN" altLang="en-US"/>
          </a:p>
        </p:txBody>
      </p:sp>
      <p:sp>
        <p:nvSpPr>
          <p:cNvPr id="31757" name="文本框 31756"/>
          <p:cNvSpPr txBox="1"/>
          <p:nvPr/>
        </p:nvSpPr>
        <p:spPr>
          <a:xfrm rot="-1262406">
            <a:off x="1485900" y="5260975"/>
            <a:ext cx="3513138" cy="647700"/>
          </a:xfrm>
          <a:prstGeom prst="rect">
            <a:avLst/>
          </a:prstGeom>
          <a:noFill/>
          <a:ln w="9525">
            <a:noFill/>
          </a:ln>
          <a:effectLst>
            <a:prstShdw prst="shdw17" dist="17961" dir="2699999">
              <a:srgbClr val="02436D">
                <a:alpha val="50000"/>
              </a:srgbClr>
            </a:prstShdw>
          </a:effectLst>
        </p:spPr>
        <p:txBody>
          <a:bodyPr>
            <a:spAutoFit/>
          </a:bodyPr>
          <a:p>
            <a:pPr algn="ctr"/>
            <a:r>
              <a:rPr lang="zh-CN" altLang="en-US" sz="3600" b="1" dirty="0">
                <a:solidFill>
                  <a:srgbClr val="FF0000"/>
                </a:solidFill>
                <a:latin typeface="Times New Roman" panose="02020603050405020304" pitchFamily="18" charset="0"/>
                <a:ea typeface="华文中宋" pitchFamily="2" charset="-122"/>
              </a:rPr>
              <a:t>渠 道 畅 通</a:t>
            </a:r>
            <a:endParaRPr lang="zh-CN" altLang="en-US" sz="3600" b="1" dirty="0">
              <a:solidFill>
                <a:srgbClr val="FF0000"/>
              </a:solidFill>
              <a:latin typeface="Times New Roman" panose="02020603050405020304" pitchFamily="18" charset="0"/>
              <a:ea typeface="华文中宋" pitchFamily="2" charset="-122"/>
            </a:endParaRPr>
          </a:p>
        </p:txBody>
      </p:sp>
      <p:grpSp>
        <p:nvGrpSpPr>
          <p:cNvPr id="3" name="组合 31757"/>
          <p:cNvGrpSpPr/>
          <p:nvPr/>
        </p:nvGrpSpPr>
        <p:grpSpPr>
          <a:xfrm>
            <a:off x="171450" y="4257675"/>
            <a:ext cx="1314450" cy="1435100"/>
            <a:chOff x="0" y="0"/>
            <a:chExt cx="2070" cy="2261"/>
          </a:xfrm>
        </p:grpSpPr>
        <p:grpSp>
          <p:nvGrpSpPr>
            <p:cNvPr id="103469" name="组合 31758"/>
            <p:cNvGrpSpPr/>
            <p:nvPr/>
          </p:nvGrpSpPr>
          <p:grpSpPr>
            <a:xfrm>
              <a:off x="0" y="0"/>
              <a:ext cx="2070" cy="2261"/>
              <a:chOff x="0" y="0"/>
              <a:chExt cx="1155" cy="1278"/>
            </a:xfrm>
          </p:grpSpPr>
          <p:grpSp>
            <p:nvGrpSpPr>
              <p:cNvPr id="103471" name="Group 125"/>
              <p:cNvGrpSpPr/>
              <p:nvPr/>
            </p:nvGrpSpPr>
            <p:grpSpPr>
              <a:xfrm>
                <a:off x="0" y="0"/>
                <a:ext cx="1155" cy="1278"/>
                <a:chOff x="0" y="0"/>
                <a:chExt cx="1074" cy="1188"/>
              </a:xfrm>
            </p:grpSpPr>
            <p:sp>
              <p:nvSpPr>
                <p:cNvPr id="103473" name="Oval 126"/>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dirty="0">
                    <a:latin typeface="Times New Roman" panose="02020603050405020304" pitchFamily="18" charset="0"/>
                  </a:endParaRPr>
                </a:p>
              </p:txBody>
            </p:sp>
            <p:sp>
              <p:nvSpPr>
                <p:cNvPr id="103474" name="Oval 127"/>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75" name="Oval 128"/>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76" name="Oval 129"/>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77" name="Oval 130"/>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78" name="Text Box 131"/>
                <p:cNvSpPr txBox="1"/>
                <p:nvPr/>
              </p:nvSpPr>
              <p:spPr>
                <a:xfrm>
                  <a:off x="453" y="170"/>
                  <a:ext cx="151" cy="255"/>
                </a:xfrm>
                <a:prstGeom prst="rect">
                  <a:avLst/>
                </a:prstGeom>
                <a:noFill/>
                <a:ln w="9525">
                  <a:noFill/>
                </a:ln>
              </p:spPr>
              <p:txBody>
                <a:bodyPr wrap="none">
                  <a:spAutoFit/>
                </a:bodyPr>
                <a:p>
                  <a:pPr algn="ctr"/>
                  <a:endParaRPr lang="zh-CN" altLang="en-US" sz="1400" dirty="0">
                    <a:solidFill>
                      <a:srgbClr val="000000"/>
                    </a:solidFill>
                    <a:latin typeface="HY헤드라인M"/>
                    <a:ea typeface="HY헤드라인M"/>
                  </a:endParaRPr>
                </a:p>
              </p:txBody>
            </p:sp>
          </p:grpSp>
          <p:sp>
            <p:nvSpPr>
              <p:cNvPr id="103472" name="文本框 31766"/>
              <p:cNvSpPr txBox="1"/>
              <p:nvPr/>
            </p:nvSpPr>
            <p:spPr>
              <a:xfrm>
                <a:off x="135" y="427"/>
                <a:ext cx="919" cy="438"/>
              </a:xfrm>
              <a:prstGeom prst="rect">
                <a:avLst/>
              </a:prstGeom>
              <a:noFill/>
              <a:ln w="9525">
                <a:noFill/>
              </a:ln>
            </p:spPr>
            <p:txBody>
              <a:bodyPr>
                <a:spAutoFit/>
              </a:bodyPr>
              <a:p>
                <a:pPr algn="ctr" eaLnBrk="0" hangingPunct="0">
                  <a:spcBef>
                    <a:spcPct val="50000"/>
                  </a:spcBef>
                </a:pPr>
                <a:endParaRPr lang="zh-CN" altLang="en-US" sz="2600" b="1" dirty="0">
                  <a:solidFill>
                    <a:srgbClr val="003366"/>
                  </a:solidFill>
                  <a:latin typeface="宋体" panose="02010600030101010101" pitchFamily="2" charset="-122"/>
                </a:endParaRPr>
              </a:p>
            </p:txBody>
          </p:sp>
        </p:grpSp>
        <p:sp>
          <p:nvSpPr>
            <p:cNvPr id="103470" name="矩形 31767"/>
            <p:cNvSpPr/>
            <p:nvPr/>
          </p:nvSpPr>
          <p:spPr>
            <a:xfrm>
              <a:off x="0" y="587"/>
              <a:ext cx="2070" cy="921"/>
            </a:xfrm>
            <a:prstGeom prst="rect">
              <a:avLst/>
            </a:prstGeom>
            <a:noFill/>
            <a:ln w="9525">
              <a:noFill/>
            </a:ln>
          </p:spPr>
          <p:txBody>
            <a:bodyPr>
              <a:spAutoFit/>
            </a:bodyPr>
            <a:p>
              <a:pPr algn="ctr"/>
              <a:r>
                <a:rPr lang="zh-CN" altLang="en-US" sz="3200" b="1" dirty="0">
                  <a:solidFill>
                    <a:srgbClr val="FF3300"/>
                  </a:solidFill>
                  <a:latin typeface="Times New Roman" panose="02020603050405020304" pitchFamily="18" charset="0"/>
                  <a:ea typeface="楷体" panose="02010609060101010101" pitchFamily="49" charset="-122"/>
                </a:rPr>
                <a:t>知 情</a:t>
              </a:r>
              <a:endParaRPr lang="zh-CN" altLang="en-US" sz="3200" b="1" dirty="0">
                <a:solidFill>
                  <a:srgbClr val="FF3300"/>
                </a:solidFill>
                <a:latin typeface="Times New Roman" panose="02020603050405020304" pitchFamily="18" charset="0"/>
                <a:ea typeface="楷体" panose="02010609060101010101" pitchFamily="49" charset="-122"/>
              </a:endParaRPr>
            </a:p>
          </p:txBody>
        </p:sp>
      </p:grpSp>
      <p:sp>
        <p:nvSpPr>
          <p:cNvPr id="31769" name="文本框 31768"/>
          <p:cNvSpPr txBox="1"/>
          <p:nvPr/>
        </p:nvSpPr>
        <p:spPr>
          <a:xfrm>
            <a:off x="171450" y="800100"/>
            <a:ext cx="8886825" cy="1371600"/>
          </a:xfrm>
          <a:prstGeom prst="rect">
            <a:avLst/>
          </a:prstGeom>
          <a:noFill/>
          <a:ln w="9525">
            <a:noFill/>
          </a:ln>
        </p:spPr>
        <p:txBody>
          <a:bodyPr>
            <a:spAutoFit/>
          </a:bodyPr>
          <a:p>
            <a:r>
              <a:rPr lang="zh-CN" altLang="en-US" sz="2400" b="1" dirty="0">
                <a:latin typeface="微软雅黑" panose="020B0503020204020204" pitchFamily="34" charset="-122"/>
                <a:ea typeface="微软雅黑" panose="020B0503020204020204" pitchFamily="34" charset="-122"/>
              </a:rPr>
              <a:t> </a:t>
            </a:r>
            <a:r>
              <a:rPr lang="zh-CN" altLang="en-US" sz="2800" b="1" dirty="0">
                <a:solidFill>
                  <a:srgbClr val="000000"/>
                </a:solidFill>
                <a:latin typeface="宋体" panose="02010600030101010101" pitchFamily="2" charset="-122"/>
              </a:rPr>
              <a:t> </a:t>
            </a:r>
            <a:r>
              <a:rPr lang="zh-CN" altLang="en-US" sz="2800" b="1" dirty="0">
                <a:solidFill>
                  <a:srgbClr val="0000CC"/>
                </a:solidFill>
                <a:latin typeface="宋体" panose="02010600030101010101" pitchFamily="2" charset="-122"/>
              </a:rPr>
              <a:t>村务公开应当坚持</a:t>
            </a:r>
            <a:r>
              <a:rPr lang="zh-CN" altLang="en-US" sz="2800" b="1" dirty="0">
                <a:solidFill>
                  <a:srgbClr val="FF0000"/>
                </a:solidFill>
                <a:latin typeface="宋体" panose="02010600030101010101" pitchFamily="2" charset="-122"/>
              </a:rPr>
              <a:t>依法</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全面</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真实</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及时</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规范</a:t>
            </a:r>
            <a:r>
              <a:rPr lang="zh-CN" altLang="en-US" sz="2800" b="1" dirty="0">
                <a:solidFill>
                  <a:srgbClr val="0000CC"/>
                </a:solidFill>
                <a:latin typeface="宋体" panose="02010600030101010101" pitchFamily="2" charset="-122"/>
              </a:rPr>
              <a:t>的原则，实行</a:t>
            </a:r>
            <a:r>
              <a:rPr lang="zh-CN" altLang="en-US" sz="2800" b="1" dirty="0">
                <a:solidFill>
                  <a:srgbClr val="FF0000"/>
                </a:solidFill>
                <a:latin typeface="宋体" panose="02010600030101010101" pitchFamily="2" charset="-122"/>
              </a:rPr>
              <a:t>事前</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事中</a:t>
            </a:r>
            <a:r>
              <a:rPr lang="zh-CN" altLang="en-US" sz="2800" b="1" dirty="0">
                <a:solidFill>
                  <a:srgbClr val="0000CC"/>
                </a:solidFill>
                <a:latin typeface="宋体" panose="02010600030101010101" pitchFamily="2" charset="-122"/>
              </a:rPr>
              <a:t>、</a:t>
            </a:r>
            <a:r>
              <a:rPr lang="zh-CN" altLang="en-US" sz="2800" b="1" dirty="0">
                <a:solidFill>
                  <a:srgbClr val="FF0000"/>
                </a:solidFill>
                <a:latin typeface="宋体" panose="02010600030101010101" pitchFamily="2" charset="-122"/>
              </a:rPr>
              <a:t>事后</a:t>
            </a:r>
            <a:r>
              <a:rPr lang="zh-CN" altLang="en-US" sz="2800" b="1" dirty="0">
                <a:solidFill>
                  <a:srgbClr val="0000CC"/>
                </a:solidFill>
                <a:latin typeface="宋体" panose="02010600030101010101" pitchFamily="2" charset="-122"/>
              </a:rPr>
              <a:t>全过程公开，保障村民的知情权、决策权、参与权和监督权。</a:t>
            </a:r>
            <a:endParaRPr lang="zh-CN" altLang="en-US" sz="2800" b="1" dirty="0">
              <a:solidFill>
                <a:srgbClr val="0000CC"/>
              </a:solidFill>
              <a:latin typeface="宋体" panose="02010600030101010101" pitchFamily="2" charset="-122"/>
            </a:endParaRPr>
          </a:p>
        </p:txBody>
      </p:sp>
      <p:grpSp>
        <p:nvGrpSpPr>
          <p:cNvPr id="6" name="组合 31769"/>
          <p:cNvGrpSpPr/>
          <p:nvPr/>
        </p:nvGrpSpPr>
        <p:grpSpPr>
          <a:xfrm>
            <a:off x="1219200" y="3302000"/>
            <a:ext cx="1314450" cy="1435100"/>
            <a:chOff x="0" y="0"/>
            <a:chExt cx="2070" cy="2261"/>
          </a:xfrm>
        </p:grpSpPr>
        <p:grpSp>
          <p:nvGrpSpPr>
            <p:cNvPr id="103459" name="组合 31770"/>
            <p:cNvGrpSpPr/>
            <p:nvPr/>
          </p:nvGrpSpPr>
          <p:grpSpPr>
            <a:xfrm>
              <a:off x="0" y="0"/>
              <a:ext cx="2070" cy="2261"/>
              <a:chOff x="0" y="0"/>
              <a:chExt cx="1155" cy="1278"/>
            </a:xfrm>
          </p:grpSpPr>
          <p:grpSp>
            <p:nvGrpSpPr>
              <p:cNvPr id="103461" name="Group 125"/>
              <p:cNvGrpSpPr/>
              <p:nvPr/>
            </p:nvGrpSpPr>
            <p:grpSpPr>
              <a:xfrm>
                <a:off x="0" y="0"/>
                <a:ext cx="1155" cy="1278"/>
                <a:chOff x="0" y="0"/>
                <a:chExt cx="1074" cy="1188"/>
              </a:xfrm>
            </p:grpSpPr>
            <p:sp>
              <p:nvSpPr>
                <p:cNvPr id="103463" name="Oval 126"/>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dirty="0">
                    <a:latin typeface="Times New Roman" panose="02020603050405020304" pitchFamily="18" charset="0"/>
                  </a:endParaRPr>
                </a:p>
              </p:txBody>
            </p:sp>
            <p:sp>
              <p:nvSpPr>
                <p:cNvPr id="103464" name="Oval 127"/>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65" name="Oval 128"/>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66" name="Oval 129"/>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67" name="Oval 130"/>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68" name="Text Box 131"/>
                <p:cNvSpPr txBox="1"/>
                <p:nvPr/>
              </p:nvSpPr>
              <p:spPr>
                <a:xfrm>
                  <a:off x="453" y="170"/>
                  <a:ext cx="151" cy="255"/>
                </a:xfrm>
                <a:prstGeom prst="rect">
                  <a:avLst/>
                </a:prstGeom>
                <a:noFill/>
                <a:ln w="9525">
                  <a:noFill/>
                </a:ln>
              </p:spPr>
              <p:txBody>
                <a:bodyPr wrap="none">
                  <a:spAutoFit/>
                </a:bodyPr>
                <a:p>
                  <a:pPr algn="ctr"/>
                  <a:endParaRPr lang="zh-CN" altLang="en-US" sz="1400" dirty="0">
                    <a:solidFill>
                      <a:srgbClr val="000000"/>
                    </a:solidFill>
                    <a:latin typeface="HY헤드라인M"/>
                    <a:ea typeface="HY헤드라인M"/>
                  </a:endParaRPr>
                </a:p>
              </p:txBody>
            </p:sp>
          </p:grpSp>
          <p:sp>
            <p:nvSpPr>
              <p:cNvPr id="103462" name="文本框 31778"/>
              <p:cNvSpPr txBox="1"/>
              <p:nvPr/>
            </p:nvSpPr>
            <p:spPr>
              <a:xfrm>
                <a:off x="135" y="427"/>
                <a:ext cx="919" cy="438"/>
              </a:xfrm>
              <a:prstGeom prst="rect">
                <a:avLst/>
              </a:prstGeom>
              <a:noFill/>
              <a:ln w="9525">
                <a:noFill/>
              </a:ln>
            </p:spPr>
            <p:txBody>
              <a:bodyPr>
                <a:spAutoFit/>
              </a:bodyPr>
              <a:p>
                <a:pPr algn="ctr" eaLnBrk="0" hangingPunct="0">
                  <a:spcBef>
                    <a:spcPct val="50000"/>
                  </a:spcBef>
                </a:pPr>
                <a:endParaRPr lang="zh-CN" altLang="en-US" sz="2600" b="1" dirty="0">
                  <a:solidFill>
                    <a:srgbClr val="003366"/>
                  </a:solidFill>
                  <a:latin typeface="宋体" panose="02010600030101010101" pitchFamily="2" charset="-122"/>
                </a:endParaRPr>
              </a:p>
            </p:txBody>
          </p:sp>
        </p:grpSp>
        <p:sp>
          <p:nvSpPr>
            <p:cNvPr id="103460" name="矩形 31779"/>
            <p:cNvSpPr/>
            <p:nvPr/>
          </p:nvSpPr>
          <p:spPr>
            <a:xfrm>
              <a:off x="0" y="587"/>
              <a:ext cx="2070" cy="921"/>
            </a:xfrm>
            <a:prstGeom prst="rect">
              <a:avLst/>
            </a:prstGeom>
            <a:noFill/>
            <a:ln w="9525">
              <a:noFill/>
            </a:ln>
          </p:spPr>
          <p:txBody>
            <a:bodyPr>
              <a:spAutoFit/>
            </a:bodyPr>
            <a:p>
              <a:pPr algn="ctr"/>
              <a:r>
                <a:rPr lang="zh-CN" altLang="en-US" sz="3200" b="1" dirty="0">
                  <a:solidFill>
                    <a:srgbClr val="FF3300"/>
                  </a:solidFill>
                  <a:latin typeface="Times New Roman" panose="02020603050405020304" pitchFamily="18" charset="0"/>
                  <a:ea typeface="楷体" panose="02010609060101010101" pitchFamily="49" charset="-122"/>
                </a:rPr>
                <a:t>决  策</a:t>
              </a:r>
              <a:endParaRPr lang="zh-CN" altLang="en-US" sz="3200" b="1" dirty="0">
                <a:solidFill>
                  <a:srgbClr val="FF3300"/>
                </a:solidFill>
                <a:latin typeface="Times New Roman" panose="02020603050405020304" pitchFamily="18" charset="0"/>
                <a:ea typeface="楷体" panose="02010609060101010101" pitchFamily="49" charset="-122"/>
              </a:endParaRPr>
            </a:p>
          </p:txBody>
        </p:sp>
      </p:grpSp>
      <p:grpSp>
        <p:nvGrpSpPr>
          <p:cNvPr id="9" name="组合 31780"/>
          <p:cNvGrpSpPr/>
          <p:nvPr/>
        </p:nvGrpSpPr>
        <p:grpSpPr>
          <a:xfrm>
            <a:off x="2533650" y="2822575"/>
            <a:ext cx="1314450" cy="1435100"/>
            <a:chOff x="0" y="0"/>
            <a:chExt cx="2070" cy="2261"/>
          </a:xfrm>
        </p:grpSpPr>
        <p:grpSp>
          <p:nvGrpSpPr>
            <p:cNvPr id="103449" name="组合 31781"/>
            <p:cNvGrpSpPr/>
            <p:nvPr/>
          </p:nvGrpSpPr>
          <p:grpSpPr>
            <a:xfrm>
              <a:off x="0" y="0"/>
              <a:ext cx="2070" cy="2261"/>
              <a:chOff x="0" y="0"/>
              <a:chExt cx="1155" cy="1278"/>
            </a:xfrm>
          </p:grpSpPr>
          <p:grpSp>
            <p:nvGrpSpPr>
              <p:cNvPr id="103451" name="Group 125"/>
              <p:cNvGrpSpPr/>
              <p:nvPr/>
            </p:nvGrpSpPr>
            <p:grpSpPr>
              <a:xfrm>
                <a:off x="0" y="0"/>
                <a:ext cx="1155" cy="1278"/>
                <a:chOff x="0" y="0"/>
                <a:chExt cx="1074" cy="1188"/>
              </a:xfrm>
            </p:grpSpPr>
            <p:sp>
              <p:nvSpPr>
                <p:cNvPr id="103453" name="Oval 126"/>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dirty="0">
                    <a:latin typeface="Times New Roman" panose="02020603050405020304" pitchFamily="18" charset="0"/>
                  </a:endParaRPr>
                </a:p>
              </p:txBody>
            </p:sp>
            <p:sp>
              <p:nvSpPr>
                <p:cNvPr id="103454" name="Oval 127"/>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55" name="Oval 128"/>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56" name="Oval 129"/>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57" name="Oval 130"/>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58" name="Text Box 131"/>
                <p:cNvSpPr txBox="1"/>
                <p:nvPr/>
              </p:nvSpPr>
              <p:spPr>
                <a:xfrm>
                  <a:off x="453" y="170"/>
                  <a:ext cx="151" cy="255"/>
                </a:xfrm>
                <a:prstGeom prst="rect">
                  <a:avLst/>
                </a:prstGeom>
                <a:noFill/>
                <a:ln w="9525">
                  <a:noFill/>
                </a:ln>
              </p:spPr>
              <p:txBody>
                <a:bodyPr wrap="none">
                  <a:spAutoFit/>
                </a:bodyPr>
                <a:p>
                  <a:pPr algn="ctr"/>
                  <a:endParaRPr lang="zh-CN" altLang="en-US" sz="1400" dirty="0">
                    <a:solidFill>
                      <a:srgbClr val="000000"/>
                    </a:solidFill>
                    <a:latin typeface="HY헤드라인M"/>
                    <a:ea typeface="HY헤드라인M"/>
                  </a:endParaRPr>
                </a:p>
              </p:txBody>
            </p:sp>
          </p:grpSp>
          <p:sp>
            <p:nvSpPr>
              <p:cNvPr id="103452" name="文本框 31789"/>
              <p:cNvSpPr txBox="1"/>
              <p:nvPr/>
            </p:nvSpPr>
            <p:spPr>
              <a:xfrm>
                <a:off x="135" y="427"/>
                <a:ext cx="919" cy="438"/>
              </a:xfrm>
              <a:prstGeom prst="rect">
                <a:avLst/>
              </a:prstGeom>
              <a:noFill/>
              <a:ln w="9525">
                <a:noFill/>
              </a:ln>
            </p:spPr>
            <p:txBody>
              <a:bodyPr>
                <a:spAutoFit/>
              </a:bodyPr>
              <a:p>
                <a:pPr algn="ctr" eaLnBrk="0" hangingPunct="0">
                  <a:spcBef>
                    <a:spcPct val="50000"/>
                  </a:spcBef>
                </a:pPr>
                <a:endParaRPr lang="zh-CN" altLang="en-US" sz="2600" b="1" dirty="0">
                  <a:solidFill>
                    <a:srgbClr val="003366"/>
                  </a:solidFill>
                  <a:latin typeface="宋体" panose="02010600030101010101" pitchFamily="2" charset="-122"/>
                </a:endParaRPr>
              </a:p>
            </p:txBody>
          </p:sp>
        </p:grpSp>
        <p:sp>
          <p:nvSpPr>
            <p:cNvPr id="103450" name="矩形 31790"/>
            <p:cNvSpPr/>
            <p:nvPr/>
          </p:nvSpPr>
          <p:spPr>
            <a:xfrm>
              <a:off x="0" y="587"/>
              <a:ext cx="2070" cy="921"/>
            </a:xfrm>
            <a:prstGeom prst="rect">
              <a:avLst/>
            </a:prstGeom>
            <a:noFill/>
            <a:ln w="9525">
              <a:noFill/>
            </a:ln>
          </p:spPr>
          <p:txBody>
            <a:bodyPr>
              <a:spAutoFit/>
            </a:bodyPr>
            <a:p>
              <a:pPr algn="ctr"/>
              <a:r>
                <a:rPr lang="zh-CN" altLang="en-US" sz="3200" b="1" dirty="0">
                  <a:solidFill>
                    <a:srgbClr val="FF3300"/>
                  </a:solidFill>
                  <a:latin typeface="Times New Roman" panose="02020603050405020304" pitchFamily="18" charset="0"/>
                  <a:ea typeface="楷体" panose="02010609060101010101" pitchFamily="49" charset="-122"/>
                </a:rPr>
                <a:t>参 与</a:t>
              </a:r>
              <a:endParaRPr lang="zh-CN" altLang="en-US" sz="3200" b="1" dirty="0">
                <a:solidFill>
                  <a:srgbClr val="FF3300"/>
                </a:solidFill>
                <a:latin typeface="Times New Roman" panose="02020603050405020304" pitchFamily="18" charset="0"/>
                <a:ea typeface="楷体" panose="02010609060101010101" pitchFamily="49" charset="-122"/>
              </a:endParaRPr>
            </a:p>
          </p:txBody>
        </p:sp>
      </p:grpSp>
      <p:grpSp>
        <p:nvGrpSpPr>
          <p:cNvPr id="12" name="组合 31791"/>
          <p:cNvGrpSpPr/>
          <p:nvPr/>
        </p:nvGrpSpPr>
        <p:grpSpPr>
          <a:xfrm>
            <a:off x="3848100" y="2343150"/>
            <a:ext cx="1314450" cy="1435100"/>
            <a:chOff x="0" y="0"/>
            <a:chExt cx="2070" cy="2261"/>
          </a:xfrm>
        </p:grpSpPr>
        <p:grpSp>
          <p:nvGrpSpPr>
            <p:cNvPr id="103439" name="组合 31792"/>
            <p:cNvGrpSpPr/>
            <p:nvPr/>
          </p:nvGrpSpPr>
          <p:grpSpPr>
            <a:xfrm>
              <a:off x="0" y="0"/>
              <a:ext cx="2070" cy="2261"/>
              <a:chOff x="0" y="0"/>
              <a:chExt cx="1155" cy="1278"/>
            </a:xfrm>
          </p:grpSpPr>
          <p:grpSp>
            <p:nvGrpSpPr>
              <p:cNvPr id="103441" name="Group 125"/>
              <p:cNvGrpSpPr/>
              <p:nvPr/>
            </p:nvGrpSpPr>
            <p:grpSpPr>
              <a:xfrm>
                <a:off x="0" y="0"/>
                <a:ext cx="1155" cy="1278"/>
                <a:chOff x="0" y="0"/>
                <a:chExt cx="1074" cy="1188"/>
              </a:xfrm>
            </p:grpSpPr>
            <p:sp>
              <p:nvSpPr>
                <p:cNvPr id="103443" name="Oval 126"/>
                <p:cNvSpPr/>
                <p:nvPr/>
              </p:nvSpPr>
              <p:spPr>
                <a:xfrm rot="-723406">
                  <a:off x="43" y="768"/>
                  <a:ext cx="906" cy="420"/>
                </a:xfrm>
                <a:prstGeom prst="ellipse">
                  <a:avLst/>
                </a:prstGeom>
                <a:solidFill>
                  <a:srgbClr val="0F2145">
                    <a:alpha val="29803"/>
                  </a:srgbClr>
                </a:solidFill>
                <a:ln w="9525">
                  <a:noFill/>
                </a:ln>
              </p:spPr>
              <p:txBody>
                <a:bodyPr wrap="none" anchor="ctr"/>
                <a:p>
                  <a:endParaRPr lang="zh-CN" altLang="en-US" dirty="0">
                    <a:latin typeface="Times New Roman" panose="02020603050405020304" pitchFamily="18" charset="0"/>
                  </a:endParaRPr>
                </a:p>
              </p:txBody>
            </p:sp>
            <p:sp>
              <p:nvSpPr>
                <p:cNvPr id="103444" name="Oval 127"/>
                <p:cNvSpPr/>
                <p:nvPr/>
              </p:nvSpPr>
              <p:spPr>
                <a:xfrm>
                  <a:off x="0" y="0"/>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45" name="Oval 128"/>
                <p:cNvSpPr/>
                <p:nvPr/>
              </p:nvSpPr>
              <p:spPr>
                <a:xfrm>
                  <a:off x="13" y="6"/>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46" name="Oval 129"/>
                <p:cNvSpPr/>
                <p:nvPr/>
              </p:nvSpPr>
              <p:spPr>
                <a:xfrm>
                  <a:off x="24" y="16"/>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47" name="Oval 130"/>
                <p:cNvSpPr/>
                <p:nvPr/>
              </p:nvSpPr>
              <p:spPr>
                <a:xfrm>
                  <a:off x="82" y="44"/>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p>
                  <a:endParaRPr lang="zh-CN" altLang="en-US" dirty="0">
                    <a:latin typeface="Times New Roman" panose="02020603050405020304" pitchFamily="18" charset="0"/>
                  </a:endParaRPr>
                </a:p>
              </p:txBody>
            </p:sp>
            <p:sp>
              <p:nvSpPr>
                <p:cNvPr id="103448" name="Text Box 131"/>
                <p:cNvSpPr txBox="1"/>
                <p:nvPr/>
              </p:nvSpPr>
              <p:spPr>
                <a:xfrm>
                  <a:off x="453" y="170"/>
                  <a:ext cx="151" cy="255"/>
                </a:xfrm>
                <a:prstGeom prst="rect">
                  <a:avLst/>
                </a:prstGeom>
                <a:noFill/>
                <a:ln w="9525">
                  <a:noFill/>
                </a:ln>
              </p:spPr>
              <p:txBody>
                <a:bodyPr wrap="none">
                  <a:spAutoFit/>
                </a:bodyPr>
                <a:p>
                  <a:pPr algn="ctr"/>
                  <a:endParaRPr lang="zh-CN" altLang="en-US" sz="1400" dirty="0">
                    <a:solidFill>
                      <a:srgbClr val="000000"/>
                    </a:solidFill>
                    <a:latin typeface="HY헤드라인M"/>
                    <a:ea typeface="HY헤드라인M"/>
                  </a:endParaRPr>
                </a:p>
              </p:txBody>
            </p:sp>
          </p:grpSp>
          <p:sp>
            <p:nvSpPr>
              <p:cNvPr id="103442" name="文本框 31800"/>
              <p:cNvSpPr txBox="1"/>
              <p:nvPr/>
            </p:nvSpPr>
            <p:spPr>
              <a:xfrm>
                <a:off x="135" y="427"/>
                <a:ext cx="919" cy="438"/>
              </a:xfrm>
              <a:prstGeom prst="rect">
                <a:avLst/>
              </a:prstGeom>
              <a:noFill/>
              <a:ln w="9525">
                <a:noFill/>
              </a:ln>
            </p:spPr>
            <p:txBody>
              <a:bodyPr>
                <a:spAutoFit/>
              </a:bodyPr>
              <a:p>
                <a:pPr algn="ctr" eaLnBrk="0" hangingPunct="0">
                  <a:spcBef>
                    <a:spcPct val="50000"/>
                  </a:spcBef>
                </a:pPr>
                <a:endParaRPr lang="zh-CN" altLang="en-US" sz="2600" b="1" dirty="0">
                  <a:solidFill>
                    <a:srgbClr val="003366"/>
                  </a:solidFill>
                  <a:latin typeface="宋体" panose="02010600030101010101" pitchFamily="2" charset="-122"/>
                </a:endParaRPr>
              </a:p>
            </p:txBody>
          </p:sp>
        </p:grpSp>
        <p:sp>
          <p:nvSpPr>
            <p:cNvPr id="103440" name="矩形 31801"/>
            <p:cNvSpPr/>
            <p:nvPr/>
          </p:nvSpPr>
          <p:spPr>
            <a:xfrm>
              <a:off x="0" y="587"/>
              <a:ext cx="2070" cy="921"/>
            </a:xfrm>
            <a:prstGeom prst="rect">
              <a:avLst/>
            </a:prstGeom>
            <a:noFill/>
            <a:ln w="9525">
              <a:noFill/>
            </a:ln>
          </p:spPr>
          <p:txBody>
            <a:bodyPr>
              <a:spAutoFit/>
            </a:bodyPr>
            <a:p>
              <a:pPr algn="ctr"/>
              <a:r>
                <a:rPr lang="zh-CN" altLang="en-US" sz="3200" b="1" dirty="0">
                  <a:solidFill>
                    <a:srgbClr val="FF3300"/>
                  </a:solidFill>
                  <a:latin typeface="Times New Roman" panose="02020603050405020304" pitchFamily="18" charset="0"/>
                  <a:ea typeface="楷体" panose="02010609060101010101" pitchFamily="49" charset="-122"/>
                </a:rPr>
                <a:t>监 督</a:t>
              </a:r>
              <a:endParaRPr lang="zh-CN" altLang="en-US" sz="3200" b="1" dirty="0">
                <a:solidFill>
                  <a:srgbClr val="FF3300"/>
                </a:solidFill>
                <a:latin typeface="Times New Roman" panose="02020603050405020304" pitchFamily="18" charset="0"/>
                <a:ea typeface="楷体" panose="02010609060101010101" pitchFamily="49" charset="-122"/>
              </a:endParaRPr>
            </a:p>
          </p:txBody>
        </p:sp>
      </p:grpSp>
      <p:sp>
        <p:nvSpPr>
          <p:cNvPr id="103438" name="椭圆 16"/>
          <p:cNvSpPr/>
          <p:nvPr/>
        </p:nvSpPr>
        <p:spPr>
          <a:xfrm>
            <a:off x="8688388" y="6392863"/>
            <a:ext cx="360362" cy="360362"/>
          </a:xfrm>
          <a:prstGeom prst="ellipse">
            <a:avLst/>
          </a:prstGeom>
          <a:solidFill>
            <a:schemeClr val="accent1"/>
          </a:solidFill>
          <a:ln w="25400" cap="flat" cmpd="sng">
            <a:solidFill>
              <a:srgbClr val="89A4A7"/>
            </a:solidFill>
            <a:prstDash val="solid"/>
            <a:headEnd type="none" w="med" len="med"/>
            <a:tailEnd type="none" w="med" len="med"/>
          </a:ln>
        </p:spPr>
        <p:txBody>
          <a:bodyPr lIns="3600" tIns="3600" rIns="3600" bIns="3600" anchor="ctr"/>
          <a:p>
            <a:pPr algn="ctr"/>
            <a:r>
              <a:rPr lang="zh-CN" altLang="en-US" sz="1600" dirty="0">
                <a:solidFill>
                  <a:schemeClr val="bg1"/>
                </a:solidFill>
                <a:latin typeface="Times New Roman" panose="02020603050405020304" pitchFamily="18" charset="0"/>
              </a:rPr>
              <a:t>26</a:t>
            </a:r>
            <a:endParaRPr lang="en-US" altLang="zh-CN" sz="1600"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strips(downLeft)">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69"/>
                                        </p:tgtEl>
                                        <p:attrNameLst>
                                          <p:attrName>style.visibility</p:attrName>
                                        </p:attrNameLst>
                                      </p:cBhvr>
                                      <p:to>
                                        <p:strVal val="visible"/>
                                      </p:to>
                                    </p:set>
                                    <p:animEffect transition="in" filter="dissolve">
                                      <p:cBhvr>
                                        <p:cTn id="12" dur="500"/>
                                        <p:tgtEl>
                                          <p:spTgt spid="31769"/>
                                        </p:tgtEl>
                                      </p:cBhvr>
                                    </p:animEffect>
                                  </p:childTnLst>
                                </p:cTn>
                              </p:par>
                            </p:childTnLst>
                          </p:cTn>
                        </p:par>
                        <p:par>
                          <p:cTn id="13" fill="hold">
                            <p:stCondLst>
                              <p:cond delay="500"/>
                            </p:stCondLst>
                            <p:childTnLst>
                              <p:par>
                                <p:cTn id="14" presetID="13" presetClass="entr" presetSubtype="16" fill="hold" nodeType="afterEffect">
                                  <p:stCondLst>
                                    <p:cond delay="0"/>
                                  </p:stCondLst>
                                  <p:childTnLst>
                                    <p:set>
                                      <p:cBhvr>
                                        <p:cTn id="15" dur="1" fill="hold">
                                          <p:stCondLst>
                                            <p:cond delay="0"/>
                                          </p:stCondLst>
                                        </p:cTn>
                                        <p:tgtEl>
                                          <p:spTgt spid="31746"/>
                                        </p:tgtEl>
                                        <p:attrNameLst>
                                          <p:attrName>style.visibility</p:attrName>
                                        </p:attrNameLst>
                                      </p:cBhvr>
                                      <p:to>
                                        <p:strVal val="visible"/>
                                      </p:to>
                                    </p:set>
                                    <p:animEffect transition="in" filter="plus(in)">
                                      <p:cBhvr>
                                        <p:cTn id="16" dur="2000"/>
                                        <p:tgtEl>
                                          <p:spTgt spid="3174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Bottom)">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31756"/>
                                        </p:tgtEl>
                                        <p:attrNameLst>
                                          <p:attrName>style.visibility</p:attrName>
                                        </p:attrNameLst>
                                      </p:cBhvr>
                                      <p:to>
                                        <p:strVal val="visible"/>
                                      </p:to>
                                    </p:set>
                                    <p:animEffect transition="in" filter="strips(downLeft)">
                                      <p:cBhvr>
                                        <p:cTn id="46" dur="500"/>
                                        <p:tgtEl>
                                          <p:spTgt spid="3175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1757"/>
                                        </p:tgtEl>
                                        <p:attrNameLst>
                                          <p:attrName>style.visibility</p:attrName>
                                        </p:attrNameLst>
                                      </p:cBhvr>
                                      <p:to>
                                        <p:strVal val="visible"/>
                                      </p:to>
                                    </p:set>
                                    <p:animEffect transition="in" filter="circle(in)">
                                      <p:cBhvr>
                                        <p:cTn id="49" dur="20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0"/>
      <p:bldP spid="31757" grpId="0" bldLvl="0"/>
      <p:bldP spid="31769" grpId="0" bldLvl="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249857"/>
          <p:cNvSpPr>
            <a:spLocks noGrp="1"/>
          </p:cNvSpPr>
          <p:nvPr>
            <p:ph type="title"/>
          </p:nvPr>
        </p:nvSpPr>
        <p:spPr>
          <a:ln/>
        </p:spPr>
        <p:txBody>
          <a:bodyPr vert="horz" wrap="square" lIns="91440" tIns="45720" rIns="91440" bIns="45720" anchor="ctr"/>
          <a:p>
            <a:pPr eaLnBrk="1" hangingPunct="1"/>
            <a:r>
              <a:rPr lang="zh-CN" altLang="en-US" dirty="0"/>
              <a:t>规范农村集体财务管理几点意见</a:t>
            </a:r>
            <a:endParaRPr lang="zh-CN" altLang="en-US" dirty="0"/>
          </a:p>
        </p:txBody>
      </p:sp>
      <p:sp>
        <p:nvSpPr>
          <p:cNvPr id="104451" name="文本占位符 249858"/>
          <p:cNvSpPr>
            <a:spLocks noGrp="1"/>
          </p:cNvSpPr>
          <p:nvPr>
            <p:ph idx="1"/>
          </p:nvPr>
        </p:nvSpPr>
        <p:spPr>
          <a:ln/>
        </p:spPr>
        <p:txBody>
          <a:bodyPr vert="horz" wrap="square" lIns="91440" tIns="45720" rIns="91440" bIns="45720" anchor="t"/>
          <a:p>
            <a:pPr eaLnBrk="1" hangingPunct="1">
              <a:lnSpc>
                <a:spcPct val="90000"/>
              </a:lnSpc>
            </a:pPr>
            <a:r>
              <a:rPr lang="zh-CN" altLang="en-US" dirty="0"/>
              <a:t>  总之，</a:t>
            </a:r>
            <a:r>
              <a:rPr lang="zh-CN" altLang="en-US" sz="3200" dirty="0"/>
              <a:t>强化农村三资管理，管好用活集体资产，必须抓好规范、公开和监督三个环节：</a:t>
            </a:r>
            <a:endParaRPr lang="zh-CN" altLang="en-US" sz="3200" dirty="0"/>
          </a:p>
          <a:p>
            <a:pPr eaLnBrk="1" hangingPunct="1">
              <a:lnSpc>
                <a:spcPct val="90000"/>
              </a:lnSpc>
            </a:pPr>
            <a:r>
              <a:rPr lang="zh-CN" altLang="en-US" dirty="0"/>
              <a:t>一是抓规范。建立健全三资管理一系列制度，形成</a:t>
            </a:r>
            <a:r>
              <a:rPr lang="zh-CN" altLang="en-US" dirty="0">
                <a:latin typeface="Arial" panose="020B0604020202020204" pitchFamily="34" charset="0"/>
              </a:rPr>
              <a:t>“</a:t>
            </a:r>
            <a:r>
              <a:rPr lang="zh-CN" altLang="en-US" dirty="0"/>
              <a:t>用制度管权、按制度办事、靠制度管人</a:t>
            </a:r>
            <a:r>
              <a:rPr lang="zh-CN" altLang="en-US" dirty="0">
                <a:latin typeface="Arial" panose="020B0604020202020204" pitchFamily="34" charset="0"/>
              </a:rPr>
              <a:t>”</a:t>
            </a:r>
            <a:r>
              <a:rPr lang="zh-CN" altLang="en-US" dirty="0"/>
              <a:t>的运行机制。</a:t>
            </a:r>
            <a:endParaRPr lang="zh-CN" altLang="en-US" dirty="0"/>
          </a:p>
          <a:p>
            <a:pPr eaLnBrk="1" hangingPunct="1">
              <a:lnSpc>
                <a:spcPct val="90000"/>
              </a:lnSpc>
            </a:pPr>
            <a:r>
              <a:rPr lang="zh-CN" altLang="en-US" dirty="0"/>
              <a:t>二是抓公开。完善民主管理程序，确保群众对村级三资的知情权、参与权、决策权和监督权，更好地发挥民主理财和民主监督作用。</a:t>
            </a:r>
            <a:endParaRPr lang="zh-CN" altLang="en-US" dirty="0"/>
          </a:p>
          <a:p>
            <a:pPr eaLnBrk="1" hangingPunct="1">
              <a:lnSpc>
                <a:spcPct val="90000"/>
              </a:lnSpc>
            </a:pPr>
            <a:r>
              <a:rPr lang="zh-CN" altLang="en-US" dirty="0"/>
              <a:t>三是抓监督。充分发挥审计监督、司法监督、业务部门监督、新闻监督职能，确保集体资产安全可靠。</a:t>
            </a:r>
            <a:endParaRPr lang="zh-CN" altLang="en-US" dirty="0"/>
          </a:p>
        </p:txBody>
      </p:sp>
    </p:spTree>
  </p:cSld>
  <p:clrMapOvr>
    <a:masterClrMapping/>
  </p:clrMapOvr>
</p:sld>
</file>

<file path=ppt/tags/tag1.xml><?xml version="1.0" encoding="utf-8"?>
<p:tagLst xmlns:p="http://schemas.openxmlformats.org/presentationml/2006/main">
  <p:tag name="REFSHAPE" val="223796220"/>
  <p:tag name="KSO_WM_UNIT_PLACING_PICTURE_USER_VIEWPORT" val="{&quot;height&quot;:4665,&quot;width&quot;:7035}"/>
</p:tagLst>
</file>

<file path=ppt/theme/theme1.xml><?xml version="1.0" encoding="utf-8"?>
<a:theme xmlns:a="http://schemas.openxmlformats.org/drawingml/2006/main" name="rainsdrops_II">
  <a:themeElements>
    <a:clrScheme name="">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9D657"/>
      </a:accent6>
      <a:hlink>
        <a:srgbClr val="BAD16F"/>
      </a:hlink>
      <a:folHlink>
        <a:srgbClr val="DBE8B2"/>
      </a:folHlink>
    </a:clrScheme>
    <a:fontScheme name="">
      <a:majorFont>
        <a:latin typeface="黑体"/>
        <a:ea typeface="黑体"/>
        <a:cs typeface=""/>
      </a:majorFont>
      <a:minorFont>
        <a:latin typeface="微软雅黑"/>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17234</Words>
  <Application>WPS 演示</Application>
  <PresentationFormat/>
  <Paragraphs>896</Paragraphs>
  <Slides>101</Slides>
  <Notes>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101</vt:i4>
      </vt:variant>
    </vt:vector>
  </HeadingPairs>
  <TitlesOfParts>
    <vt:vector size="126" baseType="lpstr">
      <vt:lpstr>Arial</vt:lpstr>
      <vt:lpstr>宋体</vt:lpstr>
      <vt:lpstr>Wingdings</vt:lpstr>
      <vt:lpstr>Times New Roman</vt:lpstr>
      <vt:lpstr>黑体</vt:lpstr>
      <vt:lpstr>微软雅黑</vt:lpstr>
      <vt:lpstr>Verdana</vt:lpstr>
      <vt:lpstr>Gulim</vt:lpstr>
      <vt:lpstr>楷体_GB2312</vt:lpstr>
      <vt:lpstr>新宋体</vt:lpstr>
      <vt:lpstr>仿宋_GB2312</vt:lpstr>
      <vt:lpstr>仿宋</vt:lpstr>
      <vt:lpstr>方正北魏楷书简体</vt:lpstr>
      <vt:lpstr>方正小标宋简体</vt:lpstr>
      <vt:lpstr>幼圆</vt:lpstr>
      <vt:lpstr>华文新魏</vt:lpstr>
      <vt:lpstr>华文楷体</vt:lpstr>
      <vt:lpstr>华文琥珀</vt:lpstr>
      <vt:lpstr>Calibri</vt:lpstr>
      <vt:lpstr>华文中宋</vt:lpstr>
      <vt:lpstr>HY헤드라인M</vt:lpstr>
      <vt:lpstr>楷体</vt:lpstr>
      <vt:lpstr>Lucida Sans Unicode</vt:lpstr>
      <vt:lpstr>Arial Unicode MS</vt:lpstr>
      <vt:lpstr>rainsdrops_II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农民专业合作社财务会计制度简介</dc:title>
  <dc:creator>黎阳/财务会计管理处/经管司/农业部</dc:creator>
  <cp:lastModifiedBy>小月小宇15147042900</cp:lastModifiedBy>
  <cp:revision>447</cp:revision>
  <dcterms:created xsi:type="dcterms:W3CDTF">2008-08-17T08:57:40Z</dcterms:created>
  <dcterms:modified xsi:type="dcterms:W3CDTF">2020-06-04T08:13:03Z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